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311" r:id="rId3"/>
    <p:sldId id="275" r:id="rId4"/>
    <p:sldId id="305" r:id="rId5"/>
    <p:sldId id="258" r:id="rId6"/>
    <p:sldId id="259" r:id="rId7"/>
    <p:sldId id="260" r:id="rId8"/>
    <p:sldId id="261" r:id="rId9"/>
    <p:sldId id="276" r:id="rId10"/>
    <p:sldId id="277" r:id="rId11"/>
    <p:sldId id="278" r:id="rId12"/>
    <p:sldId id="279" r:id="rId13"/>
    <p:sldId id="280" r:id="rId14"/>
    <p:sldId id="281" r:id="rId15"/>
    <p:sldId id="282" r:id="rId16"/>
    <p:sldId id="283" r:id="rId17"/>
    <p:sldId id="284" r:id="rId18"/>
    <p:sldId id="285" r:id="rId19"/>
    <p:sldId id="287" r:id="rId20"/>
    <p:sldId id="304" r:id="rId21"/>
    <p:sldId id="289" r:id="rId22"/>
    <p:sldId id="290" r:id="rId23"/>
    <p:sldId id="291" r:id="rId24"/>
    <p:sldId id="309" r:id="rId25"/>
    <p:sldId id="310" r:id="rId26"/>
    <p:sldId id="306" r:id="rId27"/>
    <p:sldId id="292" r:id="rId28"/>
    <p:sldId id="295" r:id="rId29"/>
    <p:sldId id="293" r:id="rId30"/>
    <p:sldId id="302" r:id="rId31"/>
    <p:sldId id="294" r:id="rId32"/>
    <p:sldId id="297" r:id="rId33"/>
    <p:sldId id="296" r:id="rId34"/>
    <p:sldId id="298" r:id="rId35"/>
    <p:sldId id="299" r:id="rId36"/>
    <p:sldId id="301" r:id="rId37"/>
    <p:sldId id="307" r:id="rId38"/>
    <p:sldId id="262" r:id="rId39"/>
    <p:sldId id="308" r:id="rId40"/>
    <p:sldId id="257" r:id="rId41"/>
    <p:sldId id="266" r:id="rId42"/>
    <p:sldId id="264" r:id="rId43"/>
    <p:sldId id="267" r:id="rId44"/>
    <p:sldId id="271" r:id="rId45"/>
    <p:sldId id="272" r:id="rId46"/>
    <p:sldId id="270" r:id="rId47"/>
    <p:sldId id="273" r:id="rId48"/>
    <p:sldId id="268" r:id="rId49"/>
    <p:sldId id="274" r:id="rId50"/>
    <p:sldId id="269" r:id="rId51"/>
    <p:sldId id="263" r:id="rId52"/>
    <p:sldId id="313" r:id="rId53"/>
    <p:sldId id="312"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152373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428668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955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402092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7383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2447614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376464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66272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75707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9FF6FE-9075-464C-B830-9F6B4A83DD9A}" type="datetimeFigureOut">
              <a:rPr lang="fr-FR" smtClean="0"/>
              <a:t>18/03/2021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20253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79FF6FE-9075-464C-B830-9F6B4A83DD9A}" type="datetimeFigureOut">
              <a:rPr lang="fr-FR" smtClean="0"/>
              <a:t>18/03/2021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381082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79FF6FE-9075-464C-B830-9F6B4A83DD9A}" type="datetimeFigureOut">
              <a:rPr lang="fr-FR" smtClean="0"/>
              <a:t>18/03/2021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411499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79FF6FE-9075-464C-B830-9F6B4A83DD9A}" type="datetimeFigureOut">
              <a:rPr lang="fr-FR" smtClean="0"/>
              <a:t>18/03/2021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44373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F6FE-9075-464C-B830-9F6B4A83DD9A}" type="datetimeFigureOut">
              <a:rPr lang="fr-FR" smtClean="0"/>
              <a:t>18/03/2021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264267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79FF6FE-9075-464C-B830-9F6B4A83DD9A}" type="datetimeFigureOut">
              <a:rPr lang="fr-FR" smtClean="0"/>
              <a:t>18/03/2021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66CCDB-5FC9-4F93-B71A-400E0094F4DF}" type="slidenum">
              <a:rPr lang="fr-FR" smtClean="0"/>
              <a:t>‹N°›</a:t>
            </a:fld>
            <a:endParaRPr lang="fr-FR"/>
          </a:p>
        </p:txBody>
      </p:sp>
    </p:spTree>
    <p:extLst>
      <p:ext uri="{BB962C8B-B14F-4D97-AF65-F5344CB8AC3E}">
        <p14:creationId xmlns:p14="http://schemas.microsoft.com/office/powerpoint/2010/main" val="325360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66CCDB-5FC9-4F93-B71A-400E0094F4DF}" type="slidenum">
              <a:rPr lang="fr-FR" smtClean="0"/>
              <a:t>‹N°›</a:t>
            </a:fld>
            <a:endParaRPr lang="fr-FR"/>
          </a:p>
        </p:txBody>
      </p:sp>
      <p:sp>
        <p:nvSpPr>
          <p:cNvPr id="5" name="Date Placeholder 4"/>
          <p:cNvSpPr>
            <a:spLocks noGrp="1"/>
          </p:cNvSpPr>
          <p:nvPr>
            <p:ph type="dt" sz="half" idx="10"/>
          </p:nvPr>
        </p:nvSpPr>
        <p:spPr/>
        <p:txBody>
          <a:bodyPr/>
          <a:lstStyle/>
          <a:p>
            <a:fld id="{279FF6FE-9075-464C-B830-9F6B4A83DD9A}" type="datetimeFigureOut">
              <a:rPr lang="fr-FR" smtClean="0"/>
              <a:t>18/03/2021</a:t>
            </a:fld>
            <a:endParaRPr lang="fr-FR"/>
          </a:p>
        </p:txBody>
      </p:sp>
    </p:spTree>
    <p:extLst>
      <p:ext uri="{BB962C8B-B14F-4D97-AF65-F5344CB8AC3E}">
        <p14:creationId xmlns:p14="http://schemas.microsoft.com/office/powerpoint/2010/main" val="170874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FF6FE-9075-464C-B830-9F6B4A83DD9A}" type="datetimeFigureOut">
              <a:rPr lang="fr-FR" smtClean="0"/>
              <a:t>18/03/2021</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66CCDB-5FC9-4F93-B71A-400E0094F4DF}" type="slidenum">
              <a:rPr lang="fr-FR" smtClean="0"/>
              <a:t>‹N°›</a:t>
            </a:fld>
            <a:endParaRPr lang="fr-FR"/>
          </a:p>
        </p:txBody>
      </p:sp>
    </p:spTree>
    <p:extLst>
      <p:ext uri="{BB962C8B-B14F-4D97-AF65-F5344CB8AC3E}">
        <p14:creationId xmlns:p14="http://schemas.microsoft.com/office/powerpoint/2010/main" val="4994582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eduscol.education.fr/149/francais-cycle-2-ecriture"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file:///C:\Users\cthilly\Desktop\archives%20MHV\FC%202020%202021\a%20imprimer\productions%20d'&#233;crits\ecriture_redaction.pdf" TargetMode="External"/><Relationship Id="rId2" Type="http://schemas.openxmlformats.org/officeDocument/2006/relationships/hyperlink" Target="file:///C:\Users\cthilly\Desktop\archives%20MHV\FC%202020%202021\a%20imprimer\productions%20d'&#233;crits\Diaporama%20produire%20de%20lecrit%20Pedagogie%2062%20(1).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écrits coopératifs</a:t>
            </a:r>
            <a:endParaRPr lang="fr-FR" dirty="0"/>
          </a:p>
        </p:txBody>
      </p:sp>
      <p:sp>
        <p:nvSpPr>
          <p:cNvPr id="3" name="Sous-titre 2"/>
          <p:cNvSpPr>
            <a:spLocks noGrp="1"/>
          </p:cNvSpPr>
          <p:nvPr>
            <p:ph type="subTitle" idx="1"/>
          </p:nvPr>
        </p:nvSpPr>
        <p:spPr/>
        <p:txBody>
          <a:bodyPr>
            <a:normAutofit/>
          </a:bodyPr>
          <a:lstStyle/>
          <a:p>
            <a:r>
              <a:rPr lang="fr-FR" dirty="0" smtClean="0"/>
              <a:t>Cycle </a:t>
            </a:r>
            <a:r>
              <a:rPr lang="fr-FR" dirty="0" smtClean="0"/>
              <a:t>2</a:t>
            </a:r>
          </a:p>
          <a:p>
            <a:r>
              <a:rPr lang="fr-FR" sz="1300" dirty="0"/>
              <a:t>Les outils présentés dans ce diaporama ont été conçus et présentés par l’OCCE. La première partie est largement inspirée du travail de Patricia </a:t>
            </a:r>
            <a:r>
              <a:rPr lang="fr-FR" sz="1300" dirty="0" err="1"/>
              <a:t>Lamertyn</a:t>
            </a:r>
            <a:r>
              <a:rPr lang="fr-FR" sz="1300" dirty="0"/>
              <a:t> et de la mission maîtrise de la langue du Pas De Calais.</a:t>
            </a:r>
          </a:p>
          <a:p>
            <a:endParaRPr lang="fr-FR" dirty="0"/>
          </a:p>
        </p:txBody>
      </p:sp>
    </p:spTree>
    <p:extLst>
      <p:ext uri="{BB962C8B-B14F-4D97-AF65-F5344CB8AC3E}">
        <p14:creationId xmlns:p14="http://schemas.microsoft.com/office/powerpoint/2010/main" val="275836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7"/>
          <p:cNvPicPr/>
          <p:nvPr/>
        </p:nvPicPr>
        <p:blipFill>
          <a:blip r:embed="rId2"/>
          <a:stretch>
            <a:fillRect/>
          </a:stretch>
        </p:blipFill>
        <p:spPr>
          <a:xfrm>
            <a:off x="2166620" y="2005330"/>
            <a:ext cx="7858760" cy="2847340"/>
          </a:xfrm>
          <a:prstGeom prst="rect">
            <a:avLst/>
          </a:prstGeom>
        </p:spPr>
      </p:pic>
    </p:spTree>
    <p:extLst>
      <p:ext uri="{BB962C8B-B14F-4D97-AF65-F5344CB8AC3E}">
        <p14:creationId xmlns:p14="http://schemas.microsoft.com/office/powerpoint/2010/main" val="75954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6"/>
          <p:cNvPicPr/>
          <p:nvPr/>
        </p:nvPicPr>
        <p:blipFill>
          <a:blip r:embed="rId2"/>
          <a:stretch>
            <a:fillRect/>
          </a:stretch>
        </p:blipFill>
        <p:spPr>
          <a:xfrm>
            <a:off x="1980565" y="899795"/>
            <a:ext cx="8230870" cy="5058410"/>
          </a:xfrm>
          <a:prstGeom prst="rect">
            <a:avLst/>
          </a:prstGeom>
        </p:spPr>
      </p:pic>
    </p:spTree>
    <p:extLst>
      <p:ext uri="{BB962C8B-B14F-4D97-AF65-F5344CB8AC3E}">
        <p14:creationId xmlns:p14="http://schemas.microsoft.com/office/powerpoint/2010/main" val="3795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5"/>
          <p:cNvPicPr/>
          <p:nvPr/>
        </p:nvPicPr>
        <p:blipFill>
          <a:blip r:embed="rId2"/>
          <a:stretch>
            <a:fillRect/>
          </a:stretch>
        </p:blipFill>
        <p:spPr>
          <a:xfrm>
            <a:off x="2276475" y="1633220"/>
            <a:ext cx="7639050" cy="3591560"/>
          </a:xfrm>
          <a:prstGeom prst="rect">
            <a:avLst/>
          </a:prstGeom>
        </p:spPr>
      </p:pic>
    </p:spTree>
    <p:extLst>
      <p:ext uri="{BB962C8B-B14F-4D97-AF65-F5344CB8AC3E}">
        <p14:creationId xmlns:p14="http://schemas.microsoft.com/office/powerpoint/2010/main" val="343884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815"/>
          <p:cNvGrpSpPr/>
          <p:nvPr/>
        </p:nvGrpSpPr>
        <p:grpSpPr>
          <a:xfrm>
            <a:off x="2061845" y="1582420"/>
            <a:ext cx="8068310" cy="3693160"/>
            <a:chOff x="0" y="0"/>
            <a:chExt cx="8068310" cy="3693160"/>
          </a:xfrm>
        </p:grpSpPr>
        <p:pic>
          <p:nvPicPr>
            <p:cNvPr id="3" name="Picture 184"/>
            <p:cNvPicPr/>
            <p:nvPr/>
          </p:nvPicPr>
          <p:blipFill>
            <a:blip r:embed="rId2"/>
            <a:stretch>
              <a:fillRect/>
            </a:stretch>
          </p:blipFill>
          <p:spPr>
            <a:xfrm>
              <a:off x="0" y="0"/>
              <a:ext cx="8068310" cy="2419350"/>
            </a:xfrm>
            <a:prstGeom prst="rect">
              <a:avLst/>
            </a:prstGeom>
          </p:spPr>
        </p:pic>
        <p:pic>
          <p:nvPicPr>
            <p:cNvPr id="4" name="Picture 186"/>
            <p:cNvPicPr/>
            <p:nvPr/>
          </p:nvPicPr>
          <p:blipFill>
            <a:blip r:embed="rId3"/>
            <a:stretch>
              <a:fillRect/>
            </a:stretch>
          </p:blipFill>
          <p:spPr>
            <a:xfrm>
              <a:off x="652780" y="2016760"/>
              <a:ext cx="7239000" cy="1676400"/>
            </a:xfrm>
            <a:prstGeom prst="rect">
              <a:avLst/>
            </a:prstGeom>
          </p:spPr>
        </p:pic>
      </p:grpSp>
    </p:spTree>
    <p:extLst>
      <p:ext uri="{BB962C8B-B14F-4D97-AF65-F5344CB8AC3E}">
        <p14:creationId xmlns:p14="http://schemas.microsoft.com/office/powerpoint/2010/main" val="61467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742"/>
          <p:cNvPicPr/>
          <p:nvPr/>
        </p:nvPicPr>
        <p:blipFill>
          <a:blip r:embed="rId2"/>
          <a:stretch>
            <a:fillRect/>
          </a:stretch>
        </p:blipFill>
        <p:spPr>
          <a:xfrm>
            <a:off x="2161222" y="2455227"/>
            <a:ext cx="7869555" cy="1947545"/>
          </a:xfrm>
          <a:prstGeom prst="rect">
            <a:avLst/>
          </a:prstGeom>
        </p:spPr>
      </p:pic>
      <p:sp>
        <p:nvSpPr>
          <p:cNvPr id="3" name="ZoneTexte 2"/>
          <p:cNvSpPr txBox="1"/>
          <p:nvPr/>
        </p:nvSpPr>
        <p:spPr>
          <a:xfrm>
            <a:off x="965200" y="4762500"/>
            <a:ext cx="10020300" cy="1015663"/>
          </a:xfrm>
          <a:prstGeom prst="rect">
            <a:avLst/>
          </a:prstGeom>
          <a:noFill/>
        </p:spPr>
        <p:txBody>
          <a:bodyPr wrap="square" rtlCol="0">
            <a:spAutoFit/>
          </a:bodyPr>
          <a:lstStyle/>
          <a:p>
            <a:pPr lvl="0"/>
            <a:r>
              <a:rPr lang="fr-FR" baseline="30000" dirty="0"/>
              <a:t>Au CP, il faut commencer par le passage de l’oral à l’écrit</a:t>
            </a:r>
          </a:p>
          <a:p>
            <a:r>
              <a:rPr lang="fr-FR" dirty="0"/>
              <a:t> </a:t>
            </a:r>
          </a:p>
          <a:p>
            <a:pPr lvl="0"/>
            <a:r>
              <a:rPr lang="fr-FR" baseline="30000" dirty="0"/>
              <a:t>Cela figure dans les attendus de fin de d’année de CP, dans la partie intitulée étude de la langue : grammaire, orthographe, lexique :</a:t>
            </a:r>
          </a:p>
          <a:p>
            <a:endParaRPr lang="fr-FR" dirty="0"/>
          </a:p>
        </p:txBody>
      </p:sp>
    </p:spTree>
    <p:extLst>
      <p:ext uri="{BB962C8B-B14F-4D97-AF65-F5344CB8AC3E}">
        <p14:creationId xmlns:p14="http://schemas.microsoft.com/office/powerpoint/2010/main" val="224545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8"/>
          <p:cNvPicPr/>
          <p:nvPr/>
        </p:nvPicPr>
        <p:blipFill>
          <a:blip r:embed="rId2"/>
          <a:stretch>
            <a:fillRect/>
          </a:stretch>
        </p:blipFill>
        <p:spPr>
          <a:xfrm>
            <a:off x="1961515" y="866775"/>
            <a:ext cx="8268970" cy="5124450"/>
          </a:xfrm>
          <a:prstGeom prst="rect">
            <a:avLst/>
          </a:prstGeom>
        </p:spPr>
      </p:pic>
    </p:spTree>
    <p:extLst>
      <p:ext uri="{BB962C8B-B14F-4D97-AF65-F5344CB8AC3E}">
        <p14:creationId xmlns:p14="http://schemas.microsoft.com/office/powerpoint/2010/main" val="1894202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7"/>
          <p:cNvPicPr/>
          <p:nvPr/>
        </p:nvPicPr>
        <p:blipFill>
          <a:blip r:embed="rId2"/>
          <a:stretch>
            <a:fillRect/>
          </a:stretch>
        </p:blipFill>
        <p:spPr>
          <a:xfrm>
            <a:off x="2628900" y="871220"/>
            <a:ext cx="6934200" cy="5115560"/>
          </a:xfrm>
          <a:prstGeom prst="rect">
            <a:avLst/>
          </a:prstGeom>
        </p:spPr>
      </p:pic>
    </p:spTree>
    <p:extLst>
      <p:ext uri="{BB962C8B-B14F-4D97-AF65-F5344CB8AC3E}">
        <p14:creationId xmlns:p14="http://schemas.microsoft.com/office/powerpoint/2010/main" val="346558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847"/>
          <p:cNvGrpSpPr/>
          <p:nvPr/>
        </p:nvGrpSpPr>
        <p:grpSpPr>
          <a:xfrm>
            <a:off x="2831720" y="743226"/>
            <a:ext cx="6524751" cy="5368543"/>
            <a:chOff x="-2285" y="-4169"/>
            <a:chExt cx="6524752" cy="5368543"/>
          </a:xfrm>
        </p:grpSpPr>
        <p:pic>
          <p:nvPicPr>
            <p:cNvPr id="3" name="Picture 22752"/>
            <p:cNvPicPr/>
            <p:nvPr/>
          </p:nvPicPr>
          <p:blipFill>
            <a:blip r:embed="rId2"/>
            <a:stretch>
              <a:fillRect/>
            </a:stretch>
          </p:blipFill>
          <p:spPr>
            <a:xfrm>
              <a:off x="-2285" y="-4169"/>
              <a:ext cx="6336793" cy="1731264"/>
            </a:xfrm>
            <a:prstGeom prst="rect">
              <a:avLst/>
            </a:prstGeom>
          </p:spPr>
        </p:pic>
        <p:pic>
          <p:nvPicPr>
            <p:cNvPr id="4" name="Picture 22753"/>
            <p:cNvPicPr/>
            <p:nvPr/>
          </p:nvPicPr>
          <p:blipFill>
            <a:blip r:embed="rId3"/>
            <a:stretch>
              <a:fillRect/>
            </a:stretch>
          </p:blipFill>
          <p:spPr>
            <a:xfrm>
              <a:off x="356362" y="1725062"/>
              <a:ext cx="6166105" cy="3639312"/>
            </a:xfrm>
            <a:prstGeom prst="rect">
              <a:avLst/>
            </a:prstGeom>
          </p:spPr>
        </p:pic>
      </p:grpSp>
    </p:spTree>
    <p:extLst>
      <p:ext uri="{BB962C8B-B14F-4D97-AF65-F5344CB8AC3E}">
        <p14:creationId xmlns:p14="http://schemas.microsoft.com/office/powerpoint/2010/main" val="247306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7"/>
          <p:cNvPicPr/>
          <p:nvPr/>
        </p:nvPicPr>
        <p:blipFill>
          <a:blip r:embed="rId2"/>
          <a:stretch>
            <a:fillRect/>
          </a:stretch>
        </p:blipFill>
        <p:spPr>
          <a:xfrm>
            <a:off x="2795270" y="1729105"/>
            <a:ext cx="6601460" cy="3399790"/>
          </a:xfrm>
          <a:prstGeom prst="rect">
            <a:avLst/>
          </a:prstGeom>
        </p:spPr>
      </p:pic>
    </p:spTree>
    <p:extLst>
      <p:ext uri="{BB962C8B-B14F-4D97-AF65-F5344CB8AC3E}">
        <p14:creationId xmlns:p14="http://schemas.microsoft.com/office/powerpoint/2010/main" val="341068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REPÈRES ANNUELS DE PROGRESSION AU CP</a:t>
            </a:r>
            <a:br>
              <a:rPr lang="fr-FR" b="1" dirty="0"/>
            </a:br>
            <a:endParaRPr lang="fr-FR" dirty="0"/>
          </a:p>
        </p:txBody>
      </p:sp>
      <p:sp>
        <p:nvSpPr>
          <p:cNvPr id="3" name="Espace réservé du contenu 2"/>
          <p:cNvSpPr>
            <a:spLocks noGrp="1"/>
          </p:cNvSpPr>
          <p:nvPr>
            <p:ph idx="1"/>
          </p:nvPr>
        </p:nvSpPr>
        <p:spPr/>
        <p:txBody>
          <a:bodyPr>
            <a:normAutofit fontScale="92500" lnSpcReduction="20000"/>
          </a:bodyPr>
          <a:lstStyle/>
          <a:p>
            <a:pPr lvl="0" fontAlgn="base"/>
            <a:r>
              <a:rPr lang="fr-FR" dirty="0"/>
              <a:t>Dans la continuité du travail de l’école maternelle sur les essais d’écriture, les élèves écrivent </a:t>
            </a:r>
            <a:r>
              <a:rPr lang="fr-FR" b="1" dirty="0"/>
              <a:t>dès le début de l’année</a:t>
            </a:r>
            <a:r>
              <a:rPr lang="fr-FR" dirty="0"/>
              <a:t>. Ils écrivent lors d’activités ritualisées : écrire un mot, un groupe de mots, une phrase du jour …</a:t>
            </a:r>
          </a:p>
          <a:p>
            <a:pPr lvl="0" fontAlgn="base"/>
            <a:r>
              <a:rPr lang="fr-FR" dirty="0"/>
              <a:t>Avec le guidage fort du professeur, ils comprennent la démarche d’écriture de texte (les échanges préparatoires sont importants). Les propos des élèves encore trop peu autonomes peuvent être transcrits par le professeur. Ils apprennent explicitement la planification d’un écrit (réfléchir sur les idées, leur agencement, la chronologie, l’énonciation d’une phrase cohérente au niveau de la syntaxe, les répétitions...)</a:t>
            </a:r>
          </a:p>
          <a:p>
            <a:pPr lvl="0" fontAlgn="base"/>
            <a:r>
              <a:rPr lang="fr-FR" dirty="0"/>
              <a:t>Les élèves rédigent des écrits courts, porteurs de sens, d’une à cinq lignes (éventuellement partie d’un écrit long) en articulation avec l’apprentissage de la lecture. Ils s’appuient sur les textes de lecture pour les transformer sur quelques points</a:t>
            </a:r>
          </a:p>
          <a:p>
            <a:pPr lvl="0" fontAlgn="base"/>
            <a:r>
              <a:rPr lang="fr-FR" dirty="0"/>
              <a:t>Les élèves rédigent des écrits longs (intégrés à des projets plus ambitieux et moins fréquents) sous la forme de dictée à l’adulte</a:t>
            </a:r>
          </a:p>
          <a:p>
            <a:endParaRPr lang="fr-FR" dirty="0"/>
          </a:p>
        </p:txBody>
      </p:sp>
    </p:spTree>
    <p:extLst>
      <p:ext uri="{BB962C8B-B14F-4D97-AF65-F5344CB8AC3E}">
        <p14:creationId xmlns:p14="http://schemas.microsoft.com/office/powerpoint/2010/main" val="120499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préambule</a:t>
            </a:r>
            <a:endParaRPr lang="fr-FR" dirty="0"/>
          </a:p>
        </p:txBody>
      </p:sp>
      <p:sp>
        <p:nvSpPr>
          <p:cNvPr id="3" name="Espace réservé du contenu 2"/>
          <p:cNvSpPr>
            <a:spLocks noGrp="1"/>
          </p:cNvSpPr>
          <p:nvPr>
            <p:ph idx="1"/>
          </p:nvPr>
        </p:nvSpPr>
        <p:spPr/>
        <p:txBody>
          <a:bodyPr/>
          <a:lstStyle/>
          <a:p>
            <a:r>
              <a:rPr lang="fr-FR" dirty="0" smtClean="0"/>
              <a:t>Représenter le cadre de la FC et de notre plan de formation</a:t>
            </a:r>
          </a:p>
          <a:p>
            <a:r>
              <a:rPr lang="fr-FR" dirty="0" smtClean="0"/>
              <a:t>6h: 3H </a:t>
            </a:r>
            <a:r>
              <a:rPr lang="fr-FR" dirty="0" err="1" smtClean="0"/>
              <a:t>aujourd</a:t>
            </a:r>
            <a:r>
              <a:rPr lang="fr-FR" dirty="0" smtClean="0"/>
              <a:t> hui </a:t>
            </a:r>
            <a:r>
              <a:rPr lang="fr-FR" dirty="0" err="1" smtClean="0"/>
              <a:t>meme</a:t>
            </a:r>
            <a:r>
              <a:rPr lang="fr-FR" dirty="0" smtClean="0"/>
              <a:t> si </a:t>
            </a:r>
            <a:r>
              <a:rPr lang="fr-FR" dirty="0" err="1" smtClean="0"/>
              <a:t>visio</a:t>
            </a:r>
            <a:r>
              <a:rPr lang="fr-FR" dirty="0" smtClean="0"/>
              <a:t> fait que ce sera moins longtemps, </a:t>
            </a:r>
            <a:r>
              <a:rPr lang="fr-FR" dirty="0" err="1" smtClean="0"/>
              <a:t>Distanciel</a:t>
            </a:r>
            <a:r>
              <a:rPr lang="fr-FR" dirty="0" smtClean="0"/>
              <a:t>, réunion au choix</a:t>
            </a:r>
          </a:p>
          <a:p>
            <a:r>
              <a:rPr lang="fr-FR" dirty="0" err="1" smtClean="0"/>
              <a:t>Distanciel</a:t>
            </a:r>
            <a:r>
              <a:rPr lang="fr-FR" dirty="0" smtClean="0"/>
              <a:t>: travail de production écrite de leur choix: je viens à leur demande observer/discuter sur </a:t>
            </a:r>
            <a:r>
              <a:rPr lang="fr-FR" dirty="0" err="1" smtClean="0"/>
              <a:t>prod</a:t>
            </a:r>
            <a:r>
              <a:rPr lang="fr-FR" dirty="0" smtClean="0"/>
              <a:t> écrits</a:t>
            </a:r>
          </a:p>
          <a:p>
            <a:endParaRPr lang="fr-FR" dirty="0"/>
          </a:p>
        </p:txBody>
      </p:sp>
    </p:spTree>
    <p:extLst>
      <p:ext uri="{BB962C8B-B14F-4D97-AF65-F5344CB8AC3E}">
        <p14:creationId xmlns:p14="http://schemas.microsoft.com/office/powerpoint/2010/main" val="5598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REPÈRES ANNUELS DE PROGRESSION AU CE1</a:t>
            </a:r>
            <a:br>
              <a:rPr lang="fr-FR" b="1" dirty="0"/>
            </a:br>
            <a:endParaRPr lang="fr-FR" dirty="0"/>
          </a:p>
        </p:txBody>
      </p:sp>
      <p:sp>
        <p:nvSpPr>
          <p:cNvPr id="3" name="Espace réservé du contenu 2"/>
          <p:cNvSpPr>
            <a:spLocks noGrp="1"/>
          </p:cNvSpPr>
          <p:nvPr>
            <p:ph idx="1"/>
          </p:nvPr>
        </p:nvSpPr>
        <p:spPr/>
        <p:txBody>
          <a:bodyPr>
            <a:normAutofit fontScale="85000" lnSpcReduction="10000"/>
          </a:bodyPr>
          <a:lstStyle/>
          <a:p>
            <a:pPr lvl="0" fontAlgn="base"/>
            <a:r>
              <a:rPr lang="fr-FR" dirty="0"/>
              <a:t>Tout au long de l’année, les élèves écrivent de manière régulière et fréquente dans tous les enseignements</a:t>
            </a:r>
          </a:p>
          <a:p>
            <a:pPr lvl="0" fontAlgn="base"/>
            <a:r>
              <a:rPr lang="fr-FR" b="1" dirty="0"/>
              <a:t>Dès la période 1</a:t>
            </a:r>
            <a:r>
              <a:rPr lang="fr-FR" dirty="0"/>
              <a:t>, les élèves écrivent un texte court de 3 à 5 phrases à partir d’une structure donnée ou d’images</a:t>
            </a:r>
          </a:p>
          <a:p>
            <a:pPr lvl="0" fontAlgn="base"/>
            <a:r>
              <a:rPr lang="fr-FR" b="1" dirty="0"/>
              <a:t>En période 5</a:t>
            </a:r>
            <a:r>
              <a:rPr lang="fr-FR" dirty="0"/>
              <a:t>, ils produisent 6 ou 7 phrases en assurant la cohérence syntaxique et logique</a:t>
            </a:r>
          </a:p>
          <a:p>
            <a:pPr lvl="0" fontAlgn="base"/>
            <a:r>
              <a:rPr lang="fr-FR" dirty="0"/>
              <a:t>Durant l’année, ils abordent différentes formes ou genres de textes pour en dégager les caractéristiques. Les textes sont plus longs qu’en CP et les caractéristiques plus détaillées et nuancées</a:t>
            </a:r>
          </a:p>
          <a:p>
            <a:pPr lvl="0" fontAlgn="base"/>
            <a:r>
              <a:rPr lang="fr-FR" dirty="0"/>
              <a:t>Progressivement, les élèves prennent en charge eux-mêmes certains moments de la démarche d’écriture (planification, construction du film de l’histoire, écriture des phrases…)</a:t>
            </a:r>
          </a:p>
          <a:p>
            <a:pPr lvl="0" fontAlgn="base"/>
            <a:r>
              <a:rPr lang="fr-FR" dirty="0"/>
              <a:t>Les élèves rédigent collectivement des écrits longs dont le projet d’écriture est conduit sur le long terme. Durant l’année, ils abordent différentes formes ou genres de textes pour en dégager les caractéristiques. Les textes sont plus longs qu’en CP et les caractéristiques plus détaillées et nuancées</a:t>
            </a:r>
          </a:p>
          <a:p>
            <a:endParaRPr lang="fr-FR" dirty="0"/>
          </a:p>
        </p:txBody>
      </p:sp>
    </p:spTree>
    <p:extLst>
      <p:ext uri="{BB962C8B-B14F-4D97-AF65-F5344CB8AC3E}">
        <p14:creationId xmlns:p14="http://schemas.microsoft.com/office/powerpoint/2010/main" val="156152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REPÈRES ANNUELS DE PROGRESSION AU </a:t>
            </a:r>
            <a:r>
              <a:rPr lang="fr-FR" dirty="0" smtClean="0"/>
              <a:t>CE2</a:t>
            </a:r>
            <a:r>
              <a:rPr lang="fr-FR" sz="1400" dirty="0"/>
              <a:t/>
            </a:r>
            <a:br>
              <a:rPr lang="fr-FR" sz="1400" dirty="0"/>
            </a:br>
            <a:endParaRPr lang="fr-FR" dirty="0"/>
          </a:p>
        </p:txBody>
      </p:sp>
      <p:sp>
        <p:nvSpPr>
          <p:cNvPr id="3" name="Espace réservé du contenu 2"/>
          <p:cNvSpPr>
            <a:spLocks noGrp="1"/>
          </p:cNvSpPr>
          <p:nvPr>
            <p:ph idx="1"/>
          </p:nvPr>
        </p:nvSpPr>
        <p:spPr>
          <a:xfrm>
            <a:off x="355600" y="1371600"/>
            <a:ext cx="10782300" cy="5321300"/>
          </a:xfrm>
        </p:spPr>
        <p:txBody>
          <a:bodyPr>
            <a:normAutofit fontScale="92500" lnSpcReduction="10000"/>
          </a:bodyPr>
          <a:lstStyle/>
          <a:p>
            <a:pPr lvl="0" fontAlgn="base"/>
            <a:r>
              <a:rPr lang="fr-FR" b="1" u="sng" dirty="0" smtClean="0"/>
              <a:t>Au </a:t>
            </a:r>
            <a:r>
              <a:rPr lang="fr-FR" b="1" u="sng" dirty="0"/>
              <a:t>CE2 :</a:t>
            </a:r>
            <a:r>
              <a:rPr lang="fr-FR" dirty="0"/>
              <a:t> </a:t>
            </a:r>
            <a:r>
              <a:rPr lang="fr-FR" b="1" dirty="0"/>
              <a:t>Écriture : Copier :</a:t>
            </a:r>
            <a:r>
              <a:rPr lang="fr-FR" dirty="0"/>
              <a:t> les élèves </a:t>
            </a:r>
            <a:r>
              <a:rPr lang="fr-FR" u="sng" dirty="0"/>
              <a:t>deviennent de plus en plus</a:t>
            </a:r>
            <a:r>
              <a:rPr lang="fr-FR" dirty="0"/>
              <a:t> </a:t>
            </a:r>
            <a:r>
              <a:rPr lang="fr-FR" u="sng" dirty="0"/>
              <a:t>autonomes</a:t>
            </a:r>
            <a:r>
              <a:rPr lang="fr-FR" dirty="0"/>
              <a:t> dans le recours aux stratégies de copie, tout comme dans l’identification de leurs erreurs</a:t>
            </a:r>
            <a:endParaRPr lang="fr-FR" sz="1200" dirty="0"/>
          </a:p>
          <a:p>
            <a:pPr marL="0" lvl="0" indent="0" fontAlgn="base">
              <a:buNone/>
            </a:pPr>
            <a:r>
              <a:rPr lang="fr-FR" dirty="0"/>
              <a:t>Ils écrivent quotidiennement, dans tous les champs d’enseignement (rédigent des synthèses partielles)</a:t>
            </a:r>
            <a:endParaRPr lang="fr-FR" sz="1200" dirty="0"/>
          </a:p>
          <a:p>
            <a:pPr marL="0" lvl="0" indent="0" fontAlgn="base">
              <a:buNone/>
            </a:pPr>
            <a:r>
              <a:rPr lang="fr-FR" b="1" dirty="0"/>
              <a:t>Écriture : Écrire des textes en commençant à s’approprier une démarche : </a:t>
            </a:r>
            <a:r>
              <a:rPr lang="fr-FR" dirty="0"/>
              <a:t>Ils planifient de façon autonome leurs écrits (trouver des idées, les organiser de manière logique et chronologique à l’aide d’outils comme des cartes mentales, des schémas)</a:t>
            </a:r>
            <a:endParaRPr lang="fr-FR" sz="1200" dirty="0"/>
          </a:p>
          <a:p>
            <a:pPr marL="0" lvl="0" indent="0" fontAlgn="base">
              <a:buNone/>
            </a:pPr>
            <a:r>
              <a:rPr lang="fr-FR" dirty="0"/>
              <a:t>Ils élaborent des écrits en lien avec la lecture (plaisir de lire)</a:t>
            </a:r>
            <a:endParaRPr lang="fr-FR" sz="1200" dirty="0"/>
          </a:p>
          <a:p>
            <a:pPr marL="0" lvl="0" indent="0" fontAlgn="base">
              <a:buNone/>
            </a:pPr>
            <a:r>
              <a:rPr lang="fr-FR" dirty="0"/>
              <a:t>Ils identifient les genres et les formes de texte</a:t>
            </a:r>
            <a:endParaRPr lang="fr-FR" sz="1200" dirty="0"/>
          </a:p>
          <a:p>
            <a:pPr marL="0" lvl="0" indent="0" fontAlgn="base">
              <a:buNone/>
            </a:pPr>
            <a:r>
              <a:rPr lang="fr-FR" dirty="0"/>
              <a:t>Ils révisent et corrigent avec </a:t>
            </a:r>
            <a:r>
              <a:rPr lang="fr-FR" u="sng" dirty="0"/>
              <a:t>davantage d’autonomie</a:t>
            </a:r>
            <a:r>
              <a:rPr lang="fr-FR" dirty="0"/>
              <a:t> leurs textes grâce à un code de correction élaboré en classe (erreurs repérées seuls ou signalées par le professeur) </a:t>
            </a:r>
            <a:endParaRPr lang="fr-FR" sz="1200" dirty="0"/>
          </a:p>
          <a:p>
            <a:pPr marL="0" lvl="0" indent="0" fontAlgn="base">
              <a:buNone/>
            </a:pPr>
            <a:r>
              <a:rPr lang="fr-FR" b="1" dirty="0"/>
              <a:t>Écriture : Réviser et améliorer l’écrit qu’on a produit </a:t>
            </a:r>
            <a:r>
              <a:rPr lang="fr-FR" dirty="0"/>
              <a:t>: Les élèves automatisent l’application des règles en situation d</a:t>
            </a:r>
            <a:r>
              <a:rPr lang="fr-FR" u="sng" dirty="0"/>
              <a:t>’expression écrite</a:t>
            </a:r>
            <a:r>
              <a:rPr lang="fr-FR" dirty="0"/>
              <a:t> grâce à la mémorisation des principes de l’orthographe lexicale et grammaticale</a:t>
            </a:r>
            <a:endParaRPr lang="fr-FR" sz="1200" dirty="0"/>
          </a:p>
          <a:p>
            <a:pPr marL="0" lvl="0" indent="0" fontAlgn="base">
              <a:buNone/>
            </a:pPr>
            <a:r>
              <a:rPr lang="fr-FR" b="1" dirty="0"/>
              <a:t>EDL : Passer de l’oral à l’écrit (en lien avec la lecture) :</a:t>
            </a:r>
            <a:r>
              <a:rPr lang="fr-FR" dirty="0"/>
              <a:t> </a:t>
            </a:r>
            <a:endParaRPr lang="fr-FR" sz="1200" dirty="0"/>
          </a:p>
          <a:p>
            <a:pPr lvl="1"/>
            <a:r>
              <a:rPr lang="fr-FR" baseline="30000" dirty="0"/>
              <a:t>consolidation des relations entre l’oral et l’écrit</a:t>
            </a:r>
            <a:endParaRPr lang="fr-FR" sz="1400" baseline="30000" dirty="0"/>
          </a:p>
          <a:p>
            <a:pPr lvl="1"/>
            <a:r>
              <a:rPr lang="fr-FR" baseline="30000" dirty="0"/>
              <a:t>Poursuite de l’institutionnalisation des règles </a:t>
            </a:r>
            <a:endParaRPr lang="fr-FR" sz="1400" baseline="30000" dirty="0"/>
          </a:p>
          <a:p>
            <a:pPr lvl="1"/>
            <a:r>
              <a:rPr lang="fr-FR" baseline="30000" dirty="0"/>
              <a:t>Mémorisation progressive des phénomènes irréguliers rencontrés dans les </a:t>
            </a:r>
            <a:r>
              <a:rPr lang="fr-FR" baseline="30000" dirty="0" smtClean="0"/>
              <a:t>textes</a:t>
            </a:r>
            <a:endParaRPr lang="fr-FR" sz="1400" baseline="30000" dirty="0"/>
          </a:p>
        </p:txBody>
      </p:sp>
    </p:spTree>
    <p:extLst>
      <p:ext uri="{BB962C8B-B14F-4D97-AF65-F5344CB8AC3E}">
        <p14:creationId xmlns:p14="http://schemas.microsoft.com/office/powerpoint/2010/main" val="31508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GUIDE POUR ENSEIGNER LA LECTURE ET L’ÉCRITURE AU CP</a:t>
            </a:r>
            <a:br>
              <a:rPr lang="fr-FR" b="1" dirty="0"/>
            </a:br>
            <a:endParaRPr lang="fr-FR" dirty="0"/>
          </a:p>
        </p:txBody>
      </p:sp>
      <p:sp>
        <p:nvSpPr>
          <p:cNvPr id="3" name="Espace réservé du contenu 2"/>
          <p:cNvSpPr>
            <a:spLocks noGrp="1"/>
          </p:cNvSpPr>
          <p:nvPr>
            <p:ph idx="1"/>
          </p:nvPr>
        </p:nvSpPr>
        <p:spPr/>
        <p:txBody>
          <a:bodyPr/>
          <a:lstStyle/>
          <a:p>
            <a:r>
              <a:rPr lang="fr-FR" dirty="0"/>
              <a:t>Guide orange : pour enseigner la lecture et l’écriture au CP </a:t>
            </a:r>
          </a:p>
        </p:txBody>
      </p:sp>
      <p:pic>
        <p:nvPicPr>
          <p:cNvPr id="4" name="Picture 606"/>
          <p:cNvPicPr/>
          <p:nvPr/>
        </p:nvPicPr>
        <p:blipFill>
          <a:blip r:embed="rId2"/>
          <a:stretch>
            <a:fillRect/>
          </a:stretch>
        </p:blipFill>
        <p:spPr>
          <a:xfrm>
            <a:off x="836103" y="2736360"/>
            <a:ext cx="8279130" cy="2729230"/>
          </a:xfrm>
          <a:prstGeom prst="rect">
            <a:avLst/>
          </a:prstGeom>
        </p:spPr>
      </p:pic>
    </p:spTree>
    <p:extLst>
      <p:ext uri="{BB962C8B-B14F-4D97-AF65-F5344CB8AC3E}">
        <p14:creationId xmlns:p14="http://schemas.microsoft.com/office/powerpoint/2010/main" val="184624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760"/>
          <p:cNvPicPr/>
          <p:nvPr/>
        </p:nvPicPr>
        <p:blipFill>
          <a:blip r:embed="rId2"/>
          <a:stretch>
            <a:fillRect/>
          </a:stretch>
        </p:blipFill>
        <p:spPr>
          <a:xfrm>
            <a:off x="455930" y="229235"/>
            <a:ext cx="7317740" cy="3529330"/>
          </a:xfrm>
          <a:prstGeom prst="rect">
            <a:avLst/>
          </a:prstGeom>
        </p:spPr>
      </p:pic>
      <p:pic>
        <p:nvPicPr>
          <p:cNvPr id="3" name="Picture 22761"/>
          <p:cNvPicPr/>
          <p:nvPr/>
        </p:nvPicPr>
        <p:blipFill>
          <a:blip r:embed="rId3"/>
          <a:stretch>
            <a:fillRect/>
          </a:stretch>
        </p:blipFill>
        <p:spPr>
          <a:xfrm>
            <a:off x="4688205" y="3388995"/>
            <a:ext cx="7503795" cy="3456305"/>
          </a:xfrm>
          <a:prstGeom prst="rect">
            <a:avLst/>
          </a:prstGeom>
        </p:spPr>
      </p:pic>
    </p:spTree>
    <p:extLst>
      <p:ext uri="{BB962C8B-B14F-4D97-AF65-F5344CB8AC3E}">
        <p14:creationId xmlns:p14="http://schemas.microsoft.com/office/powerpoint/2010/main" val="3925506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66937" y="785812"/>
            <a:ext cx="7858125" cy="5286375"/>
          </a:xfrm>
          <a:prstGeom prst="rect">
            <a:avLst/>
          </a:prstGeom>
        </p:spPr>
      </p:pic>
    </p:spTree>
    <p:extLst>
      <p:ext uri="{BB962C8B-B14F-4D97-AF65-F5344CB8AC3E}">
        <p14:creationId xmlns:p14="http://schemas.microsoft.com/office/powerpoint/2010/main" val="252774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ressources</a:t>
            </a:r>
            <a:endParaRPr lang="fr-FR" dirty="0"/>
          </a:p>
        </p:txBody>
      </p:sp>
      <p:sp>
        <p:nvSpPr>
          <p:cNvPr id="3" name="Espace réservé du contenu 2"/>
          <p:cNvSpPr>
            <a:spLocks noGrp="1"/>
          </p:cNvSpPr>
          <p:nvPr>
            <p:ph idx="1"/>
          </p:nvPr>
        </p:nvSpPr>
        <p:spPr/>
        <p:txBody>
          <a:bodyPr/>
          <a:lstStyle/>
          <a:p>
            <a:r>
              <a:rPr lang="fr-FR" dirty="0" smtClean="0"/>
              <a:t>Fiches </a:t>
            </a:r>
            <a:r>
              <a:rPr lang="fr-FR" dirty="0" err="1" smtClean="0"/>
              <a:t>eduscol</a:t>
            </a:r>
            <a:endParaRPr lang="fr-FR" dirty="0" smtClean="0"/>
          </a:p>
          <a:p>
            <a:r>
              <a:rPr lang="fr-FR" dirty="0" smtClean="0"/>
              <a:t>Mon fichier de traces écrites</a:t>
            </a:r>
          </a:p>
          <a:p>
            <a:r>
              <a:rPr lang="fr-FR" dirty="0" smtClean="0"/>
              <a:t>Reparler du journal des apprentissages</a:t>
            </a:r>
            <a:endParaRPr lang="fr-FR" dirty="0"/>
          </a:p>
        </p:txBody>
      </p:sp>
    </p:spTree>
    <p:extLst>
      <p:ext uri="{BB962C8B-B14F-4D97-AF65-F5344CB8AC3E}">
        <p14:creationId xmlns:p14="http://schemas.microsoft.com/office/powerpoint/2010/main" val="113591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9734" y="2921000"/>
            <a:ext cx="8596668" cy="1320800"/>
          </a:xfrm>
        </p:spPr>
        <p:txBody>
          <a:bodyPr/>
          <a:lstStyle/>
          <a:p>
            <a:r>
              <a:rPr lang="fr-FR" dirty="0" smtClean="0"/>
              <a:t>L’écrit au cycle 2 : quelques principes de base</a:t>
            </a:r>
            <a:endParaRPr lang="fr-FR" dirty="0"/>
          </a:p>
        </p:txBody>
      </p:sp>
    </p:spTree>
    <p:extLst>
      <p:ext uri="{BB962C8B-B14F-4D97-AF65-F5344CB8AC3E}">
        <p14:creationId xmlns:p14="http://schemas.microsoft.com/office/powerpoint/2010/main" val="243601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1134" y="915989"/>
            <a:ext cx="8596668" cy="3880773"/>
          </a:xfrm>
        </p:spPr>
        <p:txBody>
          <a:bodyPr>
            <a:normAutofit fontScale="92500"/>
          </a:bodyPr>
          <a:lstStyle/>
          <a:p>
            <a:pPr marL="0" indent="0">
              <a:buNone/>
            </a:pPr>
            <a:r>
              <a:rPr lang="fr-FR" u="sng" dirty="0"/>
              <a:t>Les processus mentaux en jeu pour rédiger</a:t>
            </a:r>
            <a:r>
              <a:rPr lang="fr-FR" dirty="0"/>
              <a:t> </a:t>
            </a:r>
            <a:r>
              <a:rPr lang="fr-FR" dirty="0" smtClean="0"/>
              <a:t>:</a:t>
            </a:r>
            <a:endParaRPr lang="fr-FR" dirty="0"/>
          </a:p>
          <a:p>
            <a:pPr lvl="0" fontAlgn="base"/>
            <a:r>
              <a:rPr lang="fr-FR" dirty="0"/>
              <a:t>Se représenter les caractéristiques de la situation de communication et en percevoir les enjeux (élaboration du sens)</a:t>
            </a:r>
          </a:p>
          <a:p>
            <a:pPr lvl="0" fontAlgn="base"/>
            <a:r>
              <a:rPr lang="fr-FR" dirty="0" smtClean="0"/>
              <a:t>Regrouper les </a:t>
            </a:r>
            <a:r>
              <a:rPr lang="fr-FR" dirty="0"/>
              <a:t>idées qu’il veut communiquer dans un contexte donné, sélectionner les plus pertinentes et en cohérence avec son intention</a:t>
            </a:r>
          </a:p>
          <a:p>
            <a:pPr lvl="0" fontAlgn="base"/>
            <a:r>
              <a:rPr lang="fr-FR" dirty="0"/>
              <a:t>Transcrire le message en langage écrit (oral scriptural)</a:t>
            </a:r>
          </a:p>
          <a:p>
            <a:pPr lvl="0" fontAlgn="base"/>
            <a:r>
              <a:rPr lang="fr-FR" dirty="0"/>
              <a:t>Mobiliser les connaissances syntaxiques, lexicales et orthographiques</a:t>
            </a:r>
          </a:p>
          <a:p>
            <a:pPr lvl="0" fontAlgn="base"/>
            <a:r>
              <a:rPr lang="fr-FR" dirty="0"/>
              <a:t>Faire preuve d’attention, utiliser sa mémoire à long terme</a:t>
            </a:r>
          </a:p>
          <a:p>
            <a:pPr lvl="0" fontAlgn="base"/>
            <a:r>
              <a:rPr lang="fr-FR" dirty="0"/>
              <a:t>Relire son écrit, corriger ses erreurs, ajouter des éléments manquants (capacité d’analyse son monologue en direction d’un destinataire / position d’</a:t>
            </a:r>
            <a:r>
              <a:rPr lang="fr-FR" dirty="0" err="1"/>
              <a:t>exotopie</a:t>
            </a:r>
            <a:r>
              <a:rPr lang="fr-FR" dirty="0"/>
              <a:t> : </a:t>
            </a:r>
          </a:p>
          <a:p>
            <a:pPr marL="0" indent="0">
              <a:buNone/>
            </a:pPr>
            <a:r>
              <a:rPr lang="fr-FR" dirty="0"/>
              <a:t>capacité d’extériorité par rapport aux personnages et actions décrites dans un récit)</a:t>
            </a:r>
          </a:p>
          <a:p>
            <a:endParaRPr lang="fr-FR" dirty="0"/>
          </a:p>
        </p:txBody>
      </p:sp>
    </p:spTree>
    <p:extLst>
      <p:ext uri="{BB962C8B-B14F-4D97-AF65-F5344CB8AC3E}">
        <p14:creationId xmlns:p14="http://schemas.microsoft.com/office/powerpoint/2010/main" val="90565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démarche</a:t>
            </a:r>
            <a:br>
              <a:rPr lang="fr-FR" dirty="0" smtClean="0"/>
            </a:br>
            <a:endParaRPr lang="fr-FR" dirty="0"/>
          </a:p>
        </p:txBody>
      </p:sp>
      <p:sp>
        <p:nvSpPr>
          <p:cNvPr id="3" name="Espace réservé du contenu 2"/>
          <p:cNvSpPr>
            <a:spLocks noGrp="1"/>
          </p:cNvSpPr>
          <p:nvPr>
            <p:ph idx="1"/>
          </p:nvPr>
        </p:nvSpPr>
        <p:spPr>
          <a:xfrm>
            <a:off x="1041400" y="1270000"/>
            <a:ext cx="10858500" cy="4729163"/>
          </a:xfrm>
        </p:spPr>
        <p:txBody>
          <a:bodyPr>
            <a:normAutofit fontScale="85000" lnSpcReduction="20000"/>
          </a:bodyPr>
          <a:lstStyle/>
          <a:p>
            <a:pPr marL="457200" lvl="1" indent="0" fontAlgn="base">
              <a:buNone/>
            </a:pPr>
            <a:r>
              <a:rPr lang="fr-FR" u="sng" dirty="0"/>
              <a:t>Échange collectif</a:t>
            </a:r>
            <a:r>
              <a:rPr lang="fr-FR" dirty="0"/>
              <a:t> : exprimer les sens du projet d’écriture, se représenter les caractéristiques de l’écrit demandé en se référant aux écrits antérieurs</a:t>
            </a:r>
            <a:endParaRPr lang="fr-FR" sz="1200" dirty="0"/>
          </a:p>
          <a:p>
            <a:pPr marL="457200" lvl="1" indent="0" fontAlgn="base">
              <a:buNone/>
            </a:pPr>
            <a:r>
              <a:rPr lang="fr-FR" u="sng" dirty="0"/>
              <a:t>Planification</a:t>
            </a:r>
            <a:r>
              <a:rPr lang="fr-FR" dirty="0"/>
              <a:t> : élaborer un guide d’écriture collectif : </a:t>
            </a:r>
            <a:endParaRPr lang="fr-FR" sz="1200" dirty="0"/>
          </a:p>
          <a:p>
            <a:pPr lvl="0"/>
            <a:r>
              <a:rPr lang="fr-FR" baseline="30000" dirty="0"/>
              <a:t>sélectionner les indices à placer dans le type de texte choisi</a:t>
            </a:r>
            <a:endParaRPr lang="fr-FR" sz="1600" baseline="30000" dirty="0"/>
          </a:p>
          <a:p>
            <a:pPr lvl="0"/>
            <a:r>
              <a:rPr lang="fr-FR" baseline="30000" dirty="0"/>
              <a:t>donner des exemples de modes d’ouverture et de conclusion</a:t>
            </a:r>
            <a:endParaRPr lang="fr-FR" sz="1600" baseline="30000" dirty="0"/>
          </a:p>
          <a:p>
            <a:pPr lvl="0"/>
            <a:r>
              <a:rPr lang="fr-FR" baseline="30000" dirty="0"/>
              <a:t>choisir les lieux, temps et personnages s’il s’agit d’un récit</a:t>
            </a:r>
            <a:endParaRPr lang="fr-FR" sz="1600" baseline="30000" dirty="0"/>
          </a:p>
          <a:p>
            <a:pPr lvl="0"/>
            <a:r>
              <a:rPr lang="fr-FR" baseline="30000" dirty="0"/>
              <a:t>La planification est écrite au tableau et accompagne l’élève tout au long du processus d’écriture et </a:t>
            </a:r>
            <a:r>
              <a:rPr lang="fr-FR" baseline="30000" dirty="0" smtClean="0"/>
              <a:t>de </a:t>
            </a:r>
            <a:r>
              <a:rPr lang="fr-FR" baseline="30000" dirty="0"/>
              <a:t>révision</a:t>
            </a:r>
            <a:endParaRPr lang="fr-FR" sz="1600" baseline="30000" dirty="0"/>
          </a:p>
          <a:p>
            <a:pPr marL="0" indent="0">
              <a:buNone/>
            </a:pPr>
            <a:r>
              <a:rPr lang="fr-FR" dirty="0"/>
              <a:t>	</a:t>
            </a:r>
            <a:r>
              <a:rPr lang="fr-FR" u="sng" dirty="0" smtClean="0"/>
              <a:t>Mise </a:t>
            </a:r>
            <a:r>
              <a:rPr lang="fr-FR" u="sng" dirty="0"/>
              <a:t>en situation d’écriture</a:t>
            </a:r>
            <a:r>
              <a:rPr lang="fr-FR" dirty="0"/>
              <a:t> : </a:t>
            </a:r>
          </a:p>
          <a:p>
            <a:pPr lvl="0"/>
            <a:r>
              <a:rPr lang="fr-FR" baseline="30000" dirty="0"/>
              <a:t>Chaque élève dispose d’outils (planification, cahier d’écriture avec mots antérieurs, banque de mots)</a:t>
            </a:r>
          </a:p>
          <a:p>
            <a:pPr lvl="0"/>
            <a:r>
              <a:rPr lang="fr-FR" baseline="30000" dirty="0"/>
              <a:t>Peu d’intervention du maître lors du premier essai mais reste à disposition (fait reformuler les propositions à l’oral, suggère l’usage de référents, oriente vers des stratégies connues)</a:t>
            </a:r>
          </a:p>
          <a:p>
            <a:pPr lvl="0"/>
            <a:r>
              <a:rPr lang="fr-FR" baseline="30000" dirty="0"/>
              <a:t>Favoriser les interactions entre pairs (en comparant son écrit à celui d’un pair)</a:t>
            </a:r>
          </a:p>
          <a:p>
            <a:pPr marL="0" indent="0">
              <a:buNone/>
            </a:pPr>
            <a:r>
              <a:rPr lang="fr-FR" dirty="0"/>
              <a:t>	</a:t>
            </a:r>
            <a:r>
              <a:rPr lang="fr-FR" u="sng" dirty="0" smtClean="0"/>
              <a:t>Révision</a:t>
            </a:r>
            <a:r>
              <a:rPr lang="fr-FR" dirty="0" smtClean="0"/>
              <a:t> </a:t>
            </a:r>
            <a:r>
              <a:rPr lang="fr-FR" dirty="0"/>
              <a:t>: </a:t>
            </a:r>
          </a:p>
          <a:p>
            <a:pPr lvl="0"/>
            <a:r>
              <a:rPr lang="fr-FR" baseline="30000" dirty="0"/>
              <a:t>Lecture du texte produit et révision = temps d’apprentissage très </a:t>
            </a:r>
            <a:r>
              <a:rPr lang="fr-FR" baseline="30000" dirty="0" smtClean="0"/>
              <a:t>important</a:t>
            </a:r>
          </a:p>
          <a:p>
            <a:pPr lvl="0"/>
            <a:r>
              <a:rPr lang="fr-FR" baseline="30000" dirty="0"/>
              <a:t>Associer l’élève à toutes les étapes de la révision : les élèves repèrent les dysfonctionnements de son texte grâce à la relecture à voix haute (par lui-même ou par le maître) ; ils exercent une vigilance orthographique et grammaticale</a:t>
            </a:r>
          </a:p>
          <a:p>
            <a:pPr lvl="0"/>
            <a:r>
              <a:rPr lang="fr-FR" baseline="30000" dirty="0"/>
              <a:t>Utilisation des différents outils d’aide pour réviser son écrit</a:t>
            </a:r>
          </a:p>
          <a:p>
            <a:pPr lvl="0"/>
            <a:r>
              <a:rPr lang="fr-FR" b="1" baseline="30000" dirty="0"/>
              <a:t>La révision du texte en l’absence de l’élève n’est d’aucune efficacité</a:t>
            </a:r>
            <a:r>
              <a:rPr lang="fr-FR" baseline="30000" dirty="0"/>
              <a:t> : on peut corriger des passages en présence de l’élève et le laisser corriger seul d’autres passages</a:t>
            </a:r>
          </a:p>
          <a:p>
            <a:pPr lvl="0"/>
            <a:r>
              <a:rPr lang="fr-FR" baseline="30000" dirty="0"/>
              <a:t>Valorisation des écrits : lecture en classe, dans une autre classe, archivés dans un recueil d’anthologie</a:t>
            </a:r>
          </a:p>
          <a:p>
            <a:pPr lvl="0"/>
            <a:endParaRPr lang="fr-FR" baseline="30000" dirty="0"/>
          </a:p>
          <a:p>
            <a:endParaRPr lang="fr-FR" dirty="0"/>
          </a:p>
        </p:txBody>
      </p:sp>
    </p:spTree>
    <p:extLst>
      <p:ext uri="{BB962C8B-B14F-4D97-AF65-F5344CB8AC3E}">
        <p14:creationId xmlns:p14="http://schemas.microsoft.com/office/powerpoint/2010/main" val="358087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89000"/>
          </a:xfrm>
        </p:spPr>
        <p:txBody>
          <a:bodyPr>
            <a:normAutofit fontScale="90000"/>
          </a:bodyPr>
          <a:lstStyle/>
          <a:p>
            <a:pPr lvl="0"/>
            <a:r>
              <a:rPr lang="fr-FR" u="sng" baseline="30000" dirty="0"/>
              <a:t>Un entraînement très régulier</a:t>
            </a:r>
            <a:r>
              <a:rPr lang="fr-FR" baseline="30000" dirty="0"/>
              <a:t> :</a:t>
            </a:r>
            <a:br>
              <a:rPr lang="fr-FR" baseline="30000" dirty="0"/>
            </a:br>
            <a:endParaRPr lang="fr-FR" dirty="0"/>
          </a:p>
        </p:txBody>
      </p:sp>
      <p:sp>
        <p:nvSpPr>
          <p:cNvPr id="4" name="ZoneTexte 3"/>
          <p:cNvSpPr txBox="1"/>
          <p:nvPr/>
        </p:nvSpPr>
        <p:spPr>
          <a:xfrm>
            <a:off x="241300" y="1498600"/>
            <a:ext cx="9982200" cy="5539978"/>
          </a:xfrm>
          <a:prstGeom prst="rect">
            <a:avLst/>
          </a:prstGeom>
          <a:noFill/>
        </p:spPr>
        <p:txBody>
          <a:bodyPr wrap="square" rtlCol="0">
            <a:spAutoFit/>
          </a:bodyPr>
          <a:lstStyle/>
          <a:p>
            <a:pPr lvl="0"/>
            <a:endParaRPr lang="fr-FR" baseline="30000" dirty="0"/>
          </a:p>
          <a:p>
            <a:r>
              <a:rPr lang="fr-FR" dirty="0"/>
              <a:t>– Ne pas écarter la dimension répétitive pour s’approprier les structures syntaxiques, le vocabulaire et l’orthographe </a:t>
            </a:r>
            <a:r>
              <a:rPr lang="fr-FR" dirty="0" smtClean="0"/>
              <a:t>rencontrés</a:t>
            </a:r>
          </a:p>
          <a:p>
            <a:endParaRPr lang="fr-FR" dirty="0" smtClean="0"/>
          </a:p>
          <a:p>
            <a:pPr lvl="0" fontAlgn="base"/>
            <a:r>
              <a:rPr lang="fr-FR" b="1" dirty="0"/>
              <a:t>Le travail sur le récit devra faire l’objet d’un enseignement spécifique, en lien avec les séances portant sur la compréhension en lecture et l’étude d’œuvres </a:t>
            </a:r>
            <a:r>
              <a:rPr lang="fr-FR" b="1" dirty="0" smtClean="0"/>
              <a:t>littéraires</a:t>
            </a:r>
          </a:p>
          <a:p>
            <a:pPr lvl="0" fontAlgn="base"/>
            <a:endParaRPr lang="fr-FR" dirty="0"/>
          </a:p>
          <a:p>
            <a:pPr lvl="0" fontAlgn="base"/>
            <a:r>
              <a:rPr lang="fr-FR" dirty="0"/>
              <a:t>Au CE1 : travail sur la chronologie du récit (connecteurs, anaphores), d’abord sur des récits courts. </a:t>
            </a:r>
            <a:r>
              <a:rPr lang="fr-FR" dirty="0" err="1"/>
              <a:t>Expl</a:t>
            </a:r>
            <a:r>
              <a:rPr lang="fr-FR" dirty="0"/>
              <a:t> : après avoir été sensibilisés au début et à la fin des textes, trouver des variantes / produire des transitions après un travail sur les connecteurs (utilisation d’une frise chronologique) </a:t>
            </a:r>
            <a:endParaRPr lang="fr-FR" dirty="0" smtClean="0"/>
          </a:p>
          <a:p>
            <a:pPr lvl="0" fontAlgn="base"/>
            <a:endParaRPr lang="fr-FR" dirty="0" smtClean="0"/>
          </a:p>
          <a:p>
            <a:pPr lvl="0" fontAlgn="base"/>
            <a:r>
              <a:rPr lang="fr-FR" dirty="0"/>
              <a:t>Varier les écrits, pas uniquement des écrits narratifs</a:t>
            </a:r>
          </a:p>
          <a:p>
            <a:pPr lvl="0" fontAlgn="base"/>
            <a:r>
              <a:rPr lang="fr-FR" dirty="0"/>
              <a:t>Produire des écrits de travail : aide à la mémorisation, traduction d’un raisonnement, revisite le cheminement de la pensée et explicite les notions étudiées dans un langage </a:t>
            </a:r>
            <a:r>
              <a:rPr lang="fr-FR" dirty="0" smtClean="0"/>
              <a:t>clair</a:t>
            </a:r>
          </a:p>
          <a:p>
            <a:pPr lvl="0" fontAlgn="base"/>
            <a:r>
              <a:rPr lang="fr-FR" dirty="0" smtClean="0"/>
              <a:t>(on reviendra là-dessus)</a:t>
            </a:r>
            <a:endParaRPr lang="fr-FR" dirty="0"/>
          </a:p>
          <a:p>
            <a:pPr lvl="0" fontAlgn="base"/>
            <a:endParaRPr lang="fr-FR" dirty="0"/>
          </a:p>
          <a:p>
            <a:endParaRPr lang="fr-FR" dirty="0"/>
          </a:p>
          <a:p>
            <a:endParaRPr lang="fr-FR" dirty="0"/>
          </a:p>
          <a:p>
            <a:endParaRPr lang="fr-FR" dirty="0"/>
          </a:p>
        </p:txBody>
      </p:sp>
    </p:spTree>
    <p:extLst>
      <p:ext uri="{BB962C8B-B14F-4D97-AF65-F5344CB8AC3E}">
        <p14:creationId xmlns:p14="http://schemas.microsoft.com/office/powerpoint/2010/main" val="242914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endParaRPr lang="fr-FR" dirty="0"/>
          </a:p>
        </p:txBody>
      </p:sp>
      <p:sp>
        <p:nvSpPr>
          <p:cNvPr id="3" name="Espace réservé du contenu 2"/>
          <p:cNvSpPr>
            <a:spLocks noGrp="1"/>
          </p:cNvSpPr>
          <p:nvPr>
            <p:ph idx="1"/>
          </p:nvPr>
        </p:nvSpPr>
        <p:spPr/>
        <p:txBody>
          <a:bodyPr/>
          <a:lstStyle/>
          <a:p>
            <a:pPr marL="0" indent="0">
              <a:buNone/>
            </a:pPr>
            <a:r>
              <a:rPr lang="fr-FR" dirty="0" smtClean="0"/>
              <a:t>1-le prescrit</a:t>
            </a:r>
          </a:p>
          <a:p>
            <a:pPr marL="0" indent="0">
              <a:buNone/>
            </a:pPr>
            <a:r>
              <a:rPr lang="fr-FR" dirty="0" smtClean="0"/>
              <a:t>2- l’écrit au cycle 2</a:t>
            </a:r>
          </a:p>
          <a:p>
            <a:pPr marL="0" indent="0">
              <a:buNone/>
            </a:pPr>
            <a:r>
              <a:rPr lang="fr-FR" dirty="0"/>
              <a:t>	</a:t>
            </a:r>
            <a:r>
              <a:rPr lang="fr-FR" dirty="0" smtClean="0"/>
              <a:t>une démarche</a:t>
            </a:r>
          </a:p>
          <a:p>
            <a:pPr marL="0" indent="0">
              <a:buNone/>
            </a:pPr>
            <a:r>
              <a:rPr lang="fr-FR" dirty="0"/>
              <a:t>	réviser son écrit</a:t>
            </a:r>
          </a:p>
          <a:p>
            <a:pPr marL="0" indent="0">
              <a:buNone/>
            </a:pPr>
            <a:r>
              <a:rPr lang="fr-FR" dirty="0"/>
              <a:t>	</a:t>
            </a:r>
            <a:r>
              <a:rPr lang="fr-FR" dirty="0" smtClean="0"/>
              <a:t>les types d’écrits</a:t>
            </a:r>
          </a:p>
          <a:p>
            <a:pPr marL="0" indent="0">
              <a:buNone/>
            </a:pPr>
            <a:r>
              <a:rPr lang="fr-FR" dirty="0" smtClean="0"/>
              <a:t>3-un exemple: les écrits coopératifs</a:t>
            </a:r>
          </a:p>
          <a:p>
            <a:pPr marL="0" indent="0">
              <a:buNone/>
            </a:pPr>
            <a:r>
              <a:rPr lang="fr-FR" dirty="0"/>
              <a:t>	</a:t>
            </a:r>
          </a:p>
        </p:txBody>
      </p:sp>
    </p:spTree>
    <p:extLst>
      <p:ext uri="{BB962C8B-B14F-4D97-AF65-F5344CB8AC3E}">
        <p14:creationId xmlns:p14="http://schemas.microsoft.com/office/powerpoint/2010/main" val="137671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82061" y="387599"/>
            <a:ext cx="7495164" cy="5187701"/>
          </a:xfrm>
          <a:prstGeom prst="rect">
            <a:avLst/>
          </a:prstGeom>
        </p:spPr>
      </p:pic>
    </p:spTree>
    <p:extLst>
      <p:ext uri="{BB962C8B-B14F-4D97-AF65-F5344CB8AC3E}">
        <p14:creationId xmlns:p14="http://schemas.microsoft.com/office/powerpoint/2010/main" val="868443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Faire varier les écrits</a:t>
            </a:r>
            <a:endParaRPr lang="fr-FR" dirty="0"/>
          </a:p>
        </p:txBody>
      </p:sp>
      <p:sp>
        <p:nvSpPr>
          <p:cNvPr id="3" name="Espace réservé du contenu 2"/>
          <p:cNvSpPr>
            <a:spLocks noGrp="1"/>
          </p:cNvSpPr>
          <p:nvPr>
            <p:ph idx="1"/>
          </p:nvPr>
        </p:nvSpPr>
        <p:spPr/>
        <p:txBody>
          <a:bodyPr/>
          <a:lstStyle/>
          <a:p>
            <a:pPr lvl="0"/>
            <a:r>
              <a:rPr lang="fr-FR" baseline="30000" dirty="0"/>
              <a:t>Les écrits ritualisées quotidiens très courts</a:t>
            </a:r>
          </a:p>
          <a:p>
            <a:pPr lvl="0"/>
            <a:r>
              <a:rPr lang="fr-FR" baseline="30000" dirty="0"/>
              <a:t>Les écrits concernant des textes courts abordés lors de deux séances hebdomadaires</a:t>
            </a:r>
          </a:p>
          <a:p>
            <a:pPr lvl="0"/>
            <a:r>
              <a:rPr lang="fr-FR" baseline="30000" dirty="0"/>
              <a:t>La rédaction de traces écrites dans d’autres disciplines</a:t>
            </a:r>
          </a:p>
          <a:p>
            <a:endParaRPr lang="fr-FR" dirty="0"/>
          </a:p>
        </p:txBody>
      </p:sp>
    </p:spTree>
    <p:extLst>
      <p:ext uri="{BB962C8B-B14F-4D97-AF65-F5344CB8AC3E}">
        <p14:creationId xmlns:p14="http://schemas.microsoft.com/office/powerpoint/2010/main" val="1302765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71650" y="814387"/>
            <a:ext cx="8648700" cy="5229225"/>
          </a:xfrm>
          <a:prstGeom prst="rect">
            <a:avLst/>
          </a:prstGeom>
        </p:spPr>
      </p:pic>
    </p:spTree>
    <p:extLst>
      <p:ext uri="{BB962C8B-B14F-4D97-AF65-F5344CB8AC3E}">
        <p14:creationId xmlns:p14="http://schemas.microsoft.com/office/powerpoint/2010/main" val="120874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66887" y="1047750"/>
            <a:ext cx="8658225" cy="4762500"/>
          </a:xfrm>
          <a:prstGeom prst="rect">
            <a:avLst/>
          </a:prstGeom>
        </p:spPr>
      </p:pic>
    </p:spTree>
    <p:extLst>
      <p:ext uri="{BB962C8B-B14F-4D97-AF65-F5344CB8AC3E}">
        <p14:creationId xmlns:p14="http://schemas.microsoft.com/office/powerpoint/2010/main" val="3226868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05000" y="671512"/>
            <a:ext cx="8382000" cy="5514975"/>
          </a:xfrm>
          <a:prstGeom prst="rect">
            <a:avLst/>
          </a:prstGeom>
        </p:spPr>
      </p:pic>
    </p:spTree>
    <p:extLst>
      <p:ext uri="{BB962C8B-B14F-4D97-AF65-F5344CB8AC3E}">
        <p14:creationId xmlns:p14="http://schemas.microsoft.com/office/powerpoint/2010/main" val="4211308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52612" y="504825"/>
            <a:ext cx="8486775" cy="5848350"/>
          </a:xfrm>
          <a:prstGeom prst="rect">
            <a:avLst/>
          </a:prstGeom>
        </p:spPr>
      </p:pic>
    </p:spTree>
    <p:extLst>
      <p:ext uri="{BB962C8B-B14F-4D97-AF65-F5344CB8AC3E}">
        <p14:creationId xmlns:p14="http://schemas.microsoft.com/office/powerpoint/2010/main" val="2831038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82800" y="1218263"/>
            <a:ext cx="6002337" cy="4350687"/>
          </a:xfrm>
          <a:prstGeom prst="rect">
            <a:avLst/>
          </a:prstGeom>
        </p:spPr>
      </p:pic>
    </p:spTree>
    <p:extLst>
      <p:ext uri="{BB962C8B-B14F-4D97-AF65-F5344CB8AC3E}">
        <p14:creationId xmlns:p14="http://schemas.microsoft.com/office/powerpoint/2010/main" val="1116903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034" y="2794000"/>
            <a:ext cx="8596668" cy="1320800"/>
          </a:xfrm>
        </p:spPr>
        <p:txBody>
          <a:bodyPr>
            <a:normAutofit fontScale="90000"/>
          </a:bodyPr>
          <a:lstStyle/>
          <a:p>
            <a:r>
              <a:rPr lang="fr-FR" dirty="0" smtClean="0"/>
              <a:t>Un exemple particulier: les </a:t>
            </a:r>
            <a:r>
              <a:rPr lang="fr-FR" dirty="0"/>
              <a:t>écrits coopératifs</a:t>
            </a:r>
            <a:br>
              <a:rPr lang="fr-FR" dirty="0"/>
            </a:br>
            <a:endParaRPr lang="fr-FR" dirty="0"/>
          </a:p>
        </p:txBody>
      </p:sp>
    </p:spTree>
    <p:extLst>
      <p:ext uri="{BB962C8B-B14F-4D97-AF65-F5344CB8AC3E}">
        <p14:creationId xmlns:p14="http://schemas.microsoft.com/office/powerpoint/2010/main" val="2521281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19337" y="576262"/>
            <a:ext cx="7553325" cy="5705475"/>
          </a:xfrm>
          <a:prstGeom prst="rect">
            <a:avLst/>
          </a:prstGeom>
        </p:spPr>
      </p:pic>
    </p:spTree>
    <p:extLst>
      <p:ext uri="{BB962C8B-B14F-4D97-AF65-F5344CB8AC3E}">
        <p14:creationId xmlns:p14="http://schemas.microsoft.com/office/powerpoint/2010/main" val="1125547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6900" y="723900"/>
            <a:ext cx="7886700" cy="646331"/>
          </a:xfrm>
          <a:prstGeom prst="rect">
            <a:avLst/>
          </a:prstGeom>
          <a:noFill/>
        </p:spPr>
        <p:txBody>
          <a:bodyPr wrap="square" rtlCol="0">
            <a:spAutoFit/>
          </a:bodyPr>
          <a:lstStyle/>
          <a:p>
            <a:r>
              <a:rPr lang="fr-FR" dirty="0" smtClean="0"/>
              <a:t>Deux types  ( collaboratif avec résultat collectif ou coopératif avec écriture collective) mais les principes sont les mêmes </a:t>
            </a:r>
            <a:endParaRPr lang="fr-FR" dirty="0"/>
          </a:p>
        </p:txBody>
      </p:sp>
    </p:spTree>
    <p:extLst>
      <p:ext uri="{BB962C8B-B14F-4D97-AF65-F5344CB8AC3E}">
        <p14:creationId xmlns:p14="http://schemas.microsoft.com/office/powerpoint/2010/main" val="38893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prescrit</a:t>
            </a:r>
            <a:endParaRPr lang="fr-FR" dirty="0"/>
          </a:p>
        </p:txBody>
      </p:sp>
    </p:spTree>
    <p:extLst>
      <p:ext uri="{BB962C8B-B14F-4D97-AF65-F5344CB8AC3E}">
        <p14:creationId xmlns:p14="http://schemas.microsoft.com/office/powerpoint/2010/main" val="1078203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81275" y="1471612"/>
            <a:ext cx="7029450" cy="3914775"/>
          </a:xfrm>
          <a:prstGeom prst="rect">
            <a:avLst/>
          </a:prstGeom>
        </p:spPr>
      </p:pic>
    </p:spTree>
    <p:extLst>
      <p:ext uri="{BB962C8B-B14F-4D97-AF65-F5344CB8AC3E}">
        <p14:creationId xmlns:p14="http://schemas.microsoft.com/office/powerpoint/2010/main" val="3598901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00400" y="1247775"/>
            <a:ext cx="5791200" cy="4362450"/>
          </a:xfrm>
          <a:prstGeom prst="rect">
            <a:avLst/>
          </a:prstGeom>
        </p:spPr>
      </p:pic>
    </p:spTree>
    <p:extLst>
      <p:ext uri="{BB962C8B-B14F-4D97-AF65-F5344CB8AC3E}">
        <p14:creationId xmlns:p14="http://schemas.microsoft.com/office/powerpoint/2010/main" val="216125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816350" y="3054350"/>
            <a:ext cx="3238500" cy="3314700"/>
          </a:xfrm>
          <a:prstGeom prst="rect">
            <a:avLst/>
          </a:prstGeom>
        </p:spPr>
      </p:pic>
      <p:sp>
        <p:nvSpPr>
          <p:cNvPr id="3" name="ZoneTexte 2"/>
          <p:cNvSpPr txBox="1"/>
          <p:nvPr/>
        </p:nvSpPr>
        <p:spPr>
          <a:xfrm>
            <a:off x="812800" y="596900"/>
            <a:ext cx="10426700" cy="3970318"/>
          </a:xfrm>
          <a:prstGeom prst="rect">
            <a:avLst/>
          </a:prstGeom>
          <a:noFill/>
        </p:spPr>
        <p:txBody>
          <a:bodyPr wrap="square" rtlCol="0">
            <a:spAutoFit/>
          </a:bodyPr>
          <a:lstStyle/>
          <a:p>
            <a:r>
              <a:rPr lang="fr-FR" dirty="0" smtClean="0"/>
              <a:t>TYPE 1: collaboratif: tous concourent à un résultat commun</a:t>
            </a:r>
          </a:p>
          <a:p>
            <a:endParaRPr lang="fr-FR" dirty="0"/>
          </a:p>
          <a:p>
            <a:r>
              <a:rPr lang="fr-FR" dirty="0" smtClean="0"/>
              <a:t>Activité 1: le nuage de mots</a:t>
            </a:r>
          </a:p>
          <a:p>
            <a:endParaRPr lang="fr-FR" dirty="0"/>
          </a:p>
          <a:p>
            <a:r>
              <a:rPr lang="fr-FR" dirty="0" smtClean="0"/>
              <a:t>Demander aux élèves de choisir  (et écrire sur un morceau de papier coloré) un mot qui représente le vivre ensemble (mais ça peut être n’importe quoi d’autre et être une activité rituelle sur une multitude de choses, plus ou moins conceptuelles)</a:t>
            </a:r>
          </a:p>
          <a:p>
            <a:endParaRPr lang="fr-FR" dirty="0"/>
          </a:p>
          <a:p>
            <a:r>
              <a:rPr lang="fr-FR" dirty="0" smtClean="0"/>
              <a:t>Demander à chaque élève de venir coller son mot au tableau et d’expliquer en deux phrases maxi pourquoi il a  choisi ce mot</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2278041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2 le domino</a:t>
            </a:r>
            <a:endParaRPr lang="fr-FR" dirty="0"/>
          </a:p>
        </p:txBody>
      </p:sp>
      <p:pic>
        <p:nvPicPr>
          <p:cNvPr id="4" name="Espace réservé du contenu 3"/>
          <p:cNvPicPr>
            <a:picLocks noGrp="1" noChangeAspect="1"/>
          </p:cNvPicPr>
          <p:nvPr>
            <p:ph idx="1"/>
          </p:nvPr>
        </p:nvPicPr>
        <p:blipFill>
          <a:blip r:embed="rId2"/>
          <a:stretch>
            <a:fillRect/>
          </a:stretch>
        </p:blipFill>
        <p:spPr>
          <a:xfrm>
            <a:off x="1727200" y="1676328"/>
            <a:ext cx="5848860" cy="4365697"/>
          </a:xfrm>
          <a:prstGeom prst="rect">
            <a:avLst/>
          </a:prstGeom>
        </p:spPr>
      </p:pic>
    </p:spTree>
    <p:extLst>
      <p:ext uri="{BB962C8B-B14F-4D97-AF65-F5344CB8AC3E}">
        <p14:creationId xmlns:p14="http://schemas.microsoft.com/office/powerpoint/2010/main" val="1763237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29112" y="1100137"/>
            <a:ext cx="3533775" cy="4657725"/>
          </a:xfrm>
          <a:prstGeom prst="rect">
            <a:avLst/>
          </a:prstGeom>
        </p:spPr>
      </p:pic>
    </p:spTree>
    <p:extLst>
      <p:ext uri="{BB962C8B-B14F-4D97-AF65-F5344CB8AC3E}">
        <p14:creationId xmlns:p14="http://schemas.microsoft.com/office/powerpoint/2010/main" val="1541635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76537" y="881062"/>
            <a:ext cx="6638925" cy="5095875"/>
          </a:xfrm>
          <a:prstGeom prst="rect">
            <a:avLst/>
          </a:prstGeom>
        </p:spPr>
      </p:pic>
      <p:sp>
        <p:nvSpPr>
          <p:cNvPr id="3" name="ZoneTexte 2"/>
          <p:cNvSpPr txBox="1"/>
          <p:nvPr/>
        </p:nvSpPr>
        <p:spPr>
          <a:xfrm>
            <a:off x="419100" y="685800"/>
            <a:ext cx="1866900" cy="4801314"/>
          </a:xfrm>
          <a:prstGeom prst="rect">
            <a:avLst/>
          </a:prstGeom>
          <a:noFill/>
        </p:spPr>
        <p:txBody>
          <a:bodyPr wrap="square" rtlCol="0">
            <a:spAutoFit/>
          </a:bodyPr>
          <a:lstStyle/>
          <a:p>
            <a:r>
              <a:rPr lang="fr-FR" dirty="0" smtClean="0"/>
              <a:t>En animation à partir de « les écritures coopératives sont…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dirty="0" smtClean="0"/>
              <a:t>Permet également de travailler la structure de la phrase</a:t>
            </a:r>
            <a:endParaRPr lang="fr-FR" dirty="0"/>
          </a:p>
        </p:txBody>
      </p:sp>
    </p:spTree>
    <p:extLst>
      <p:ext uri="{BB962C8B-B14F-4D97-AF65-F5344CB8AC3E}">
        <p14:creationId xmlns:p14="http://schemas.microsoft.com/office/powerpoint/2010/main" val="1425911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Type 2 écrits coopératifs: </a:t>
            </a:r>
            <a:r>
              <a:rPr lang="fr-FR" smtClean="0"/>
              <a:t>écriture collective</a:t>
            </a:r>
            <a:br>
              <a:rPr lang="fr-FR" smtClean="0"/>
            </a:br>
            <a:r>
              <a:rPr lang="fr-FR" smtClean="0"/>
              <a:t>Activité </a:t>
            </a:r>
            <a:r>
              <a:rPr lang="fr-FR" dirty="0" smtClean="0"/>
              <a:t>3: écrire à plusieurs</a:t>
            </a:r>
            <a:endParaRPr lang="fr-FR" dirty="0"/>
          </a:p>
        </p:txBody>
      </p:sp>
      <p:pic>
        <p:nvPicPr>
          <p:cNvPr id="4" name="Espace réservé du contenu 3"/>
          <p:cNvPicPr>
            <a:picLocks noGrp="1" noChangeAspect="1"/>
          </p:cNvPicPr>
          <p:nvPr>
            <p:ph idx="1"/>
          </p:nvPr>
        </p:nvPicPr>
        <p:blipFill>
          <a:blip r:embed="rId2"/>
          <a:stretch>
            <a:fillRect/>
          </a:stretch>
        </p:blipFill>
        <p:spPr>
          <a:xfrm>
            <a:off x="2576077" y="2160588"/>
            <a:ext cx="4799884" cy="3881437"/>
          </a:xfrm>
          <a:prstGeom prst="rect">
            <a:avLst/>
          </a:prstGeom>
        </p:spPr>
      </p:pic>
    </p:spTree>
    <p:extLst>
      <p:ext uri="{BB962C8B-B14F-4D97-AF65-F5344CB8AC3E}">
        <p14:creationId xmlns:p14="http://schemas.microsoft.com/office/powerpoint/2010/main" val="3950267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trois phases du travail coopératif</a:t>
            </a:r>
            <a:endParaRPr lang="fr-FR" dirty="0"/>
          </a:p>
        </p:txBody>
      </p:sp>
      <p:sp>
        <p:nvSpPr>
          <p:cNvPr id="3" name="Espace réservé du contenu 2"/>
          <p:cNvSpPr>
            <a:spLocks noGrp="1"/>
          </p:cNvSpPr>
          <p:nvPr>
            <p:ph idx="1"/>
          </p:nvPr>
        </p:nvSpPr>
        <p:spPr/>
        <p:txBody>
          <a:bodyPr/>
          <a:lstStyle/>
          <a:p>
            <a:r>
              <a:rPr lang="fr-FR" dirty="0" smtClean="0"/>
              <a:t>OBLIGATOIREMENT: une phase initiale de travail individuel (temps de réflexion personnel)</a:t>
            </a:r>
          </a:p>
          <a:p>
            <a:r>
              <a:rPr lang="fr-FR" dirty="0" smtClean="0"/>
              <a:t>Mise en groupe: phase d’échanges, de négociation, de communication</a:t>
            </a:r>
          </a:p>
          <a:p>
            <a:r>
              <a:rPr lang="fr-FR" dirty="0" smtClean="0"/>
              <a:t>Mise en commun, retour réflexif: comment on a fait?</a:t>
            </a:r>
          </a:p>
          <a:p>
            <a:endParaRPr lang="fr-FR" dirty="0"/>
          </a:p>
          <a:p>
            <a:r>
              <a:rPr lang="fr-FR" dirty="0" smtClean="0"/>
              <a:t>Différence entre travail coopératif et travail collectif</a:t>
            </a:r>
          </a:p>
          <a:p>
            <a:endParaRPr lang="fr-FR" dirty="0"/>
          </a:p>
        </p:txBody>
      </p:sp>
    </p:spTree>
    <p:extLst>
      <p:ext uri="{BB962C8B-B14F-4D97-AF65-F5344CB8AC3E}">
        <p14:creationId xmlns:p14="http://schemas.microsoft.com/office/powerpoint/2010/main" val="96404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récit : exemple création d’un conte</a:t>
            </a:r>
            <a:endParaRPr lang="fr-FR" dirty="0"/>
          </a:p>
        </p:txBody>
      </p:sp>
      <p:pic>
        <p:nvPicPr>
          <p:cNvPr id="4" name="Espace réservé du contenu 3"/>
          <p:cNvPicPr>
            <a:picLocks noGrp="1" noChangeAspect="1"/>
          </p:cNvPicPr>
          <p:nvPr>
            <p:ph idx="1"/>
          </p:nvPr>
        </p:nvPicPr>
        <p:blipFill>
          <a:blip r:embed="rId2"/>
          <a:stretch>
            <a:fillRect/>
          </a:stretch>
        </p:blipFill>
        <p:spPr>
          <a:xfrm>
            <a:off x="6294417" y="1469371"/>
            <a:ext cx="5719783" cy="4771092"/>
          </a:xfrm>
          <a:prstGeom prst="rect">
            <a:avLst/>
          </a:prstGeom>
        </p:spPr>
      </p:pic>
      <p:sp>
        <p:nvSpPr>
          <p:cNvPr id="5" name="ZoneTexte 4"/>
          <p:cNvSpPr txBox="1"/>
          <p:nvPr/>
        </p:nvSpPr>
        <p:spPr>
          <a:xfrm>
            <a:off x="723899" y="1562100"/>
            <a:ext cx="4910117" cy="3416320"/>
          </a:xfrm>
          <a:prstGeom prst="rect">
            <a:avLst/>
          </a:prstGeom>
          <a:noFill/>
        </p:spPr>
        <p:txBody>
          <a:bodyPr wrap="square" rtlCol="0">
            <a:spAutoFit/>
          </a:bodyPr>
          <a:lstStyle/>
          <a:p>
            <a:r>
              <a:rPr lang="fr-FR" dirty="0" smtClean="0"/>
              <a:t>La grille d’équipe permet de gérer la phase de frustration: chacun peut et doit s’exprimer</a:t>
            </a:r>
          </a:p>
          <a:p>
            <a:endParaRPr lang="fr-FR" dirty="0" smtClean="0"/>
          </a:p>
          <a:p>
            <a:r>
              <a:rPr lang="fr-FR" dirty="0" smtClean="0"/>
              <a:t>Personnages et lieu: soit un groupe =une ligne soit chaque groupe réfléchit sur les trois lignes mais la négociation est plus longue</a:t>
            </a:r>
          </a:p>
          <a:p>
            <a:endParaRPr lang="fr-FR" dirty="0"/>
          </a:p>
          <a:p>
            <a:r>
              <a:rPr lang="fr-FR" dirty="0" smtClean="0"/>
              <a:t>Donner une feuille individuelle (phase 1)mais donner une autre feuille d’une autre couleur qui sera le retour collectif du groupe. Ce retour collectif est une synthèse donc tous les éléments du groupe doivent apparaitre </a:t>
            </a:r>
            <a:endParaRPr lang="fr-FR" dirty="0"/>
          </a:p>
        </p:txBody>
      </p:sp>
    </p:spTree>
    <p:extLst>
      <p:ext uri="{BB962C8B-B14F-4D97-AF65-F5344CB8AC3E}">
        <p14:creationId xmlns:p14="http://schemas.microsoft.com/office/powerpoint/2010/main" val="1456504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67012" y="766762"/>
            <a:ext cx="6657975" cy="5324475"/>
          </a:xfrm>
          <a:prstGeom prst="rect">
            <a:avLst/>
          </a:prstGeom>
        </p:spPr>
      </p:pic>
    </p:spTree>
    <p:extLst>
      <p:ext uri="{BB962C8B-B14F-4D97-AF65-F5344CB8AC3E}">
        <p14:creationId xmlns:p14="http://schemas.microsoft.com/office/powerpoint/2010/main" val="96528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68400" y="1419224"/>
            <a:ext cx="8280400" cy="4963535"/>
          </a:xfrm>
          <a:prstGeom prst="rect">
            <a:avLst/>
          </a:prstGeom>
        </p:spPr>
      </p:pic>
    </p:spTree>
    <p:extLst>
      <p:ext uri="{BB962C8B-B14F-4D97-AF65-F5344CB8AC3E}">
        <p14:creationId xmlns:p14="http://schemas.microsoft.com/office/powerpoint/2010/main" val="3616288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poésie</a:t>
            </a:r>
            <a:endParaRPr lang="fr-FR" dirty="0"/>
          </a:p>
        </p:txBody>
      </p:sp>
      <p:pic>
        <p:nvPicPr>
          <p:cNvPr id="4" name="Espace réservé du contenu 3"/>
          <p:cNvPicPr>
            <a:picLocks noGrp="1" noChangeAspect="1"/>
          </p:cNvPicPr>
          <p:nvPr>
            <p:ph idx="1"/>
          </p:nvPr>
        </p:nvPicPr>
        <p:blipFill>
          <a:blip r:embed="rId2"/>
          <a:stretch>
            <a:fillRect/>
          </a:stretch>
        </p:blipFill>
        <p:spPr>
          <a:xfrm>
            <a:off x="2112508" y="2160588"/>
            <a:ext cx="5727022" cy="3881437"/>
          </a:xfrm>
          <a:prstGeom prst="rect">
            <a:avLst/>
          </a:prstGeom>
        </p:spPr>
      </p:pic>
    </p:spTree>
    <p:extLst>
      <p:ext uri="{BB962C8B-B14F-4D97-AF65-F5344CB8AC3E}">
        <p14:creationId xmlns:p14="http://schemas.microsoft.com/office/powerpoint/2010/main" val="1552487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28925" y="1019175"/>
            <a:ext cx="6534150" cy="4819650"/>
          </a:xfrm>
          <a:prstGeom prst="rect">
            <a:avLst/>
          </a:prstGeom>
        </p:spPr>
      </p:pic>
    </p:spTree>
    <p:extLst>
      <p:ext uri="{BB962C8B-B14F-4D97-AF65-F5344CB8AC3E}">
        <p14:creationId xmlns:p14="http://schemas.microsoft.com/office/powerpoint/2010/main" val="4085351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5800" y="673100"/>
            <a:ext cx="7505700" cy="3693319"/>
          </a:xfrm>
          <a:prstGeom prst="rect">
            <a:avLst/>
          </a:prstGeom>
          <a:noFill/>
        </p:spPr>
        <p:txBody>
          <a:bodyPr wrap="square" rtlCol="0">
            <a:spAutoFit/>
          </a:bodyPr>
          <a:lstStyle/>
          <a:p>
            <a:r>
              <a:rPr lang="fr-FR" dirty="0" smtClean="0"/>
              <a:t>Ressources:</a:t>
            </a:r>
          </a:p>
          <a:p>
            <a:endParaRPr lang="fr-FR" dirty="0"/>
          </a:p>
          <a:p>
            <a:r>
              <a:rPr lang="fr-FR" dirty="0">
                <a:hlinkClick r:id="rId2"/>
              </a:rPr>
              <a:t>https://</a:t>
            </a:r>
            <a:r>
              <a:rPr lang="fr-FR" dirty="0" smtClean="0">
                <a:hlinkClick r:id="rId2"/>
              </a:rPr>
              <a:t>eduscol.education.fr/149/francais-cycle-2-ecriture</a:t>
            </a:r>
            <a:endParaRPr lang="fr-FR" dirty="0" smtClean="0"/>
          </a:p>
          <a:p>
            <a:endParaRPr lang="fr-FR" dirty="0"/>
          </a:p>
          <a:p>
            <a:r>
              <a:rPr lang="fr-FR" dirty="0"/>
              <a:t>-Quelle production écrite à l’école ?, collection Questions d’Enseignants, éditions Nathan, A. </a:t>
            </a:r>
            <a:r>
              <a:rPr lang="fr-FR" dirty="0" err="1"/>
              <a:t>Bentolila</a:t>
            </a:r>
            <a:r>
              <a:rPr lang="fr-FR" dirty="0"/>
              <a:t> </a:t>
            </a:r>
            <a:r>
              <a:rPr lang="fr-FR" dirty="0" err="1"/>
              <a:t>dir</a:t>
            </a:r>
            <a:r>
              <a:rPr lang="fr-FR" dirty="0"/>
              <a:t>., auteurs : B. Germain, M. E. </a:t>
            </a:r>
            <a:r>
              <a:rPr lang="fr-FR" dirty="0" err="1"/>
              <a:t>Delpierre-Sahuc</a:t>
            </a:r>
            <a:r>
              <a:rPr lang="fr-FR" dirty="0"/>
              <a:t>, M. </a:t>
            </a:r>
            <a:r>
              <a:rPr lang="fr-FR" dirty="0" err="1"/>
              <a:t>Grebert</a:t>
            </a:r>
            <a:r>
              <a:rPr lang="fr-FR" dirty="0"/>
              <a:t>, A. Teller</a:t>
            </a:r>
          </a:p>
          <a:p>
            <a:endParaRPr lang="fr-FR" dirty="0" smtClean="0"/>
          </a:p>
          <a:p>
            <a:endParaRPr lang="fr-FR" dirty="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4092797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5500" y="622300"/>
            <a:ext cx="4572000" cy="2862322"/>
          </a:xfrm>
          <a:prstGeom prst="rect">
            <a:avLst/>
          </a:prstGeom>
          <a:noFill/>
        </p:spPr>
        <p:txBody>
          <a:bodyPr wrap="square" rtlCol="0">
            <a:spAutoFit/>
          </a:bodyPr>
          <a:lstStyle/>
          <a:p>
            <a:r>
              <a:rPr lang="fr-FR" sz="900" dirty="0" smtClean="0"/>
              <a:t>Sources:</a:t>
            </a:r>
          </a:p>
          <a:p>
            <a:endParaRPr lang="fr-FR" sz="900" dirty="0"/>
          </a:p>
          <a:p>
            <a:r>
              <a:rPr lang="fr-FR" sz="900" dirty="0" smtClean="0"/>
              <a:t>-Formation OCCE: les écrits coopératifs</a:t>
            </a:r>
          </a:p>
          <a:p>
            <a:endParaRPr lang="fr-FR" sz="900" dirty="0" smtClean="0"/>
          </a:p>
          <a:p>
            <a:r>
              <a:rPr lang="fr-FR" sz="900" dirty="0" smtClean="0">
                <a:hlinkClick r:id="rId2" action="ppaction://hlinkfile"/>
              </a:rPr>
              <a:t>file</a:t>
            </a:r>
            <a:r>
              <a:rPr lang="fr-FR" sz="900" dirty="0">
                <a:hlinkClick r:id="rId2" action="ppaction://hlinkfile"/>
              </a:rPr>
              <a:t>:///C</a:t>
            </a:r>
            <a:r>
              <a:rPr lang="fr-FR" sz="900" dirty="0" smtClean="0">
                <a:hlinkClick r:id="rId2" action="ppaction://hlinkfile"/>
              </a:rPr>
              <a:t>:/Users/cthilly/Desktop/archives%20MHV/FC%202020%202021/a%20imprimer/productions%20d'écrits/Diaporama%20produire%20de%20lecrit%20Pedagogie%2062%20(1).</a:t>
            </a:r>
            <a:r>
              <a:rPr lang="fr-FR" sz="900" dirty="0" smtClean="0">
                <a:hlinkClick r:id="rId2" action="ppaction://hlinkfile"/>
              </a:rPr>
              <a:t>pdf</a:t>
            </a:r>
            <a:endParaRPr lang="fr-FR" sz="900" dirty="0" smtClean="0"/>
          </a:p>
          <a:p>
            <a:endParaRPr lang="fr-FR" sz="900" dirty="0"/>
          </a:p>
          <a:p>
            <a:endParaRPr lang="fr-FR" sz="900" dirty="0"/>
          </a:p>
          <a:p>
            <a:r>
              <a:rPr lang="fr-FR" sz="900" dirty="0" smtClean="0"/>
              <a:t>-P. </a:t>
            </a:r>
            <a:r>
              <a:rPr lang="fr-FR" sz="900" dirty="0" err="1" smtClean="0"/>
              <a:t>Lamertyn</a:t>
            </a:r>
            <a:r>
              <a:rPr lang="fr-FR" sz="900" dirty="0"/>
              <a:t>: </a:t>
            </a:r>
            <a:r>
              <a:rPr lang="fr-FR" sz="900" dirty="0">
                <a:hlinkClick r:id="rId3" action="ppaction://hlinkfile"/>
              </a:rPr>
              <a:t>file:///C:/</a:t>
            </a:r>
            <a:r>
              <a:rPr lang="fr-FR" sz="900" dirty="0" smtClean="0">
                <a:hlinkClick r:id="rId3" action="ppaction://hlinkfile"/>
              </a:rPr>
              <a:t>Users/cthilly/Desktop/archives%20MHV/FC%202020%202021/a%20imprimer/productions%20d'écrits/ecriture_redaction.pdf</a:t>
            </a:r>
            <a:endParaRPr lang="fr-FR" sz="900" dirty="0" smtClean="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424146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79616" y="2463800"/>
            <a:ext cx="8569171" cy="1555750"/>
          </a:xfrm>
          <a:prstGeom prst="rect">
            <a:avLst/>
          </a:prstGeom>
        </p:spPr>
      </p:pic>
    </p:spTree>
    <p:extLst>
      <p:ext uri="{BB962C8B-B14F-4D97-AF65-F5344CB8AC3E}">
        <p14:creationId xmlns:p14="http://schemas.microsoft.com/office/powerpoint/2010/main" val="276597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19200" y="835108"/>
            <a:ext cx="8162925" cy="4341730"/>
          </a:xfrm>
          <a:prstGeom prst="rect">
            <a:avLst/>
          </a:prstGeom>
        </p:spPr>
      </p:pic>
    </p:spTree>
    <p:extLst>
      <p:ext uri="{BB962C8B-B14F-4D97-AF65-F5344CB8AC3E}">
        <p14:creationId xmlns:p14="http://schemas.microsoft.com/office/powerpoint/2010/main" val="72228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90600" y="537957"/>
            <a:ext cx="7924800" cy="5640593"/>
          </a:xfrm>
          <a:prstGeom prst="rect">
            <a:avLst/>
          </a:prstGeom>
        </p:spPr>
      </p:pic>
    </p:spTree>
    <p:extLst>
      <p:ext uri="{BB962C8B-B14F-4D97-AF65-F5344CB8AC3E}">
        <p14:creationId xmlns:p14="http://schemas.microsoft.com/office/powerpoint/2010/main" val="62980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8"/>
          <p:cNvPicPr/>
          <p:nvPr/>
        </p:nvPicPr>
        <p:blipFill>
          <a:blip r:embed="rId2"/>
          <a:stretch>
            <a:fillRect/>
          </a:stretch>
        </p:blipFill>
        <p:spPr>
          <a:xfrm>
            <a:off x="2138045" y="857250"/>
            <a:ext cx="7915910" cy="5113244"/>
          </a:xfrm>
          <a:prstGeom prst="rect">
            <a:avLst/>
          </a:prstGeom>
        </p:spPr>
      </p:pic>
      <p:sp>
        <p:nvSpPr>
          <p:cNvPr id="3" name="ZoneTexte 2"/>
          <p:cNvSpPr txBox="1"/>
          <p:nvPr/>
        </p:nvSpPr>
        <p:spPr>
          <a:xfrm>
            <a:off x="551329" y="255494"/>
            <a:ext cx="10730753" cy="646331"/>
          </a:xfrm>
          <a:prstGeom prst="rect">
            <a:avLst/>
          </a:prstGeom>
          <a:noFill/>
        </p:spPr>
        <p:txBody>
          <a:bodyPr wrap="square" rtlCol="0">
            <a:spAutoFit/>
          </a:bodyPr>
          <a:lstStyle/>
          <a:p>
            <a:r>
              <a:rPr lang="fr-FR" b="1" dirty="0"/>
              <a:t>DOCUMENTS INSTITUTIONNELS ATTENDUS DE FIN DE CP</a:t>
            </a:r>
          </a:p>
          <a:p>
            <a:endParaRPr lang="fr-FR" dirty="0"/>
          </a:p>
        </p:txBody>
      </p:sp>
    </p:spTree>
    <p:extLst>
      <p:ext uri="{BB962C8B-B14F-4D97-AF65-F5344CB8AC3E}">
        <p14:creationId xmlns:p14="http://schemas.microsoft.com/office/powerpoint/2010/main" val="398178160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2275</TotalTime>
  <Words>1438</Words>
  <Application>Microsoft Office PowerPoint</Application>
  <PresentationFormat>Grand écran</PresentationFormat>
  <Paragraphs>147</Paragraphs>
  <Slides>53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53</vt:i4>
      </vt:variant>
    </vt:vector>
  </HeadingPairs>
  <TitlesOfParts>
    <vt:vector size="57" baseType="lpstr">
      <vt:lpstr>Arial</vt:lpstr>
      <vt:lpstr>Trebuchet MS</vt:lpstr>
      <vt:lpstr>Wingdings 3</vt:lpstr>
      <vt:lpstr>Facette</vt:lpstr>
      <vt:lpstr>Les écrits coopératifs</vt:lpstr>
      <vt:lpstr>préambule</vt:lpstr>
      <vt:lpstr>Plan </vt:lpstr>
      <vt:lpstr>Le prescrit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REPÈRES ANNUELS DE PROGRESSION AU CP </vt:lpstr>
      <vt:lpstr>REPÈRES ANNUELS DE PROGRESSION AU CE1 </vt:lpstr>
      <vt:lpstr>REPÈRES ANNUELS DE PROGRESSION AU CE2 </vt:lpstr>
      <vt:lpstr>GUIDE POUR ENSEIGNER LA LECTURE ET L’ÉCRITURE AU CP </vt:lpstr>
      <vt:lpstr>Présentation PowerPoint</vt:lpstr>
      <vt:lpstr>Présentation PowerPoint</vt:lpstr>
      <vt:lpstr>Quelques ressources</vt:lpstr>
      <vt:lpstr>L’écrit au cycle 2 : quelques principes de base</vt:lpstr>
      <vt:lpstr>Présentation PowerPoint</vt:lpstr>
      <vt:lpstr>La démarche </vt:lpstr>
      <vt:lpstr>Un entraînement très régulier : </vt:lpstr>
      <vt:lpstr>Présentation PowerPoint</vt:lpstr>
      <vt:lpstr>Faire varier les écrits</vt:lpstr>
      <vt:lpstr>Présentation PowerPoint</vt:lpstr>
      <vt:lpstr>Présentation PowerPoint</vt:lpstr>
      <vt:lpstr>Présentation PowerPoint</vt:lpstr>
      <vt:lpstr>Présentation PowerPoint</vt:lpstr>
      <vt:lpstr>Présentation PowerPoint</vt:lpstr>
      <vt:lpstr>Un exemple particulier: les écrits coopératifs </vt:lpstr>
      <vt:lpstr>Présentation PowerPoint</vt:lpstr>
      <vt:lpstr>Présentation PowerPoint</vt:lpstr>
      <vt:lpstr>Présentation PowerPoint</vt:lpstr>
      <vt:lpstr>Présentation PowerPoint</vt:lpstr>
      <vt:lpstr>Présentation PowerPoint</vt:lpstr>
      <vt:lpstr>Activité 2 le domino</vt:lpstr>
      <vt:lpstr>Présentation PowerPoint</vt:lpstr>
      <vt:lpstr>Présentation PowerPoint</vt:lpstr>
      <vt:lpstr>Type 2 écrits coopératifs: écriture collective Activité 3: écrire à plusieurs</vt:lpstr>
      <vt:lpstr>Les trois phases du travail coopératif</vt:lpstr>
      <vt:lpstr>Le récit : exemple création d’un conte</vt:lpstr>
      <vt:lpstr>Présentation PowerPoint</vt:lpstr>
      <vt:lpstr>La poésie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écrits coopératifs</dc:title>
  <dc:creator>utilisateur</dc:creator>
  <cp:lastModifiedBy>utilisateur</cp:lastModifiedBy>
  <cp:revision>30</cp:revision>
  <dcterms:created xsi:type="dcterms:W3CDTF">2021-03-03T14:56:02Z</dcterms:created>
  <dcterms:modified xsi:type="dcterms:W3CDTF">2021-03-18T10:17:29Z</dcterms:modified>
</cp:coreProperties>
</file>