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70" r:id="rId3"/>
    <p:sldId id="264" r:id="rId4"/>
    <p:sldId id="265" r:id="rId5"/>
    <p:sldId id="266" r:id="rId6"/>
    <p:sldId id="267" r:id="rId7"/>
    <p:sldId id="269" r:id="rId8"/>
    <p:sldId id="283" r:id="rId9"/>
    <p:sldId id="284" r:id="rId10"/>
    <p:sldId id="285" r:id="rId11"/>
    <p:sldId id="286" r:id="rId12"/>
    <p:sldId id="274" r:id="rId13"/>
    <p:sldId id="268" r:id="rId14"/>
    <p:sldId id="275" r:id="rId15"/>
    <p:sldId id="273" r:id="rId16"/>
    <p:sldId id="281" r:id="rId17"/>
    <p:sldId id="279" r:id="rId18"/>
    <p:sldId id="261" r:id="rId19"/>
    <p:sldId id="280" r:id="rId20"/>
    <p:sldId id="271" r:id="rId21"/>
    <p:sldId id="262" r:id="rId22"/>
    <p:sldId id="263" r:id="rId23"/>
    <p:sldId id="259" r:id="rId24"/>
    <p:sldId id="282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2603B-489B-4CDB-AFBA-33D3658F423F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EC21FF-BA2B-4D7C-BC7D-F3ADF0E0D0A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626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52B06D-FB07-4669-B188-A199C798B0E1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360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7D00-BF8C-4DD6-B5AB-A5FC907C31FC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2E27-DE52-46B4-8331-9EE9E7D15D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022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7D00-BF8C-4DD6-B5AB-A5FC907C31FC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2E27-DE52-46B4-8331-9EE9E7D15D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9330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7D00-BF8C-4DD6-B5AB-A5FC907C31FC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2E27-DE52-46B4-8331-9EE9E7D15D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39314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7D00-BF8C-4DD6-B5AB-A5FC907C31FC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2E27-DE52-46B4-8331-9EE9E7D15D55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0262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7D00-BF8C-4DD6-B5AB-A5FC907C31FC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2E27-DE52-46B4-8331-9EE9E7D15D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00266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7D00-BF8C-4DD6-B5AB-A5FC907C31FC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2E27-DE52-46B4-8331-9EE9E7D15D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5416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7D00-BF8C-4DD6-B5AB-A5FC907C31FC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2E27-DE52-46B4-8331-9EE9E7D15D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3753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7D00-BF8C-4DD6-B5AB-A5FC907C31FC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2E27-DE52-46B4-8331-9EE9E7D15D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387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7D00-BF8C-4DD6-B5AB-A5FC907C31FC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2E27-DE52-46B4-8331-9EE9E7D15D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26460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age de contenu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1073152" y="1471083"/>
            <a:ext cx="10509249" cy="4598988"/>
          </a:xfrm>
        </p:spPr>
        <p:txBody>
          <a:bodyPr/>
          <a:lstStyle>
            <a:lvl1pPr marL="177800" marR="0" indent="-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100000"/>
              <a:buFont typeface="Arial"/>
              <a:buChar char="■"/>
              <a:tabLst/>
              <a:defRPr/>
            </a:lvl1pPr>
            <a:lvl2pPr marL="627063" marR="0" indent="-169863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A0D57"/>
              </a:buClr>
              <a:buSzTx/>
              <a:buFont typeface="Arial Italic"/>
              <a:buChar char="■"/>
              <a:tabLst/>
              <a:defRPr/>
            </a:lvl2pPr>
            <a:lvl3pPr marL="627063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3pPr>
            <a:lvl4pPr marL="627063" marR="0" indent="1778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DA0D57"/>
              </a:buClr>
              <a:buSzTx/>
              <a:buFont typeface="Arial"/>
              <a:buChar char="–"/>
              <a:tabLst/>
              <a:defRPr/>
            </a:lvl4pPr>
            <a:lvl5pPr marL="80645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lvl5pPr>
          </a:lstStyle>
          <a:p>
            <a:pPr lvl="0"/>
            <a:r>
              <a:rPr lang="fr-FR" dirty="0" smtClean="0"/>
              <a:t> 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3155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7D00-BF8C-4DD6-B5AB-A5FC907C31FC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2E27-DE52-46B4-8331-9EE9E7D15D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4312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7D00-BF8C-4DD6-B5AB-A5FC907C31FC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2E27-DE52-46B4-8331-9EE9E7D15D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623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7D00-BF8C-4DD6-B5AB-A5FC907C31FC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2E27-DE52-46B4-8331-9EE9E7D15D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9132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7D00-BF8C-4DD6-B5AB-A5FC907C31FC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2E27-DE52-46B4-8331-9EE9E7D15D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894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7D00-BF8C-4DD6-B5AB-A5FC907C31FC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2E27-DE52-46B4-8331-9EE9E7D15D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1356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7D00-BF8C-4DD6-B5AB-A5FC907C31FC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2E27-DE52-46B4-8331-9EE9E7D15D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388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7D00-BF8C-4DD6-B5AB-A5FC907C31FC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2E27-DE52-46B4-8331-9EE9E7D15D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5777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37D00-BF8C-4DD6-B5AB-A5FC907C31FC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62E27-DE52-46B4-8331-9EE9E7D15D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91988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C237D00-BF8C-4DD6-B5AB-A5FC907C31FC}" type="datetimeFigureOut">
              <a:rPr lang="fr-FR" smtClean="0"/>
              <a:t>18/03/2021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62E27-DE52-46B4-8331-9EE9E7D15D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1691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69255" y="304800"/>
            <a:ext cx="8825658" cy="3329581"/>
          </a:xfrm>
        </p:spPr>
        <p:txBody>
          <a:bodyPr>
            <a:normAutofit/>
          </a:bodyPr>
          <a:lstStyle/>
          <a:p>
            <a:r>
              <a:rPr lang="fr-FR" sz="3200" dirty="0" smtClean="0"/>
              <a:t>Plan français 2020-2021</a:t>
            </a:r>
            <a:br>
              <a:rPr lang="fr-FR" sz="3200" dirty="0" smtClean="0"/>
            </a:br>
            <a:r>
              <a:rPr lang="fr-FR" sz="3200" dirty="0" smtClean="0"/>
              <a:t>Constellation Français </a:t>
            </a:r>
            <a:br>
              <a:rPr lang="fr-FR" sz="3200" dirty="0" smtClean="0"/>
            </a:br>
            <a:r>
              <a:rPr lang="fr-FR" sz="3200" dirty="0" smtClean="0"/>
              <a:t>Cycle 2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3440277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 synthèse: </a:t>
            </a:r>
            <a:r>
              <a:rPr lang="fr-FR" dirty="0"/>
              <a:t>chiffres </a:t>
            </a:r>
            <a:r>
              <a:rPr lang="fr-FR" dirty="0" smtClean="0"/>
              <a:t>clés sur la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Compétences en LECTURE 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1073152" y="2060619"/>
            <a:ext cx="10509249" cy="4009451"/>
          </a:xfrm>
        </p:spPr>
        <p:txBody>
          <a:bodyPr>
            <a:normAutofit fontScale="92500" lnSpcReduction="20000"/>
          </a:bodyPr>
          <a:lstStyle/>
          <a:p>
            <a:r>
              <a:rPr lang="fr-FR" sz="2800" b="1" dirty="0" smtClean="0"/>
              <a:t>En </a:t>
            </a:r>
            <a:r>
              <a:rPr lang="fr-FR" sz="2800" b="1" dirty="0"/>
              <a:t>2015, 40 % des élèves sont en difficulté à la sortie de l’école primaire</a:t>
            </a:r>
            <a:r>
              <a:rPr lang="fr-FR" sz="2800" dirty="0"/>
              <a:t> (CEDRE 2015). Dans l’enquête internationale PIRLS 2016, la France apparaît comme l’un des pays européens les plus en difficulté en compréhension de l’écrit.</a:t>
            </a:r>
          </a:p>
          <a:p>
            <a:r>
              <a:rPr lang="fr-FR" sz="2800" b="1" dirty="0"/>
              <a:t>À l’entrée en 6e, un élève sur cinq a des difficultés liées à la connaissance de mots du langage courant</a:t>
            </a:r>
            <a:r>
              <a:rPr lang="fr-FR" sz="2800" dirty="0"/>
              <a:t> (stable depuis 2007) (Depp, 2015).</a:t>
            </a:r>
          </a:p>
          <a:p>
            <a:r>
              <a:rPr lang="fr-FR" sz="2800" b="1" dirty="0"/>
              <a:t>40,5 % des élèves de 15 ans ne maîtrisent pas la lecture</a:t>
            </a:r>
            <a:r>
              <a:rPr lang="fr-FR" sz="2800" dirty="0"/>
              <a:t> ; 21,5 % sont même en grande difficulté. Les écarts de niveau entre les élèves les plus performants et les moins performants sont très importants (PISA 2015).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1794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En synthèse: </a:t>
            </a:r>
            <a:r>
              <a:rPr lang="fr-FR" dirty="0"/>
              <a:t>chiffres </a:t>
            </a:r>
            <a:r>
              <a:rPr lang="fr-FR" dirty="0" smtClean="0"/>
              <a:t>clés sur la</a:t>
            </a: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>Compétences « Ecrire et rédiger »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>
          <a:xfrm>
            <a:off x="1073152" y="2060619"/>
            <a:ext cx="10509249" cy="4009451"/>
          </a:xfrm>
        </p:spPr>
        <p:txBody>
          <a:bodyPr>
            <a:normAutofit/>
          </a:bodyPr>
          <a:lstStyle/>
          <a:p>
            <a:r>
              <a:rPr lang="fr-FR" sz="2400" b="1" dirty="0"/>
              <a:t>40 % des enseignants de CM2 déclarent n’avoir reçu aucune formation</a:t>
            </a:r>
            <a:r>
              <a:rPr lang="fr-FR" sz="2400" dirty="0"/>
              <a:t> à la langue française, son apprentissage et son enseignement (Depp, 2013).</a:t>
            </a:r>
          </a:p>
          <a:p>
            <a:r>
              <a:rPr lang="fr-FR" sz="2400" b="1" dirty="0"/>
              <a:t>En CP, les activités d’écritures représentent 2h 23mn par semaine,</a:t>
            </a:r>
            <a:r>
              <a:rPr lang="fr-FR" sz="2400" dirty="0"/>
              <a:t> soit près de deux fois moins que les activités de lecture (Lire et écrire au CP, 2016).</a:t>
            </a:r>
          </a:p>
          <a:p>
            <a:r>
              <a:rPr lang="fr-FR" sz="2400" b="1" dirty="0"/>
              <a:t>Les élèves français sont parmi les plus nombreux à ne pas répondre aux questions ouvertes en CM1, particulièrement lorsque la réponse doit être longue </a:t>
            </a:r>
            <a:r>
              <a:rPr lang="fr-FR" sz="2400" dirty="0"/>
              <a:t>: 15 % de non-réponses (9 % pour la moyenne des pays Européens, PIRLS, 2011).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8688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Dégager une thématique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1574800"/>
            <a:ext cx="10694988" cy="4673599"/>
          </a:xfrm>
        </p:spPr>
        <p:txBody>
          <a:bodyPr>
            <a:normAutofit fontScale="92500"/>
          </a:bodyPr>
          <a:lstStyle/>
          <a:p>
            <a:r>
              <a:rPr lang="fr-FR" dirty="0" smtClean="0"/>
              <a:t>Les besoins des élèves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Reprendre résultats évaluations (</a:t>
            </a:r>
            <a:r>
              <a:rPr lang="fr-FR" dirty="0" err="1" smtClean="0">
                <a:solidFill>
                  <a:srgbClr val="FF0000"/>
                </a:solidFill>
              </a:rPr>
              <a:t>cf</a:t>
            </a:r>
            <a:r>
              <a:rPr lang="fr-FR" dirty="0" smtClean="0">
                <a:solidFill>
                  <a:srgbClr val="FF0000"/>
                </a:solidFill>
              </a:rPr>
              <a:t> diapos suivantes)</a:t>
            </a:r>
            <a:r>
              <a:rPr lang="fr-FR" dirty="0" smtClean="0"/>
              <a:t> 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Parler équité et réduction inégalités</a:t>
            </a:r>
          </a:p>
          <a:p>
            <a:r>
              <a:rPr lang="fr-FR" dirty="0" smtClean="0"/>
              <a:t>Les besoins des enseignants</a:t>
            </a:r>
          </a:p>
          <a:p>
            <a:pPr marL="0" indent="0">
              <a:buNone/>
            </a:pPr>
            <a:r>
              <a:rPr lang="fr-FR" dirty="0" smtClean="0"/>
              <a:t>Questionnaire (attention dire rester très général pour l’instant sur domaines (</a:t>
            </a:r>
            <a:r>
              <a:rPr lang="fr-FR" dirty="0"/>
              <a:t>(compréhension/productions d’écrits/EDL</a:t>
            </a:r>
            <a:r>
              <a:rPr lang="fr-FR" dirty="0" smtClean="0"/>
              <a:t>) </a:t>
            </a:r>
            <a:r>
              <a:rPr lang="fr-FR" dirty="0" err="1" smtClean="0">
                <a:solidFill>
                  <a:srgbClr val="FF0000"/>
                </a:solidFill>
              </a:rPr>
              <a:t>réinsister</a:t>
            </a:r>
            <a:r>
              <a:rPr lang="fr-FR" dirty="0" smtClean="0">
                <a:solidFill>
                  <a:srgbClr val="FF0000"/>
                </a:solidFill>
              </a:rPr>
              <a:t> sur non jugement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Quelle </a:t>
            </a:r>
            <a:r>
              <a:rPr lang="fr-FR" dirty="0">
                <a:latin typeface="Calibri" panose="020F0502020204030204" pitchFamily="34" charset="0"/>
                <a:cs typeface="Calibri" panose="020F0502020204030204" pitchFamily="34" charset="0"/>
              </a:rPr>
              <a:t>entrée du français ils se sentent le plus à l’aise et dans lequel ils se sentent le moins à l’aise</a:t>
            </a:r>
            <a:r>
              <a:rPr 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fr-FR" altLang="fr-FR" dirty="0">
                <a:latin typeface="Calibri" panose="020F0502020204030204" pitchFamily="34" charset="0"/>
                <a:cs typeface="Calibri" panose="020F0502020204030204" pitchFamily="34" charset="0"/>
              </a:rPr>
              <a:t>Quels sont, selon vous, les principaux </a:t>
            </a:r>
            <a:r>
              <a:rPr lang="fr-FR" alt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domaines qui font obstacle en français à la performance des élèves et à la réduction des inégalités scolaires</a:t>
            </a:r>
            <a:r>
              <a:rPr lang="fr-FR" altLang="fr-FR" dirty="0">
                <a:latin typeface="Calibri" panose="020F0502020204030204" pitchFamily="34" charset="0"/>
                <a:cs typeface="Calibri" panose="020F0502020204030204" pitchFamily="34" charset="0"/>
              </a:rPr>
              <a:t> ? </a:t>
            </a:r>
            <a:r>
              <a:rPr lang="fr-FR" alt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fr-FR" alt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fr-FR" altLang="fr-FR" dirty="0">
                <a:latin typeface="Calibri" panose="020F0502020204030204" pitchFamily="34" charset="0"/>
                <a:cs typeface="Calibri" panose="020F0502020204030204" pitchFamily="34" charset="0"/>
              </a:rPr>
              <a:t>Qu’est-ce qui vous donne satisfaction dans votre pratique de classe </a:t>
            </a:r>
            <a:r>
              <a:rPr lang="fr-FR" alt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en français? </a:t>
            </a:r>
            <a:endParaRPr lang="fr-FR" alt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fr-FR" altLang="fr-FR" dirty="0">
                <a:latin typeface="Calibri" panose="020F0502020204030204" pitchFamily="34" charset="0"/>
                <a:cs typeface="Calibri" panose="020F0502020204030204" pitchFamily="34" charset="0"/>
              </a:rPr>
              <a:t>Qu’est-ce qui vous semble le plus difficile à mettre en œuvre dans la </a:t>
            </a:r>
            <a:r>
              <a:rPr lang="fr-FR" alt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classe en français </a:t>
            </a:r>
            <a:r>
              <a:rPr lang="fr-FR" altLang="fr-FR" dirty="0">
                <a:latin typeface="Calibri" panose="020F0502020204030204" pitchFamily="34" charset="0"/>
                <a:cs typeface="Calibri" panose="020F0502020204030204" pitchFamily="34" charset="0"/>
              </a:rPr>
              <a:t>? </a:t>
            </a:r>
            <a:endParaRPr lang="fr-FR" altLang="fr-FR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r>
              <a:rPr lang="fr-FR" altLang="fr-FR" dirty="0" smtClean="0">
                <a:latin typeface="Calibri" panose="020F0502020204030204" pitchFamily="34" charset="0"/>
                <a:cs typeface="Calibri" panose="020F0502020204030204" pitchFamily="34" charset="0"/>
              </a:rPr>
              <a:t>Quels sont les domaines sous exploités dans votre formation continue? Surexploités?</a:t>
            </a:r>
          </a:p>
          <a:p>
            <a:pPr marL="0" lvl="0" indent="0" defTabSz="9144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lang="fr-FR" altLang="fr-F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4697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Elaboration d’une problématique commune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La thématique générale</a:t>
            </a:r>
            <a:endParaRPr lang="fr-FR" dirty="0"/>
          </a:p>
          <a:p>
            <a:endParaRPr lang="fr-FR" dirty="0" smtClean="0"/>
          </a:p>
          <a:p>
            <a:r>
              <a:rPr lang="fr-FR" dirty="0" smtClean="0"/>
              <a:t>2F20</a:t>
            </a:r>
          </a:p>
          <a:p>
            <a:r>
              <a:rPr lang="fr-FR" dirty="0"/>
              <a:t>Brainstorming/post </a:t>
            </a:r>
            <a:r>
              <a:rPr lang="fr-FR" dirty="0" err="1"/>
              <a:t>it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11729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démarche 2F20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Explication de la démarche: objectif: affiner à partir de la thématique une problématique propre à la constellation, un objet de travail, une question d’enseignement</a:t>
            </a:r>
          </a:p>
          <a:p>
            <a:pPr marL="0" indent="0">
              <a:buNone/>
            </a:pPr>
            <a:r>
              <a:rPr lang="fr-FR" dirty="0" smtClean="0"/>
              <a:t>A quelle question va-t-on répondre ensemble?</a:t>
            </a: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3299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4214777"/>
              </p:ext>
            </p:extLst>
          </p:nvPr>
        </p:nvGraphicFramePr>
        <p:xfrm>
          <a:off x="152400" y="126997"/>
          <a:ext cx="12039600" cy="65151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71846">
                  <a:extLst>
                    <a:ext uri="{9D8B030D-6E8A-4147-A177-3AD203B41FA5}">
                      <a16:colId xmlns:a16="http://schemas.microsoft.com/office/drawing/2014/main" val="3456808565"/>
                    </a:ext>
                  </a:extLst>
                </a:gridCol>
                <a:gridCol w="5967754">
                  <a:extLst>
                    <a:ext uri="{9D8B030D-6E8A-4147-A177-3AD203B41FA5}">
                      <a16:colId xmlns:a16="http://schemas.microsoft.com/office/drawing/2014/main" val="2812280314"/>
                    </a:ext>
                  </a:extLst>
                </a:gridCol>
              </a:tblGrid>
              <a:tr h="32575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Forces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identifier les forces en lien avec la cible de travail. Ce sont les facteurs qui influencent positivement l’atteinte des résultats souhaités, ce sur quoi vous pouvez vous appuyer.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La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thématique s’intéresse au développement de quelles compétences 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Comment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la thématique aborde-t-elle le travail entre élèves/ enseignants/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Quels sont les outils déjà existants qui peuvent être utilisés ?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Comment contribuent-ils à l’évaluation des apprentissages ?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Que fait-on exceptionnellement bien?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Quelles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sont nos meilleures ressources, nos expertises, nos compétences?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53" marR="43353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Faiblesses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identifier les faiblesses en lien avec la cible de travail. Ce sont les facteurs qui influencent négativement l’atteinte des résultats souhaités, ceux que vous cherchez à améliorer.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• Que pourrait-on faire de mieux?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• Où sommes-nous vulnérables?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Quelles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sont les compétences des enseignants / des élèves peu soutenues par la thématique?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Quels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sont les apprentissages peu pris en compte actuellement ?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Quels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sont les outils qui n’existent pas encore/ manquent ?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Qu’est-ce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qui manque (dans les outils existants) pour impliquer davantage les différents acteurs (élèves/enseignants)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Qu’est-ce qui manque pour encourager une utilisation (soutenue/régulière) des outils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Qu’est-ce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qui manque pour centraliser/partager les informations récoltées/apprises via les outils ?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Qu’est-ce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qui manque pour approfondir la thématique ?</a:t>
                      </a:r>
                      <a:endParaRPr lang="fr-F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53" marR="43353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3276163"/>
                  </a:ext>
                </a:extLst>
              </a:tr>
              <a:tr h="32575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Opportunités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identifier les facteurs externes dont on peut tirer parti pour atteindre les résultats souhaités.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Quelles sont les opportunités que nous connaissons mais que nous n’exploitons pas assez?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Quelles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sont les tendances émergentes dont nous pourrions tirer profit?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Quels sont les autres outils/méthodes/ressources qui existent et qui pourraient être inspirantes pour approfondir la thématique ? Préciser quoi en particulier ?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Quelles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ressources existantes peuvent être utilisées pour avancer 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Quels chercheurs/experts de l’éducation peuvent apporter un regard critique sur la thématique, l’/les outil(s) associés et/ou les promouvoir ?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solidFill>
                            <a:schemeClr val="bg1"/>
                          </a:solidFill>
                          <a:effectLst/>
                        </a:rPr>
                        <a:t>Quels </a:t>
                      </a:r>
                      <a:r>
                        <a:rPr lang="fr-FR" sz="1100" dirty="0">
                          <a:solidFill>
                            <a:schemeClr val="bg1"/>
                          </a:solidFill>
                          <a:effectLst/>
                        </a:rPr>
                        <a:t>temps de classe/ de collaboration/de concertation déjà existant peuvent être investis pour travailler sur la thématique/avec l’outil ?</a:t>
                      </a:r>
                      <a:endParaRPr lang="fr-FR" sz="1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53" marR="43353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400" dirty="0">
                          <a:solidFill>
                            <a:srgbClr val="FF0000"/>
                          </a:solidFill>
                          <a:effectLst/>
                        </a:rPr>
                        <a:t>Obstacles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Collectivement, identifier les facteurs externes qui peuvent nuire ou compromettre l’atteinte des résultats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 souhaités.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Quels </a:t>
                      </a:r>
                      <a:r>
                        <a:rPr lang="fr-FR" sz="1100" dirty="0">
                          <a:effectLst/>
                        </a:rPr>
                        <a:t>sont les obstacles externes qui nous empêchent d’avancer?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Quels </a:t>
                      </a:r>
                      <a:r>
                        <a:rPr lang="fr-FR" sz="1100" dirty="0">
                          <a:effectLst/>
                        </a:rPr>
                        <a:t>changements à venir pourraient nous rendre vulnérables?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Est-ce </a:t>
                      </a:r>
                      <a:r>
                        <a:rPr lang="fr-FR" sz="1100" dirty="0">
                          <a:effectLst/>
                        </a:rPr>
                        <a:t>le bon moment pour réaliser ce qu’on veut faire?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 </a:t>
                      </a:r>
                      <a:r>
                        <a:rPr lang="fr-FR" sz="1100" dirty="0" smtClean="0">
                          <a:effectLst/>
                        </a:rPr>
                        <a:t> </a:t>
                      </a:r>
                      <a:r>
                        <a:rPr lang="fr-FR" sz="1100" dirty="0">
                          <a:effectLst/>
                        </a:rPr>
                        <a:t>Quels sont les autres outils/méthodes/ressources en concurrence avec la thématique et l’/les outil(s) associés ?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Quels </a:t>
                      </a:r>
                      <a:r>
                        <a:rPr lang="fr-FR" sz="1100" dirty="0">
                          <a:effectLst/>
                        </a:rPr>
                        <a:t>sont les contraintes matérielles, temporelles que l’on peut rencontrer sur la thématique ?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</a:rPr>
                        <a:t> </a:t>
                      </a:r>
                      <a:r>
                        <a:rPr lang="fr-FR" sz="1100" dirty="0" smtClean="0">
                          <a:effectLst/>
                        </a:rPr>
                        <a:t>Quelles </a:t>
                      </a:r>
                      <a:r>
                        <a:rPr lang="fr-FR" sz="1100" dirty="0">
                          <a:effectLst/>
                        </a:rPr>
                        <a:t>sont les contraintes qui peuvent émerger par rapport à l’approfondissement de la thématique 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Quel </a:t>
                      </a:r>
                      <a:r>
                        <a:rPr lang="fr-FR" sz="1100" dirty="0">
                          <a:effectLst/>
                        </a:rPr>
                        <a:t>matériel est difficilement accessible pour travailler sur la thématique/l’/les outil(s) ?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 smtClean="0">
                          <a:effectLst/>
                        </a:rPr>
                        <a:t>Qu’est </a:t>
                      </a:r>
                      <a:r>
                        <a:rPr lang="fr-FR" sz="1100" dirty="0">
                          <a:effectLst/>
                        </a:rPr>
                        <a:t>ce qui peut rendre l’outil difficile d’accès/d’utilisation ?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3353" marR="43353" marT="0" marB="0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02233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20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Completez</a:t>
            </a:r>
            <a:r>
              <a:rPr lang="fr-FR" dirty="0" smtClean="0"/>
              <a:t> tableau avec </a:t>
            </a:r>
            <a:r>
              <a:rPr lang="fr-FR" dirty="0" err="1" smtClean="0"/>
              <a:t>reponses</a:t>
            </a:r>
            <a:r>
              <a:rPr lang="fr-FR" dirty="0" smtClean="0"/>
              <a:t> des enseignants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8900123"/>
              </p:ext>
            </p:extLst>
          </p:nvPr>
        </p:nvGraphicFramePr>
        <p:xfrm>
          <a:off x="1103313" y="2052638"/>
          <a:ext cx="8947150" cy="4310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3575">
                  <a:extLst>
                    <a:ext uri="{9D8B030D-6E8A-4147-A177-3AD203B41FA5}">
                      <a16:colId xmlns:a16="http://schemas.microsoft.com/office/drawing/2014/main" val="1098353709"/>
                    </a:ext>
                  </a:extLst>
                </a:gridCol>
                <a:gridCol w="4473575">
                  <a:extLst>
                    <a:ext uri="{9D8B030D-6E8A-4147-A177-3AD203B41FA5}">
                      <a16:colId xmlns:a16="http://schemas.microsoft.com/office/drawing/2014/main" val="3777602407"/>
                    </a:ext>
                  </a:extLst>
                </a:gridCol>
              </a:tblGrid>
              <a:tr h="2155031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Forces</a:t>
                      </a:r>
                    </a:p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bg1"/>
                          </a:solidFill>
                        </a:rPr>
                        <a:t>Faiblesses</a:t>
                      </a:r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246268"/>
                  </a:ext>
                </a:extLst>
              </a:tr>
              <a:tr h="215503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Opportunités</a:t>
                      </a:r>
                    </a:p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bg1"/>
                          </a:solidFill>
                        </a:rPr>
                        <a:t>Obstacles</a:t>
                      </a:r>
                      <a:endParaRPr lang="fr-FR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78412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467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problématique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A partir de l’analyse, dégager une problématique, un objet de formation, une question d’enseignement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8276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Carnet de bord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9770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Analyse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Vidéo 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dirty="0" smtClean="0"/>
              <a:t>Quels leviers/quels obstacles?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034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la </a:t>
            </a:r>
            <a:r>
              <a:rPr lang="fr-FR" dirty="0" smtClean="0"/>
              <a:t>formation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Matin</a:t>
            </a:r>
            <a:endParaRPr lang="fr-FR" dirty="0"/>
          </a:p>
          <a:p>
            <a:pPr marL="0" indent="0">
              <a:buNone/>
            </a:pPr>
            <a:r>
              <a:rPr lang="fr-FR" dirty="0" smtClean="0"/>
              <a:t>1-Quoi de neuf/retour sur la constellation</a:t>
            </a:r>
          </a:p>
          <a:p>
            <a:pPr marL="0" indent="0">
              <a:buNone/>
            </a:pPr>
            <a:r>
              <a:rPr lang="fr-FR" dirty="0" smtClean="0"/>
              <a:t>2-rédiger une problématique commune</a:t>
            </a:r>
          </a:p>
          <a:p>
            <a:pPr marL="0" indent="0">
              <a:buNone/>
            </a:pPr>
            <a:r>
              <a:rPr lang="fr-FR" dirty="0" smtClean="0"/>
              <a:t>3-le carnet de bord</a:t>
            </a:r>
          </a:p>
          <a:p>
            <a:endParaRPr lang="fr-FR" dirty="0"/>
          </a:p>
          <a:p>
            <a:pPr marL="0" indent="0">
              <a:buNone/>
            </a:pP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264920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brainstorming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Ecrire sur post </a:t>
            </a:r>
            <a:r>
              <a:rPr lang="fr-FR" dirty="0" err="1" smtClean="0"/>
              <a:t>it</a:t>
            </a:r>
            <a:r>
              <a:rPr lang="fr-FR" dirty="0" smtClean="0"/>
              <a:t> réponses aux questions</a:t>
            </a:r>
          </a:p>
          <a:p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Dans le cadre de cette problématique, quels leviers? Quels obstacles? 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endParaRPr lang="fr-FR" dirty="0" smtClean="0"/>
          </a:p>
          <a:p>
            <a:r>
              <a:rPr lang="fr-FR" dirty="0" smtClean="0"/>
              <a:t>Puis tri: outils, démarches, gestes pro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556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Les démarches </a:t>
            </a:r>
            <a:endParaRPr lang="fr-FR" b="1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Quelles 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sont les démarches leviers? Les démarches obstacles</a:t>
            </a:r>
            <a:r>
              <a:rPr lang="fr-FR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?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96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lnSpc>
                <a:spcPct val="107000"/>
              </a:lnSpc>
              <a:buClr>
                <a:srgbClr val="7030A0"/>
              </a:buClr>
              <a:buNone/>
            </a:pP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Les outils et le </a:t>
            </a:r>
            <a:r>
              <a:rPr lang="fr-FR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fonctionnement</a:t>
            </a:r>
            <a:endParaRPr lang="fr-FR" dirty="0" smtClean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800100" lvl="1" indent="-342900">
              <a:lnSpc>
                <a:spcPct val="107000"/>
              </a:lnSpc>
              <a:buClr>
                <a:srgbClr val="7030A0"/>
              </a:buClr>
              <a:buFont typeface="+mj-lt"/>
              <a:buAutoNum type="arabicPeriod"/>
            </a:pPr>
            <a:r>
              <a:rPr lang="fr-FR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Organisation </a:t>
            </a: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spatiale de la classe : 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Clr>
                <a:srgbClr val="7030A0"/>
              </a:buClr>
              <a:buFont typeface="+mj-lt"/>
              <a:buAutoNum type="arabicPeriod"/>
            </a:pP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Utilisation d’un fichier, d’un manuel ou de fiches [issues de sites officiels ou de blogs non officiels], ou fiches personnelles ; utilisation d’un outil numérique 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Clr>
                <a:srgbClr val="7030A0"/>
              </a:buClr>
              <a:buFont typeface="+mj-lt"/>
              <a:buAutoNum type="arabicPeriod"/>
            </a:pP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Utilisation d’un guide du maître 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Clr>
                <a:srgbClr val="7030A0"/>
              </a:buClr>
              <a:buFont typeface="+mj-lt"/>
              <a:buAutoNum type="arabicPeriod"/>
            </a:pP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Traces écrites individuelles : 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spcAft>
                <a:spcPts val="800"/>
              </a:spcAft>
              <a:buClr>
                <a:srgbClr val="7030A0"/>
              </a:buClr>
              <a:buFont typeface="+mj-lt"/>
              <a:buAutoNum type="arabicPeriod"/>
            </a:pP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Traces écrites collectives</a:t>
            </a:r>
            <a:r>
              <a:rPr lang="fr-FR" dirty="0">
                <a:solidFill>
                  <a:srgbClr val="7030A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 :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2" name="ZoneTexte 1"/>
          <p:cNvSpPr txBox="1"/>
          <p:nvPr/>
        </p:nvSpPr>
        <p:spPr>
          <a:xfrm>
            <a:off x="1103312" y="825500"/>
            <a:ext cx="98948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 déterminer avec les enseignants: Quelles sont les </a:t>
            </a:r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outils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leviers? Les </a:t>
            </a:r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outils 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obstacles?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6785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Les </a:t>
            </a:r>
            <a:r>
              <a:rPr lang="fr-FR" b="1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gestes professionnels 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Clr>
                <a:srgbClr val="7030A0"/>
              </a:buClr>
              <a:buFont typeface="+mj-lt"/>
              <a:buAutoNum type="arabicPeriod"/>
            </a:pP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Exploitation des procédures des élèves </a:t>
            </a:r>
            <a:r>
              <a:rPr lang="fr-FR" dirty="0" smtClean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: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Clr>
                <a:srgbClr val="7030A0"/>
              </a:buClr>
              <a:buFont typeface="+mj-lt"/>
              <a:buAutoNum type="arabicPeriod"/>
            </a:pP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Répartition du temps de la parole de l’élève /enseignant (équilibré ou non), du temps de travail collectif/individuel au sein des séances  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>
              <a:lnSpc>
                <a:spcPct val="107000"/>
              </a:lnSpc>
              <a:buClr>
                <a:srgbClr val="7030A0"/>
              </a:buClr>
              <a:buFont typeface="+mj-lt"/>
              <a:buAutoNum type="arabicPeriod"/>
            </a:pPr>
            <a:r>
              <a:rPr lang="fr-FR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Différenciation effective, remédiation, feed-back immédiat. </a:t>
            </a:r>
            <a:endParaRPr lang="fr-F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50900" y="800100"/>
            <a:ext cx="106553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quels </a:t>
            </a:r>
            <a:r>
              <a:rPr lang="fr-FR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 la place des gestes pro dans la réussite des élèves? Quels sont les gestes qui sont leviers? Obstacles?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39251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Mot de fin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Bilan évaluation de la formation 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Est-ce que la forme de la formation correspond à vos attentes, oui non pk?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Est-ce que le fond de la formation correspond à vos attentes oui non pk?</a:t>
            </a: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Qu’est ce que vous attendez pour la prochaine fois?</a:t>
            </a:r>
          </a:p>
          <a:p>
            <a:pPr marL="0" indent="0">
              <a:buNone/>
            </a:pPr>
            <a:endParaRPr lang="fr-FR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dirty="0" smtClean="0">
                <a:solidFill>
                  <a:schemeClr val="bg1"/>
                </a:solidFill>
              </a:rPr>
              <a:t>Est-ce qu’il vous reste inquiétudes/ frustrations? Comment vous vous sentez ce soir?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382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BONJOUR! Quoi de neuf?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Bonjour</a:t>
            </a:r>
            <a:r>
              <a:rPr lang="fr-FR" dirty="0"/>
              <a:t>, je m’appelle… </a:t>
            </a:r>
            <a:endParaRPr lang="fr-FR" dirty="0" smtClean="0"/>
          </a:p>
          <a:p>
            <a:pPr marL="0" indent="0">
              <a:buNone/>
            </a:pPr>
            <a:r>
              <a:rPr lang="fr-FR" dirty="0" smtClean="0"/>
              <a:t>Je </a:t>
            </a:r>
            <a:r>
              <a:rPr lang="fr-FR" dirty="0"/>
              <a:t>suis enseignant à l’école……., en classe de </a:t>
            </a:r>
            <a:r>
              <a:rPr lang="fr-FR" dirty="0" smtClean="0"/>
              <a:t>……., mon parcours…… </a:t>
            </a:r>
          </a:p>
          <a:p>
            <a:pPr marL="0" indent="0">
              <a:buNone/>
            </a:pPr>
            <a:r>
              <a:rPr lang="fr-FR" dirty="0" smtClean="0"/>
              <a:t>Ce </a:t>
            </a:r>
            <a:r>
              <a:rPr lang="fr-FR" dirty="0"/>
              <a:t>matin, je me sens….. 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pPr marL="0" indent="0">
              <a:buNone/>
            </a:pPr>
            <a:r>
              <a:rPr lang="fr-FR" dirty="0" smtClean="0"/>
              <a:t>Le </a:t>
            </a:r>
            <a:r>
              <a:rPr lang="fr-FR" dirty="0"/>
              <a:t>mot que j’ai choisi c’est …… car</a:t>
            </a:r>
            <a:r>
              <a:rPr lang="fr-FR" dirty="0" smtClean="0"/>
              <a:t>…., </a:t>
            </a:r>
          </a:p>
          <a:p>
            <a:pPr marL="0" indent="0">
              <a:buNone/>
            </a:pPr>
            <a:r>
              <a:rPr lang="fr-FR" dirty="0" smtClean="0"/>
              <a:t>ce que je veux dire sur cette formation c’est…………..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1197634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312" y="1282700"/>
            <a:ext cx="8946541" cy="4965699"/>
          </a:xfrm>
        </p:spPr>
        <p:txBody>
          <a:bodyPr>
            <a:normAutofit fontScale="92500" lnSpcReduction="20000"/>
          </a:bodyPr>
          <a:lstStyle/>
          <a:p>
            <a:endParaRPr lang="fr-FR" dirty="0" smtClean="0"/>
          </a:p>
          <a:p>
            <a:r>
              <a:rPr lang="fr-FR" dirty="0" smtClean="0"/>
              <a:t>Les objectifs (</a:t>
            </a:r>
            <a:r>
              <a:rPr lang="fr-FR" dirty="0" err="1" smtClean="0"/>
              <a:t>cf</a:t>
            </a:r>
            <a:r>
              <a:rPr lang="fr-FR" dirty="0" smtClean="0"/>
              <a:t> formation plan </a:t>
            </a:r>
            <a:r>
              <a:rPr lang="fr-FR" dirty="0" err="1" smtClean="0"/>
              <a:t>frcs</a:t>
            </a:r>
            <a:r>
              <a:rPr lang="fr-FR" dirty="0" smtClean="0"/>
              <a:t>)/ retour sur la conférence de mercredi 30/09, réexpliquer le principe de la formation</a:t>
            </a:r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r>
              <a:rPr lang="fr-FR" dirty="0" smtClean="0"/>
              <a:t>Le groupe</a:t>
            </a:r>
          </a:p>
          <a:p>
            <a:r>
              <a:rPr lang="fr-FR" dirty="0" smtClean="0"/>
              <a:t>La confiance/ Le non jugement: </a:t>
            </a:r>
            <a:r>
              <a:rPr lang="fr-FR" dirty="0" smtClean="0">
                <a:solidFill>
                  <a:srgbClr val="FF0000"/>
                </a:solidFill>
              </a:rPr>
              <a:t>insister</a:t>
            </a:r>
          </a:p>
          <a:p>
            <a:r>
              <a:rPr lang="fr-FR" dirty="0" smtClean="0"/>
              <a:t>La </a:t>
            </a:r>
            <a:r>
              <a:rPr lang="fr-FR" dirty="0" err="1" smtClean="0"/>
              <a:t>co</a:t>
            </a:r>
            <a:r>
              <a:rPr lang="fr-FR" dirty="0" smtClean="0"/>
              <a:t>-construction</a:t>
            </a:r>
          </a:p>
          <a:p>
            <a:pPr marL="0" indent="0">
              <a:buNone/>
            </a:pPr>
            <a:r>
              <a:rPr lang="fr-FR" dirty="0" smtClean="0">
                <a:solidFill>
                  <a:srgbClr val="FF0000"/>
                </a:solidFill>
              </a:rPr>
              <a:t>Charte???</a:t>
            </a:r>
            <a:endParaRPr lang="fr-FR" dirty="0">
              <a:solidFill>
                <a:srgbClr val="FF0000"/>
              </a:solidFill>
            </a:endParaRPr>
          </a:p>
          <a:p>
            <a:r>
              <a:rPr lang="fr-FR" dirty="0" smtClean="0"/>
              <a:t>Faire évoluer ensemble nos pratiques, en partant du réel</a:t>
            </a:r>
          </a:p>
          <a:p>
            <a:endParaRPr lang="fr-FR" dirty="0"/>
          </a:p>
          <a:p>
            <a:endParaRPr lang="fr-FR" dirty="0" smtClean="0"/>
          </a:p>
          <a:p>
            <a:endParaRPr lang="fr-FR" dirty="0"/>
          </a:p>
          <a:p>
            <a:pPr algn="r"/>
            <a:r>
              <a:rPr lang="fr-FR" dirty="0" smtClean="0"/>
              <a:t>But ultime: les élèves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49206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/>
          <p:nvPr/>
        </p:nvPicPr>
        <p:blipFill rotWithShape="1">
          <a:blip r:embed="rId3"/>
          <a:srcRect l="832" t="12869" r="2220" b="970"/>
          <a:stretch/>
        </p:blipFill>
        <p:spPr bwMode="auto">
          <a:xfrm>
            <a:off x="1571223" y="128787"/>
            <a:ext cx="9002332" cy="571822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1056068" y="6040192"/>
            <a:ext cx="9517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D’après les travaux de Roland GOIGOUX – 2016 (Ifé – Centre Alain Savary)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9385F-4ABE-4918-BF50-30A7A884627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925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65100" y="698500"/>
            <a:ext cx="11557000" cy="5549899"/>
          </a:xfrm>
        </p:spPr>
        <p:txBody>
          <a:bodyPr>
            <a:normAutofit/>
          </a:bodyPr>
          <a:lstStyle/>
          <a:p>
            <a:r>
              <a:rPr lang="fr-FR" dirty="0" smtClean="0"/>
              <a:t>Voir comment font les autres pour enrichir mon propre répertoire non pas de bonnes pratiques cautionnées mais discussions entre professionnels et ressources universitaires pour permettre à chacun de choisir et de savoir ce qu’il fait.</a:t>
            </a:r>
          </a:p>
          <a:p>
            <a:r>
              <a:rPr lang="fr-FR" dirty="0" smtClean="0"/>
              <a:t>Permettre à chacun d’exprimer sa façon de faire pour confrontation aux autres pour reconnaissance mais aussi pistes de perfectionnement</a:t>
            </a:r>
          </a:p>
          <a:p>
            <a:r>
              <a:rPr lang="fr-FR" dirty="0" smtClean="0"/>
              <a:t>Expliciter son travail : reconnaissance / valorisation/donner de la valeur</a:t>
            </a:r>
          </a:p>
          <a:p>
            <a:r>
              <a:rPr lang="fr-FR" dirty="0" smtClean="0"/>
              <a:t>Sortir du feu de l’action, prendre conscience de sa valeur, de son travail</a:t>
            </a:r>
          </a:p>
          <a:p>
            <a:r>
              <a:rPr lang="fr-FR" dirty="0" smtClean="0"/>
              <a:t>Dynamique de la reconnaissance</a:t>
            </a:r>
          </a:p>
          <a:p>
            <a:r>
              <a:rPr lang="fr-FR" dirty="0" smtClean="0"/>
              <a:t>Style personnel (à sa façon)/genre professionnel (éventail de pratiques globalement disponible, répertoire d’activités): ce qu’on fait c’est un mélange entre genre professionnel et style personnel</a:t>
            </a:r>
          </a:p>
          <a:p>
            <a:r>
              <a:rPr lang="fr-FR" dirty="0" smtClean="0"/>
              <a:t>distinguer ce qui est dit pour se distinguer des autres, objectif pas uniformisation mais trouver son style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99945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fonction du RFC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400" y="1391939"/>
            <a:ext cx="8102600" cy="5380126"/>
          </a:xfrm>
        </p:spPr>
      </p:pic>
    </p:spTree>
    <p:extLst>
      <p:ext uri="{BB962C8B-B14F-4D97-AF65-F5344CB8AC3E}">
        <p14:creationId xmlns:p14="http://schemas.microsoft.com/office/powerpoint/2010/main" val="1932823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6100" y="982177"/>
            <a:ext cx="101981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3200" dirty="0"/>
              <a:t>Ce</a:t>
            </a:r>
            <a:r>
              <a:rPr lang="fr-FR" sz="3200" dirty="0">
                <a:solidFill>
                  <a:srgbClr val="FF0000"/>
                </a:solidFill>
              </a:rPr>
              <a:t> </a:t>
            </a:r>
            <a:r>
              <a:rPr lang="fr-FR" sz="3200" dirty="0"/>
              <a:t>que disent les enquêtes:</a:t>
            </a:r>
          </a:p>
          <a:p>
            <a:pPr algn="just"/>
            <a:r>
              <a:rPr lang="fr-FR" sz="3200" dirty="0">
                <a:sym typeface="Wingdings" panose="05000000000000000000" pitchFamily="2" charset="2"/>
              </a:rPr>
              <a:t> </a:t>
            </a:r>
            <a:r>
              <a:rPr lang="fr-FR" sz="3200" dirty="0"/>
              <a:t>internationales : </a:t>
            </a:r>
            <a:r>
              <a:rPr lang="fr-FR" sz="2400" b="1" dirty="0"/>
              <a:t>PIRLS 2016 : </a:t>
            </a:r>
          </a:p>
          <a:p>
            <a:pPr lvl="1" algn="just"/>
            <a:r>
              <a:rPr lang="fr-FR" sz="2400" dirty="0"/>
              <a:t>un décrochage par rapport aux pays comparables</a:t>
            </a:r>
          </a:p>
          <a:p>
            <a:pPr lvl="1" algn="just"/>
            <a:r>
              <a:rPr lang="fr-FR" sz="2400" dirty="0"/>
              <a:t>Une baisse de performance entre 2001 et 2016. </a:t>
            </a:r>
          </a:p>
          <a:p>
            <a:pPr lvl="1" algn="just"/>
            <a:endParaRPr lang="fr-FR" sz="2400" dirty="0"/>
          </a:p>
          <a:p>
            <a:pPr algn="just"/>
            <a:r>
              <a:rPr lang="fr-FR" sz="2600" dirty="0">
                <a:sym typeface="Wingdings" panose="05000000000000000000" pitchFamily="2" charset="2"/>
              </a:rPr>
              <a:t> </a:t>
            </a:r>
            <a:r>
              <a:rPr lang="fr-FR" sz="2600" dirty="0"/>
              <a:t>Tests de la journée défense citoyenneté (JDC 2019)</a:t>
            </a:r>
          </a:p>
          <a:p>
            <a:pPr lvl="1" algn="just"/>
            <a:r>
              <a:rPr lang="fr-FR" sz="1900" dirty="0"/>
              <a:t> Des résultats globalement stables depuis des années.</a:t>
            </a:r>
          </a:p>
          <a:p>
            <a:pPr lvl="1" algn="just"/>
            <a:r>
              <a:rPr lang="fr-FR" sz="1900" dirty="0"/>
              <a:t> 5,3% de jeunes en  situation d’illettrisme, 11% aux acquis limités (≈ 2009).</a:t>
            </a:r>
          </a:p>
        </p:txBody>
      </p:sp>
    </p:spTree>
    <p:extLst>
      <p:ext uri="{BB962C8B-B14F-4D97-AF65-F5344CB8AC3E}">
        <p14:creationId xmlns:p14="http://schemas.microsoft.com/office/powerpoint/2010/main" val="1071138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37883" y="484094"/>
            <a:ext cx="9914657" cy="1116106"/>
          </a:xfrm>
        </p:spPr>
        <p:txBody>
          <a:bodyPr>
            <a:noAutofit/>
          </a:bodyPr>
          <a:lstStyle/>
          <a:p>
            <a:r>
              <a:rPr lang="fr-FR" sz="28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Evaluation des apprentissages </a:t>
            </a:r>
            <a:r>
              <a:rPr lang="fr-FR" sz="28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fondamentaux </a:t>
            </a:r>
            <a:r>
              <a:rPr lang="fr-FR" sz="2800" b="1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dans </a:t>
            </a:r>
            <a:r>
              <a:rPr lang="fr-FR" sz="2800" b="1" dirty="0">
                <a:solidFill>
                  <a:schemeClr val="bg2">
                    <a:lumMod val="40000"/>
                    <a:lumOff val="60000"/>
                  </a:schemeClr>
                </a:solidFill>
              </a:rPr>
              <a:t>tous les domaines du français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6685B-2977-D546-9E3D-3CA676A47F0C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sz="quarter" idx="13"/>
          </p:nvPr>
        </p:nvSpPr>
        <p:spPr>
          <a:xfrm>
            <a:off x="566670" y="1762283"/>
            <a:ext cx="9896615" cy="44338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sz="1900" dirty="0"/>
          </a:p>
          <a:p>
            <a:pPr algn="just"/>
            <a:r>
              <a:rPr lang="fr-FR" sz="2800" dirty="0" smtClean="0"/>
              <a:t> les </a:t>
            </a:r>
            <a:r>
              <a:rPr lang="fr-FR" sz="2800" dirty="0"/>
              <a:t>évaluations nationales des acquis des élèves</a:t>
            </a:r>
          </a:p>
          <a:p>
            <a:pPr lvl="2" algn="just"/>
            <a:endParaRPr lang="fr-FR" sz="1900" dirty="0"/>
          </a:p>
          <a:p>
            <a:pPr lvl="1" algn="just"/>
            <a:r>
              <a:rPr lang="fr-FR" sz="1900" b="1" dirty="0"/>
              <a:t> Évaluations d’entrée en 6</a:t>
            </a:r>
            <a:r>
              <a:rPr lang="fr-FR" sz="1900" b="1" baseline="30000" dirty="0"/>
              <a:t>e </a:t>
            </a:r>
            <a:r>
              <a:rPr lang="fr-FR" sz="1900" b="1" dirty="0"/>
              <a:t> : </a:t>
            </a:r>
            <a:r>
              <a:rPr lang="fr-FR" sz="1900" dirty="0"/>
              <a:t>16% des élèves ont une maîtrise insuffisante ou fragile des compétences en français</a:t>
            </a:r>
            <a:r>
              <a:rPr lang="fr-FR" sz="1900" dirty="0" smtClean="0"/>
              <a:t>.</a:t>
            </a:r>
          </a:p>
          <a:p>
            <a:pPr marL="457200" lvl="1" indent="0" algn="just">
              <a:buNone/>
            </a:pPr>
            <a:endParaRPr lang="fr-FR" sz="1900" dirty="0"/>
          </a:p>
          <a:p>
            <a:pPr lvl="1" algn="just"/>
            <a:r>
              <a:rPr lang="fr-FR" sz="1900" b="1" dirty="0"/>
              <a:t> Évaluations d’entrée en CE1 : </a:t>
            </a:r>
            <a:r>
              <a:rPr lang="fr-FR" sz="1900" dirty="0"/>
              <a:t>des difficultés marquées dans le domaine de la lecture et de la dictée de mots</a:t>
            </a:r>
            <a:r>
              <a:rPr lang="fr-FR" sz="1900" dirty="0" smtClean="0"/>
              <a:t>.</a:t>
            </a:r>
          </a:p>
          <a:p>
            <a:pPr marL="457200" lvl="1" indent="0" algn="just">
              <a:buNone/>
            </a:pPr>
            <a:endParaRPr lang="fr-FR" sz="1900" dirty="0"/>
          </a:p>
          <a:p>
            <a:pPr lvl="1" algn="just"/>
            <a:r>
              <a:rPr lang="fr-FR" sz="1900" b="1" dirty="0"/>
              <a:t> Évaluation d’entrée en CP : </a:t>
            </a:r>
            <a:r>
              <a:rPr lang="fr-FR" sz="1900" dirty="0"/>
              <a:t>en compréhension de mots, un écart très fort entre l’éducation prioritaire (40%) et le hors éducation prioritaire (72%).</a:t>
            </a:r>
          </a:p>
          <a:p>
            <a:pPr lvl="1" algn="just"/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56142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2084</TotalTime>
  <Words>871</Words>
  <Application>Microsoft Office PowerPoint</Application>
  <PresentationFormat>Grand écran</PresentationFormat>
  <Paragraphs>180</Paragraphs>
  <Slides>24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32" baseType="lpstr">
      <vt:lpstr>Arial</vt:lpstr>
      <vt:lpstr>Arial Italic</vt:lpstr>
      <vt:lpstr>Calibri</vt:lpstr>
      <vt:lpstr>Century Gothic</vt:lpstr>
      <vt:lpstr>Times New Roman</vt:lpstr>
      <vt:lpstr>Wingdings</vt:lpstr>
      <vt:lpstr>Wingdings 3</vt:lpstr>
      <vt:lpstr>Ion</vt:lpstr>
      <vt:lpstr>Plan français 2020-2021 Constellation Français  Cycle 2</vt:lpstr>
      <vt:lpstr>Plan de la formation</vt:lpstr>
      <vt:lpstr>BONJOUR! Quoi de neuf?</vt:lpstr>
      <vt:lpstr>Introduction</vt:lpstr>
      <vt:lpstr>Présentation PowerPoint</vt:lpstr>
      <vt:lpstr>Présentation PowerPoint</vt:lpstr>
      <vt:lpstr>La fonction du RFC</vt:lpstr>
      <vt:lpstr>Présentation PowerPoint</vt:lpstr>
      <vt:lpstr>Evaluation des apprentissages fondamentaux dans tous les domaines du français</vt:lpstr>
      <vt:lpstr>En synthèse: chiffres clés sur la Compétences en LECTURE </vt:lpstr>
      <vt:lpstr>En synthèse: chiffres clés sur la Compétences « Ecrire et rédiger »</vt:lpstr>
      <vt:lpstr>Dégager une thématique</vt:lpstr>
      <vt:lpstr>Elaboration d’une problématique commune</vt:lpstr>
      <vt:lpstr>La démarche 2F20</vt:lpstr>
      <vt:lpstr>Présentation PowerPoint</vt:lpstr>
      <vt:lpstr>Completez tableau avec reponses des enseignants</vt:lpstr>
      <vt:lpstr>problématique</vt:lpstr>
      <vt:lpstr>Présentation PowerPoint</vt:lpstr>
      <vt:lpstr>Analyse</vt:lpstr>
      <vt:lpstr>brainstorming</vt:lpstr>
      <vt:lpstr>Présentation PowerPoint</vt:lpstr>
      <vt:lpstr>Présentation PowerPoint</vt:lpstr>
      <vt:lpstr>Présentation PowerPoint</vt:lpstr>
      <vt:lpstr>Mot de fin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va travailler sur la production d’ecrits et son lien avec l’edl, plus particulièrement le vocabulaire quiets souvent ce qui pose difficulté chez enseignants</dc:title>
  <dc:creator>utilisateur</dc:creator>
  <cp:lastModifiedBy>utilisateur</cp:lastModifiedBy>
  <cp:revision>40</cp:revision>
  <dcterms:created xsi:type="dcterms:W3CDTF">2020-09-17T09:28:02Z</dcterms:created>
  <dcterms:modified xsi:type="dcterms:W3CDTF">2021-03-18T08:29:05Z</dcterms:modified>
</cp:coreProperties>
</file>