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6" r:id="rId1"/>
  </p:sldMasterIdLst>
  <p:notesMasterIdLst>
    <p:notesMasterId r:id="rId53"/>
  </p:notesMasterIdLst>
  <p:sldIdLst>
    <p:sldId id="256" r:id="rId2"/>
    <p:sldId id="261" r:id="rId3"/>
    <p:sldId id="264" r:id="rId4"/>
    <p:sldId id="284" r:id="rId5"/>
    <p:sldId id="338" r:id="rId6"/>
    <p:sldId id="297" r:id="rId7"/>
    <p:sldId id="339" r:id="rId8"/>
    <p:sldId id="357" r:id="rId9"/>
    <p:sldId id="358" r:id="rId10"/>
    <p:sldId id="359" r:id="rId11"/>
    <p:sldId id="361" r:id="rId12"/>
    <p:sldId id="362" r:id="rId13"/>
    <p:sldId id="363" r:id="rId14"/>
    <p:sldId id="285" r:id="rId15"/>
    <p:sldId id="287" r:id="rId16"/>
    <p:sldId id="333" r:id="rId17"/>
    <p:sldId id="290" r:id="rId18"/>
    <p:sldId id="370" r:id="rId19"/>
    <p:sldId id="372" r:id="rId20"/>
    <p:sldId id="296" r:id="rId21"/>
    <p:sldId id="304" r:id="rId22"/>
    <p:sldId id="340" r:id="rId23"/>
    <p:sldId id="341" r:id="rId24"/>
    <p:sldId id="319" r:id="rId25"/>
    <p:sldId id="366" r:id="rId26"/>
    <p:sldId id="342" r:id="rId27"/>
    <p:sldId id="343" r:id="rId28"/>
    <p:sldId id="344" r:id="rId29"/>
    <p:sldId id="346" r:id="rId30"/>
    <p:sldId id="347" r:id="rId31"/>
    <p:sldId id="348" r:id="rId32"/>
    <p:sldId id="349" r:id="rId33"/>
    <p:sldId id="350" r:id="rId34"/>
    <p:sldId id="351" r:id="rId35"/>
    <p:sldId id="352" r:id="rId36"/>
    <p:sldId id="353" r:id="rId37"/>
    <p:sldId id="367" r:id="rId38"/>
    <p:sldId id="354" r:id="rId39"/>
    <p:sldId id="355" r:id="rId40"/>
    <p:sldId id="345" r:id="rId41"/>
    <p:sldId id="364" r:id="rId42"/>
    <p:sldId id="356" r:id="rId43"/>
    <p:sldId id="279" r:id="rId44"/>
    <p:sldId id="334" r:id="rId45"/>
    <p:sldId id="301" r:id="rId46"/>
    <p:sldId id="320" r:id="rId47"/>
    <p:sldId id="312" r:id="rId48"/>
    <p:sldId id="365" r:id="rId49"/>
    <p:sldId id="335" r:id="rId50"/>
    <p:sldId id="368" r:id="rId51"/>
    <p:sldId id="36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22"/>
    <p:restoredTop sz="94008"/>
  </p:normalViewPr>
  <p:slideViewPr>
    <p:cSldViewPr snapToGrid="0" snapToObjects="1">
      <p:cViewPr varScale="1">
        <p:scale>
          <a:sx n="65" d="100"/>
          <a:sy n="65" d="100"/>
        </p:scale>
        <p:origin x="1028" y="40"/>
      </p:cViewPr>
      <p:guideLst/>
    </p:cSldViewPr>
  </p:slideViewPr>
  <p:notesTextViewPr>
    <p:cViewPr>
      <p:scale>
        <a:sx n="1" d="1"/>
        <a:sy n="1" d="1"/>
      </p:scale>
      <p:origin x="0" y="0"/>
    </p:cViewPr>
  </p:notesTextViewPr>
  <p:notesViewPr>
    <p:cSldViewPr snapToGrid="0" snapToObjects="1">
      <p:cViewPr varScale="1">
        <p:scale>
          <a:sx n="118" d="100"/>
          <a:sy n="118" d="100"/>
        </p:scale>
        <p:origin x="420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6110FC-5C41-CC42-AC6D-DEDD943369D7}" type="doc">
      <dgm:prSet loTypeId="urn:microsoft.com/office/officeart/2008/layout/RadialCluster" loCatId="" qsTypeId="urn:microsoft.com/office/officeart/2005/8/quickstyle/simple3" qsCatId="simple" csTypeId="urn:microsoft.com/office/officeart/2005/8/colors/accent1_2" csCatId="accent1" phldr="1"/>
      <dgm:spPr/>
      <dgm:t>
        <a:bodyPr/>
        <a:lstStyle/>
        <a:p>
          <a:endParaRPr lang="fr-FR"/>
        </a:p>
      </dgm:t>
    </dgm:pt>
    <dgm:pt modelId="{E1C77877-53E1-9C45-821D-C137BB23A817}">
      <dgm:prSet phldrT="[Texte]" custT="1"/>
      <dgm:spPr/>
      <dgm:t>
        <a:bodyPr/>
        <a:lstStyle/>
        <a:p>
          <a:pPr algn="ctr"/>
          <a:r>
            <a:rPr lang="fr-FR" sz="2000" b="1">
              <a:latin typeface="Calibri" panose="020F0502020204030204" pitchFamily="34" charset="0"/>
              <a:cs typeface="Calibri" panose="020F0502020204030204" pitchFamily="34" charset="0"/>
            </a:rPr>
            <a:t>Du langage de l'enfant au langage de l'élève</a:t>
          </a:r>
        </a:p>
      </dgm:t>
    </dgm:pt>
    <dgm:pt modelId="{0CB1002B-38CA-344A-8E3A-80E2FBC4C608}" type="parTrans" cxnId="{C9A018A2-7101-9348-8688-29E9CA7CE173}">
      <dgm:prSet/>
      <dgm:spPr/>
      <dgm:t>
        <a:bodyPr/>
        <a:lstStyle/>
        <a:p>
          <a:pPr algn="ctr"/>
          <a:endParaRPr lang="fr-FR"/>
        </a:p>
      </dgm:t>
    </dgm:pt>
    <dgm:pt modelId="{7CA190C2-4096-DA4B-95B4-E391E36C9577}" type="sibTrans" cxnId="{C9A018A2-7101-9348-8688-29E9CA7CE173}">
      <dgm:prSet/>
      <dgm:spPr/>
      <dgm:t>
        <a:bodyPr/>
        <a:lstStyle/>
        <a:p>
          <a:pPr algn="ctr"/>
          <a:endParaRPr lang="fr-FR"/>
        </a:p>
      </dgm:t>
    </dgm:pt>
    <dgm:pt modelId="{EE21BD96-496F-A848-BF33-44C514A804F6}">
      <dgm:prSet phldrT="[Texte]" custT="1"/>
      <dgm:spPr/>
      <dgm:t>
        <a:bodyPr/>
        <a:lstStyle/>
        <a:p>
          <a:pPr algn="ctr">
            <a:lnSpc>
              <a:spcPct val="100000"/>
            </a:lnSpc>
            <a:spcAft>
              <a:spcPts val="0"/>
            </a:spcAft>
          </a:pPr>
          <a:r>
            <a:rPr lang="fr-FR" sz="2000" b="1">
              <a:solidFill>
                <a:srgbClr val="002060"/>
              </a:solidFill>
              <a:latin typeface="Calibri" panose="020F0502020204030204" pitchFamily="34" charset="0"/>
              <a:cs typeface="Calibri" panose="020F0502020204030204" pitchFamily="34" charset="0"/>
            </a:rPr>
            <a:t>L'enfant</a:t>
          </a:r>
        </a:p>
        <a:p>
          <a:pPr algn="ctr">
            <a:lnSpc>
              <a:spcPct val="100000"/>
            </a:lnSpc>
            <a:spcAft>
              <a:spcPts val="0"/>
            </a:spcAft>
          </a:pPr>
          <a:r>
            <a:rPr lang="fr-FR" sz="2000">
              <a:solidFill>
                <a:srgbClr val="002060"/>
              </a:solidFill>
              <a:latin typeface="Calibri" panose="020F0502020204030204" pitchFamily="34" charset="0"/>
              <a:cs typeface="Calibri" panose="020F0502020204030204" pitchFamily="34" charset="0"/>
            </a:rPr>
            <a:t>sa famille</a:t>
          </a:r>
        </a:p>
        <a:p>
          <a:pPr algn="ctr">
            <a:lnSpc>
              <a:spcPct val="100000"/>
            </a:lnSpc>
            <a:spcAft>
              <a:spcPts val="0"/>
            </a:spcAft>
          </a:pPr>
          <a:r>
            <a:rPr lang="fr-FR" sz="2000">
              <a:solidFill>
                <a:srgbClr val="002060"/>
              </a:solidFill>
              <a:latin typeface="Calibri" panose="020F0502020204030204" pitchFamily="34" charset="0"/>
              <a:cs typeface="Calibri" panose="020F0502020204030204" pitchFamily="34" charset="0"/>
            </a:rPr>
            <a:t>son cadre, son lieu de vie</a:t>
          </a:r>
        </a:p>
        <a:p>
          <a:pPr algn="ctr">
            <a:lnSpc>
              <a:spcPct val="100000"/>
            </a:lnSpc>
            <a:spcAft>
              <a:spcPts val="0"/>
            </a:spcAft>
          </a:pPr>
          <a:r>
            <a:rPr lang="fr-FR" sz="2000">
              <a:solidFill>
                <a:srgbClr val="002060"/>
              </a:solidFill>
              <a:latin typeface="Calibri" panose="020F0502020204030204" pitchFamily="34" charset="0"/>
              <a:cs typeface="Calibri" panose="020F0502020204030204" pitchFamily="34" charset="0"/>
            </a:rPr>
            <a:t>ses émotions, ses objets</a:t>
          </a:r>
        </a:p>
        <a:p>
          <a:pPr algn="ctr">
            <a:lnSpc>
              <a:spcPct val="100000"/>
            </a:lnSpc>
            <a:spcAft>
              <a:spcPts val="0"/>
            </a:spcAft>
          </a:pPr>
          <a:r>
            <a:rPr lang="fr-FR" sz="2000">
              <a:solidFill>
                <a:srgbClr val="002060"/>
              </a:solidFill>
              <a:latin typeface="Calibri" panose="020F0502020204030204" pitchFamily="34" charset="0"/>
              <a:cs typeface="Calibri" panose="020F0502020204030204" pitchFamily="34" charset="0"/>
            </a:rPr>
            <a:t>Les actes du quotidien</a:t>
          </a:r>
        </a:p>
      </dgm:t>
    </dgm:pt>
    <dgm:pt modelId="{6ADB1276-15D5-E24F-81BB-6DA2F383880D}" type="parTrans" cxnId="{823CB8BD-CA8D-684C-8855-6A973ED1F820}">
      <dgm:prSet/>
      <dgm:spPr/>
      <dgm:t>
        <a:bodyPr/>
        <a:lstStyle/>
        <a:p>
          <a:pPr algn="ctr"/>
          <a:endParaRPr lang="fr-FR"/>
        </a:p>
      </dgm:t>
    </dgm:pt>
    <dgm:pt modelId="{DC34A5D6-7720-C446-A58B-8861EFFE54E1}" type="sibTrans" cxnId="{823CB8BD-CA8D-684C-8855-6A973ED1F820}">
      <dgm:prSet/>
      <dgm:spPr/>
      <dgm:t>
        <a:bodyPr/>
        <a:lstStyle/>
        <a:p>
          <a:pPr algn="ctr"/>
          <a:endParaRPr lang="fr-FR"/>
        </a:p>
      </dgm:t>
    </dgm:pt>
    <dgm:pt modelId="{F4D772A2-091A-EC48-A642-8D1120DF7E45}">
      <dgm:prSet phldrT="[Texte]" custT="1"/>
      <dgm:spPr/>
      <dgm:t>
        <a:bodyPr/>
        <a:lstStyle/>
        <a:p>
          <a:pPr algn="ctr">
            <a:lnSpc>
              <a:spcPct val="100000"/>
            </a:lnSpc>
            <a:spcAft>
              <a:spcPts val="0"/>
            </a:spcAft>
          </a:pPr>
          <a:r>
            <a:rPr lang="fr-FR" sz="2000" b="1">
              <a:latin typeface="Calibri" panose="020F0502020204030204" pitchFamily="34" charset="0"/>
              <a:cs typeface="Calibri" panose="020F0502020204030204" pitchFamily="34" charset="0"/>
            </a:rPr>
            <a:t>L'environnement</a:t>
          </a:r>
        </a:p>
        <a:p>
          <a:pPr algn="ctr">
            <a:lnSpc>
              <a:spcPct val="100000"/>
            </a:lnSpc>
            <a:spcAft>
              <a:spcPts val="0"/>
            </a:spcAft>
          </a:pPr>
          <a:r>
            <a:rPr lang="fr-FR" sz="2000">
              <a:latin typeface="Calibri" panose="020F0502020204030204" pitchFamily="34" charset="0"/>
              <a:cs typeface="Calibri" panose="020F0502020204030204" pitchFamily="34" charset="0"/>
            </a:rPr>
            <a:t>les événements naturels</a:t>
          </a:r>
        </a:p>
        <a:p>
          <a:pPr algn="ctr">
            <a:lnSpc>
              <a:spcPct val="100000"/>
            </a:lnSpc>
            <a:spcAft>
              <a:spcPts val="0"/>
            </a:spcAft>
          </a:pPr>
          <a:r>
            <a:rPr lang="fr-FR" sz="2000">
              <a:latin typeface="Calibri" panose="020F0502020204030204" pitchFamily="34" charset="0"/>
              <a:cs typeface="Calibri" panose="020F0502020204030204" pitchFamily="34" charset="0"/>
            </a:rPr>
            <a:t>la ville, le quartier, le village</a:t>
          </a:r>
        </a:p>
        <a:p>
          <a:pPr algn="ctr">
            <a:lnSpc>
              <a:spcPct val="100000"/>
            </a:lnSpc>
            <a:spcAft>
              <a:spcPts val="0"/>
            </a:spcAft>
          </a:pPr>
          <a:r>
            <a:rPr lang="fr-FR" sz="2000">
              <a:latin typeface="Calibri" panose="020F0502020204030204" pitchFamily="34" charset="0"/>
              <a:cs typeface="Calibri" panose="020F0502020204030204" pitchFamily="34" charset="0"/>
            </a:rPr>
            <a:t>les transports</a:t>
          </a:r>
        </a:p>
        <a:p>
          <a:pPr algn="ctr">
            <a:lnSpc>
              <a:spcPct val="100000"/>
            </a:lnSpc>
            <a:spcAft>
              <a:spcPts val="0"/>
            </a:spcAft>
          </a:pPr>
          <a:r>
            <a:rPr lang="fr-FR" sz="2000">
              <a:latin typeface="Calibri" panose="020F0502020204030204" pitchFamily="34" charset="0"/>
              <a:cs typeface="Calibri" panose="020F0502020204030204" pitchFamily="34" charset="0"/>
            </a:rPr>
            <a:t>les métiers</a:t>
          </a:r>
        </a:p>
      </dgm:t>
    </dgm:pt>
    <dgm:pt modelId="{7A97D319-ACA4-464A-8791-CBEF0F37FD15}" type="parTrans" cxnId="{8406E3C0-E09D-9F45-9ACD-256B736FB01F}">
      <dgm:prSet/>
      <dgm:spPr/>
      <dgm:t>
        <a:bodyPr/>
        <a:lstStyle/>
        <a:p>
          <a:pPr algn="ctr"/>
          <a:endParaRPr lang="fr-FR"/>
        </a:p>
      </dgm:t>
    </dgm:pt>
    <dgm:pt modelId="{6FEBF44D-89FA-0C40-A80F-2A0E03B6E173}" type="sibTrans" cxnId="{8406E3C0-E09D-9F45-9ACD-256B736FB01F}">
      <dgm:prSet/>
      <dgm:spPr/>
      <dgm:t>
        <a:bodyPr/>
        <a:lstStyle/>
        <a:p>
          <a:pPr algn="ctr"/>
          <a:endParaRPr lang="fr-FR"/>
        </a:p>
      </dgm:t>
    </dgm:pt>
    <dgm:pt modelId="{BE1383F0-88FA-A04E-A092-A3BCDA76DEFB}">
      <dgm:prSet phldrT="[Texte]" custT="1"/>
      <dgm:spPr/>
      <dgm:t>
        <a:bodyPr/>
        <a:lstStyle/>
        <a:p>
          <a:pPr algn="ctr">
            <a:lnSpc>
              <a:spcPct val="100000"/>
            </a:lnSpc>
            <a:spcAft>
              <a:spcPts val="0"/>
            </a:spcAft>
          </a:pPr>
          <a:r>
            <a:rPr lang="fr-FR" sz="2000" b="1">
              <a:latin typeface="Calibri" panose="020F0502020204030204" pitchFamily="34" charset="0"/>
              <a:cs typeface="Calibri" panose="020F0502020204030204" pitchFamily="34" charset="0"/>
            </a:rPr>
            <a:t>La classe</a:t>
          </a:r>
        </a:p>
        <a:p>
          <a:pPr algn="ctr">
            <a:lnSpc>
              <a:spcPct val="100000"/>
            </a:lnSpc>
            <a:spcAft>
              <a:spcPts val="0"/>
            </a:spcAft>
          </a:pPr>
          <a:r>
            <a:rPr lang="fr-FR" sz="2000">
              <a:latin typeface="Calibri" panose="020F0502020204030204" pitchFamily="34" charset="0"/>
              <a:cs typeface="Calibri" panose="020F0502020204030204" pitchFamily="34" charset="0"/>
            </a:rPr>
            <a:t>Les apprentissages</a:t>
          </a:r>
        </a:p>
        <a:p>
          <a:pPr algn="ctr">
            <a:lnSpc>
              <a:spcPct val="100000"/>
            </a:lnSpc>
            <a:spcAft>
              <a:spcPts val="0"/>
            </a:spcAft>
          </a:pPr>
          <a:r>
            <a:rPr lang="fr-FR" sz="2000">
              <a:latin typeface="Calibri" panose="020F0502020204030204" pitchFamily="34" charset="0"/>
              <a:cs typeface="Calibri" panose="020F0502020204030204" pitchFamily="34" charset="0"/>
            </a:rPr>
            <a:t>les espaces de vie, de jeu, d'activités</a:t>
          </a:r>
        </a:p>
      </dgm:t>
    </dgm:pt>
    <dgm:pt modelId="{74EE1E18-CA4F-9D41-8BEC-F6166947D856}" type="parTrans" cxnId="{7E381259-84C9-0B49-9E16-B2E339CA02ED}">
      <dgm:prSet/>
      <dgm:spPr/>
      <dgm:t>
        <a:bodyPr/>
        <a:lstStyle/>
        <a:p>
          <a:pPr algn="ctr"/>
          <a:endParaRPr lang="fr-FR"/>
        </a:p>
      </dgm:t>
    </dgm:pt>
    <dgm:pt modelId="{929FDB44-FF7D-DC42-9CEB-C484961B35D4}" type="sibTrans" cxnId="{7E381259-84C9-0B49-9E16-B2E339CA02ED}">
      <dgm:prSet/>
      <dgm:spPr/>
      <dgm:t>
        <a:bodyPr/>
        <a:lstStyle/>
        <a:p>
          <a:pPr algn="ctr"/>
          <a:endParaRPr lang="fr-FR"/>
        </a:p>
      </dgm:t>
    </dgm:pt>
    <dgm:pt modelId="{F130C101-1671-654C-96EF-1A989595AC8B}">
      <dgm:prSet custT="1"/>
      <dgm:spPr/>
      <dgm:t>
        <a:bodyPr/>
        <a:lstStyle/>
        <a:p>
          <a:pPr algn="ctr">
            <a:lnSpc>
              <a:spcPct val="100000"/>
            </a:lnSpc>
            <a:spcAft>
              <a:spcPts val="0"/>
            </a:spcAft>
          </a:pPr>
          <a:r>
            <a:rPr lang="fr-FR" sz="2000" b="1">
              <a:latin typeface="Calibri" panose="020F0502020204030204" pitchFamily="34" charset="0"/>
              <a:cs typeface="Calibri" panose="020F0502020204030204" pitchFamily="34" charset="0"/>
            </a:rPr>
            <a:t>L'école</a:t>
          </a:r>
          <a:r>
            <a:rPr lang="fr-FR" sz="2000">
              <a:latin typeface="Calibri" panose="020F0502020204030204" pitchFamily="34" charset="0"/>
              <a:cs typeface="Calibri" panose="020F0502020204030204" pitchFamily="34" charset="0"/>
            </a:rPr>
            <a:t> </a:t>
          </a:r>
        </a:p>
        <a:p>
          <a:pPr algn="ctr">
            <a:lnSpc>
              <a:spcPct val="100000"/>
            </a:lnSpc>
            <a:spcAft>
              <a:spcPts val="0"/>
            </a:spcAft>
          </a:pPr>
          <a:r>
            <a:rPr lang="fr-FR" sz="2000">
              <a:latin typeface="Calibri" panose="020F0502020204030204" pitchFamily="34" charset="0"/>
              <a:cs typeface="Calibri" panose="020F0502020204030204" pitchFamily="34" charset="0"/>
            </a:rPr>
            <a:t>Les relations avec les autres élèves, les adultes </a:t>
          </a:r>
        </a:p>
        <a:p>
          <a:pPr algn="ctr">
            <a:lnSpc>
              <a:spcPct val="100000"/>
            </a:lnSpc>
            <a:spcAft>
              <a:spcPts val="0"/>
            </a:spcAft>
          </a:pPr>
          <a:r>
            <a:rPr lang="fr-FR" sz="2000">
              <a:latin typeface="Calibri" panose="020F0502020204030204" pitchFamily="34" charset="0"/>
              <a:cs typeface="Calibri" panose="020F0502020204030204" pitchFamily="34" charset="0"/>
            </a:rPr>
            <a:t>Les différents lieux, la cour</a:t>
          </a:r>
        </a:p>
      </dgm:t>
    </dgm:pt>
    <dgm:pt modelId="{3967CA51-D9A7-2247-9ADC-800D50B576C3}" type="parTrans" cxnId="{7BD8D237-9C3D-0E41-9EE3-EEFEFDB8CF01}">
      <dgm:prSet/>
      <dgm:spPr/>
      <dgm:t>
        <a:bodyPr/>
        <a:lstStyle/>
        <a:p>
          <a:pPr algn="ctr"/>
          <a:endParaRPr lang="fr-FR"/>
        </a:p>
      </dgm:t>
    </dgm:pt>
    <dgm:pt modelId="{DB0EC003-D02A-EC48-AF7D-EB73B0B68CFF}" type="sibTrans" cxnId="{7BD8D237-9C3D-0E41-9EE3-EEFEFDB8CF01}">
      <dgm:prSet/>
      <dgm:spPr/>
      <dgm:t>
        <a:bodyPr/>
        <a:lstStyle/>
        <a:p>
          <a:pPr algn="ctr"/>
          <a:endParaRPr lang="fr-FR"/>
        </a:p>
      </dgm:t>
    </dgm:pt>
    <dgm:pt modelId="{D5BAC86D-E0E6-1247-A595-E3240F4483C2}" type="pres">
      <dgm:prSet presAssocID="{6B6110FC-5C41-CC42-AC6D-DEDD943369D7}" presName="Name0" presStyleCnt="0">
        <dgm:presLayoutVars>
          <dgm:chMax val="1"/>
          <dgm:chPref val="1"/>
          <dgm:dir/>
          <dgm:animOne val="branch"/>
          <dgm:animLvl val="lvl"/>
        </dgm:presLayoutVars>
      </dgm:prSet>
      <dgm:spPr/>
      <dgm:t>
        <a:bodyPr/>
        <a:lstStyle/>
        <a:p>
          <a:endParaRPr lang="fr-FR"/>
        </a:p>
      </dgm:t>
    </dgm:pt>
    <dgm:pt modelId="{EE2477B7-4431-8945-8E08-5535D0DEC6E9}" type="pres">
      <dgm:prSet presAssocID="{E1C77877-53E1-9C45-821D-C137BB23A817}" presName="singleCycle" presStyleCnt="0"/>
      <dgm:spPr/>
    </dgm:pt>
    <dgm:pt modelId="{0CB3FC2A-F934-D840-91F4-7FE607A5172B}" type="pres">
      <dgm:prSet presAssocID="{E1C77877-53E1-9C45-821D-C137BB23A817}" presName="singleCenter" presStyleLbl="node1" presStyleIdx="0" presStyleCnt="5" custScaleX="257908" custScaleY="103163" custLinFactNeighborX="-1273" custLinFactNeighborY="741">
        <dgm:presLayoutVars>
          <dgm:chMax val="7"/>
          <dgm:chPref val="7"/>
        </dgm:presLayoutVars>
      </dgm:prSet>
      <dgm:spPr/>
      <dgm:t>
        <a:bodyPr/>
        <a:lstStyle/>
        <a:p>
          <a:endParaRPr lang="fr-FR"/>
        </a:p>
      </dgm:t>
    </dgm:pt>
    <dgm:pt modelId="{C23241C2-A5C5-6243-8702-B55FEFAD1EC0}" type="pres">
      <dgm:prSet presAssocID="{6ADB1276-15D5-E24F-81BB-6DA2F383880D}" presName="Name56" presStyleLbl="parChTrans1D2" presStyleIdx="0" presStyleCnt="4"/>
      <dgm:spPr/>
      <dgm:t>
        <a:bodyPr/>
        <a:lstStyle/>
        <a:p>
          <a:endParaRPr lang="fr-FR"/>
        </a:p>
      </dgm:t>
    </dgm:pt>
    <dgm:pt modelId="{1EF4223A-8EED-5347-BEDD-B82694CB25EF}" type="pres">
      <dgm:prSet presAssocID="{EE21BD96-496F-A848-BF33-44C514A804F6}" presName="text0" presStyleLbl="node1" presStyleIdx="1" presStyleCnt="5" custScaleX="515817" custScaleY="200168" custRadScaleRad="295835" custRadScaleInc="-167868">
        <dgm:presLayoutVars>
          <dgm:bulletEnabled val="1"/>
        </dgm:presLayoutVars>
      </dgm:prSet>
      <dgm:spPr/>
      <dgm:t>
        <a:bodyPr/>
        <a:lstStyle/>
        <a:p>
          <a:endParaRPr lang="fr-FR"/>
        </a:p>
      </dgm:t>
    </dgm:pt>
    <dgm:pt modelId="{A3DE5B3E-2FE9-A542-B7E4-CC7F0446047A}" type="pres">
      <dgm:prSet presAssocID="{7A97D319-ACA4-464A-8791-CBEF0F37FD15}" presName="Name56" presStyleLbl="parChTrans1D2" presStyleIdx="1" presStyleCnt="4"/>
      <dgm:spPr/>
      <dgm:t>
        <a:bodyPr/>
        <a:lstStyle/>
        <a:p>
          <a:endParaRPr lang="fr-FR"/>
        </a:p>
      </dgm:t>
    </dgm:pt>
    <dgm:pt modelId="{46453423-0717-AF4F-9EA6-D5EEC3BC4713}" type="pres">
      <dgm:prSet presAssocID="{F4D772A2-091A-EC48-A642-8D1120DF7E45}" presName="text0" presStyleLbl="node1" presStyleIdx="2" presStyleCnt="5" custScaleX="515817" custScaleY="200168" custRadScaleRad="281075" custRadScaleInc="-31969">
        <dgm:presLayoutVars>
          <dgm:bulletEnabled val="1"/>
        </dgm:presLayoutVars>
      </dgm:prSet>
      <dgm:spPr/>
      <dgm:t>
        <a:bodyPr/>
        <a:lstStyle/>
        <a:p>
          <a:endParaRPr lang="fr-FR"/>
        </a:p>
      </dgm:t>
    </dgm:pt>
    <dgm:pt modelId="{EC763A5E-F745-AF41-A96E-12DF7787634A}" type="pres">
      <dgm:prSet presAssocID="{74EE1E18-CA4F-9D41-8BEC-F6166947D856}" presName="Name56" presStyleLbl="parChTrans1D2" presStyleIdx="2" presStyleCnt="4"/>
      <dgm:spPr/>
      <dgm:t>
        <a:bodyPr/>
        <a:lstStyle/>
        <a:p>
          <a:endParaRPr lang="fr-FR"/>
        </a:p>
      </dgm:t>
    </dgm:pt>
    <dgm:pt modelId="{FFD64DFF-6ACD-1E4F-8D9C-CD5A11E1633F}" type="pres">
      <dgm:prSet presAssocID="{BE1383F0-88FA-A04E-A092-A3BCDA76DEFB}" presName="text0" presStyleLbl="node1" presStyleIdx="3" presStyleCnt="5" custScaleX="515817" custScaleY="200168" custRadScaleRad="293649" custRadScaleInc="168067">
        <dgm:presLayoutVars>
          <dgm:bulletEnabled val="1"/>
        </dgm:presLayoutVars>
      </dgm:prSet>
      <dgm:spPr/>
      <dgm:t>
        <a:bodyPr/>
        <a:lstStyle/>
        <a:p>
          <a:endParaRPr lang="fr-FR"/>
        </a:p>
      </dgm:t>
    </dgm:pt>
    <dgm:pt modelId="{0A4C3B1C-0785-C74A-8B09-972D877C394A}" type="pres">
      <dgm:prSet presAssocID="{3967CA51-D9A7-2247-9ADC-800D50B576C3}" presName="Name56" presStyleLbl="parChTrans1D2" presStyleIdx="3" presStyleCnt="4"/>
      <dgm:spPr/>
      <dgm:t>
        <a:bodyPr/>
        <a:lstStyle/>
        <a:p>
          <a:endParaRPr lang="fr-FR"/>
        </a:p>
      </dgm:t>
    </dgm:pt>
    <dgm:pt modelId="{F442A929-2C40-7244-B5CC-BEA313366CDA}" type="pres">
      <dgm:prSet presAssocID="{F130C101-1671-654C-96EF-1A989595AC8B}" presName="text0" presStyleLbl="node1" presStyleIdx="4" presStyleCnt="5" custScaleX="515817" custScaleY="200168" custRadScaleRad="281042" custRadScaleInc="-367444">
        <dgm:presLayoutVars>
          <dgm:bulletEnabled val="1"/>
        </dgm:presLayoutVars>
      </dgm:prSet>
      <dgm:spPr/>
      <dgm:t>
        <a:bodyPr/>
        <a:lstStyle/>
        <a:p>
          <a:endParaRPr lang="fr-FR"/>
        </a:p>
      </dgm:t>
    </dgm:pt>
  </dgm:ptLst>
  <dgm:cxnLst>
    <dgm:cxn modelId="{7E381259-84C9-0B49-9E16-B2E339CA02ED}" srcId="{E1C77877-53E1-9C45-821D-C137BB23A817}" destId="{BE1383F0-88FA-A04E-A092-A3BCDA76DEFB}" srcOrd="2" destOrd="0" parTransId="{74EE1E18-CA4F-9D41-8BEC-F6166947D856}" sibTransId="{929FDB44-FF7D-DC42-9CEB-C484961B35D4}"/>
    <dgm:cxn modelId="{D774C9C4-B57D-664F-8F43-B7A106EA6E9B}" type="presOf" srcId="{F4D772A2-091A-EC48-A642-8D1120DF7E45}" destId="{46453423-0717-AF4F-9EA6-D5EEC3BC4713}" srcOrd="0" destOrd="0" presId="urn:microsoft.com/office/officeart/2008/layout/RadialCluster"/>
    <dgm:cxn modelId="{9907FD9E-9898-1041-B860-FD33BC4B233C}" type="presOf" srcId="{6ADB1276-15D5-E24F-81BB-6DA2F383880D}" destId="{C23241C2-A5C5-6243-8702-B55FEFAD1EC0}" srcOrd="0" destOrd="0" presId="urn:microsoft.com/office/officeart/2008/layout/RadialCluster"/>
    <dgm:cxn modelId="{C9A018A2-7101-9348-8688-29E9CA7CE173}" srcId="{6B6110FC-5C41-CC42-AC6D-DEDD943369D7}" destId="{E1C77877-53E1-9C45-821D-C137BB23A817}" srcOrd="0" destOrd="0" parTransId="{0CB1002B-38CA-344A-8E3A-80E2FBC4C608}" sibTransId="{7CA190C2-4096-DA4B-95B4-E391E36C9577}"/>
    <dgm:cxn modelId="{823CB8BD-CA8D-684C-8855-6A973ED1F820}" srcId="{E1C77877-53E1-9C45-821D-C137BB23A817}" destId="{EE21BD96-496F-A848-BF33-44C514A804F6}" srcOrd="0" destOrd="0" parTransId="{6ADB1276-15D5-E24F-81BB-6DA2F383880D}" sibTransId="{DC34A5D6-7720-C446-A58B-8861EFFE54E1}"/>
    <dgm:cxn modelId="{32B71542-A8C3-D240-9973-CE3836036988}" type="presOf" srcId="{BE1383F0-88FA-A04E-A092-A3BCDA76DEFB}" destId="{FFD64DFF-6ACD-1E4F-8D9C-CD5A11E1633F}" srcOrd="0" destOrd="0" presId="urn:microsoft.com/office/officeart/2008/layout/RadialCluster"/>
    <dgm:cxn modelId="{C7A6A7F5-BCEB-1540-9458-9261641CD7FB}" type="presOf" srcId="{EE21BD96-496F-A848-BF33-44C514A804F6}" destId="{1EF4223A-8EED-5347-BEDD-B82694CB25EF}" srcOrd="0" destOrd="0" presId="urn:microsoft.com/office/officeart/2008/layout/RadialCluster"/>
    <dgm:cxn modelId="{82006CF6-781F-6141-B465-773A146FBAAD}" type="presOf" srcId="{7A97D319-ACA4-464A-8791-CBEF0F37FD15}" destId="{A3DE5B3E-2FE9-A542-B7E4-CC7F0446047A}" srcOrd="0" destOrd="0" presId="urn:microsoft.com/office/officeart/2008/layout/RadialCluster"/>
    <dgm:cxn modelId="{6D52B042-AD5C-0340-9D08-93DDBEBEABD9}" type="presOf" srcId="{E1C77877-53E1-9C45-821D-C137BB23A817}" destId="{0CB3FC2A-F934-D840-91F4-7FE607A5172B}" srcOrd="0" destOrd="0" presId="urn:microsoft.com/office/officeart/2008/layout/RadialCluster"/>
    <dgm:cxn modelId="{7BD8D237-9C3D-0E41-9EE3-EEFEFDB8CF01}" srcId="{E1C77877-53E1-9C45-821D-C137BB23A817}" destId="{F130C101-1671-654C-96EF-1A989595AC8B}" srcOrd="3" destOrd="0" parTransId="{3967CA51-D9A7-2247-9ADC-800D50B576C3}" sibTransId="{DB0EC003-D02A-EC48-AF7D-EB73B0B68CFF}"/>
    <dgm:cxn modelId="{7A5BCF9F-6B41-DE4D-AEDE-04866BE210B9}" type="presOf" srcId="{74EE1E18-CA4F-9D41-8BEC-F6166947D856}" destId="{EC763A5E-F745-AF41-A96E-12DF7787634A}" srcOrd="0" destOrd="0" presId="urn:microsoft.com/office/officeart/2008/layout/RadialCluster"/>
    <dgm:cxn modelId="{850D138E-A1BE-5446-A26C-60273D068592}" type="presOf" srcId="{3967CA51-D9A7-2247-9ADC-800D50B576C3}" destId="{0A4C3B1C-0785-C74A-8B09-972D877C394A}" srcOrd="0" destOrd="0" presId="urn:microsoft.com/office/officeart/2008/layout/RadialCluster"/>
    <dgm:cxn modelId="{B5C9022A-0D26-6F4B-92DE-21A376104090}" type="presOf" srcId="{F130C101-1671-654C-96EF-1A989595AC8B}" destId="{F442A929-2C40-7244-B5CC-BEA313366CDA}" srcOrd="0" destOrd="0" presId="urn:microsoft.com/office/officeart/2008/layout/RadialCluster"/>
    <dgm:cxn modelId="{8406E3C0-E09D-9F45-9ACD-256B736FB01F}" srcId="{E1C77877-53E1-9C45-821D-C137BB23A817}" destId="{F4D772A2-091A-EC48-A642-8D1120DF7E45}" srcOrd="1" destOrd="0" parTransId="{7A97D319-ACA4-464A-8791-CBEF0F37FD15}" sibTransId="{6FEBF44D-89FA-0C40-A80F-2A0E03B6E173}"/>
    <dgm:cxn modelId="{CADCD1CE-5160-094D-BBC0-C70000E559E8}" type="presOf" srcId="{6B6110FC-5C41-CC42-AC6D-DEDD943369D7}" destId="{D5BAC86D-E0E6-1247-A595-E3240F4483C2}" srcOrd="0" destOrd="0" presId="urn:microsoft.com/office/officeart/2008/layout/RadialCluster"/>
    <dgm:cxn modelId="{29D45B2D-BCD8-D747-9E9A-8C736A2757F7}" type="presParOf" srcId="{D5BAC86D-E0E6-1247-A595-E3240F4483C2}" destId="{EE2477B7-4431-8945-8E08-5535D0DEC6E9}" srcOrd="0" destOrd="0" presId="urn:microsoft.com/office/officeart/2008/layout/RadialCluster"/>
    <dgm:cxn modelId="{F9D6B822-579B-2544-B539-C6AF22EE3BBF}" type="presParOf" srcId="{EE2477B7-4431-8945-8E08-5535D0DEC6E9}" destId="{0CB3FC2A-F934-D840-91F4-7FE607A5172B}" srcOrd="0" destOrd="0" presId="urn:microsoft.com/office/officeart/2008/layout/RadialCluster"/>
    <dgm:cxn modelId="{29E39175-8135-BA4D-99F3-B35B4BB37C9F}" type="presParOf" srcId="{EE2477B7-4431-8945-8E08-5535D0DEC6E9}" destId="{C23241C2-A5C5-6243-8702-B55FEFAD1EC0}" srcOrd="1" destOrd="0" presId="urn:microsoft.com/office/officeart/2008/layout/RadialCluster"/>
    <dgm:cxn modelId="{6E29C63D-D88D-6C41-A568-B7F70BD5284B}" type="presParOf" srcId="{EE2477B7-4431-8945-8E08-5535D0DEC6E9}" destId="{1EF4223A-8EED-5347-BEDD-B82694CB25EF}" srcOrd="2" destOrd="0" presId="urn:microsoft.com/office/officeart/2008/layout/RadialCluster"/>
    <dgm:cxn modelId="{CBC41753-509B-6F40-9D1E-1FDEF27F4D71}" type="presParOf" srcId="{EE2477B7-4431-8945-8E08-5535D0DEC6E9}" destId="{A3DE5B3E-2FE9-A542-B7E4-CC7F0446047A}" srcOrd="3" destOrd="0" presId="urn:microsoft.com/office/officeart/2008/layout/RadialCluster"/>
    <dgm:cxn modelId="{81C9FFCE-F669-854B-BF41-7890ECF819D3}" type="presParOf" srcId="{EE2477B7-4431-8945-8E08-5535D0DEC6E9}" destId="{46453423-0717-AF4F-9EA6-D5EEC3BC4713}" srcOrd="4" destOrd="0" presId="urn:microsoft.com/office/officeart/2008/layout/RadialCluster"/>
    <dgm:cxn modelId="{C878CEC1-6B91-BC4C-A9A6-8869503C2CE4}" type="presParOf" srcId="{EE2477B7-4431-8945-8E08-5535D0DEC6E9}" destId="{EC763A5E-F745-AF41-A96E-12DF7787634A}" srcOrd="5" destOrd="0" presId="urn:microsoft.com/office/officeart/2008/layout/RadialCluster"/>
    <dgm:cxn modelId="{7274AF88-D745-A64D-B626-E048BF375E2C}" type="presParOf" srcId="{EE2477B7-4431-8945-8E08-5535D0DEC6E9}" destId="{FFD64DFF-6ACD-1E4F-8D9C-CD5A11E1633F}" srcOrd="6" destOrd="0" presId="urn:microsoft.com/office/officeart/2008/layout/RadialCluster"/>
    <dgm:cxn modelId="{6279BF77-95A4-464E-B95F-503A6816082A}" type="presParOf" srcId="{EE2477B7-4431-8945-8E08-5535D0DEC6E9}" destId="{0A4C3B1C-0785-C74A-8B09-972D877C394A}" srcOrd="7" destOrd="0" presId="urn:microsoft.com/office/officeart/2008/layout/RadialCluster"/>
    <dgm:cxn modelId="{4B781CDF-AD08-984D-BAEC-027504854434}" type="presParOf" srcId="{EE2477B7-4431-8945-8E08-5535D0DEC6E9}" destId="{F442A929-2C40-7244-B5CC-BEA313366CDA}"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3FC2A-F934-D840-91F4-7FE607A5172B}">
      <dsp:nvSpPr>
        <dsp:cNvPr id="0" name=""/>
        <dsp:cNvSpPr/>
      </dsp:nvSpPr>
      <dsp:spPr>
        <a:xfrm>
          <a:off x="3392264" y="1622180"/>
          <a:ext cx="3574060" cy="1429621"/>
        </a:xfrm>
        <a:prstGeom prst="round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b="1" kern="1200">
              <a:latin typeface="Calibri" panose="020F0502020204030204" pitchFamily="34" charset="0"/>
              <a:cs typeface="Calibri" panose="020F0502020204030204" pitchFamily="34" charset="0"/>
            </a:rPr>
            <a:t>Du langage de l'enfant au langage de l'élève</a:t>
          </a:r>
        </a:p>
      </dsp:txBody>
      <dsp:txXfrm>
        <a:off x="3462052" y="1691968"/>
        <a:ext cx="3434484" cy="1290045"/>
      </dsp:txXfrm>
    </dsp:sp>
    <dsp:sp modelId="{C23241C2-A5C5-6243-8702-B55FEFAD1EC0}">
      <dsp:nvSpPr>
        <dsp:cNvPr id="0" name=""/>
        <dsp:cNvSpPr/>
      </dsp:nvSpPr>
      <dsp:spPr>
        <a:xfrm rot="1591814">
          <a:off x="3717576" y="1749104"/>
          <a:ext cx="568314" cy="0"/>
        </a:xfrm>
        <a:custGeom>
          <a:avLst/>
          <a:gdLst/>
          <a:ahLst/>
          <a:cxnLst/>
          <a:rect l="0" t="0" r="0" b="0"/>
          <a:pathLst>
            <a:path>
              <a:moveTo>
                <a:pt x="0" y="0"/>
              </a:moveTo>
              <a:lnTo>
                <a:pt x="568314"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F4223A-8EED-5347-BEDD-B82694CB25EF}">
      <dsp:nvSpPr>
        <dsp:cNvPr id="0" name=""/>
        <dsp:cNvSpPr/>
      </dsp:nvSpPr>
      <dsp:spPr>
        <a:xfrm>
          <a:off x="0" y="17512"/>
          <a:ext cx="4789249" cy="1858516"/>
        </a:xfrm>
        <a:prstGeom prst="round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100000"/>
            </a:lnSpc>
            <a:spcBef>
              <a:spcPct val="0"/>
            </a:spcBef>
            <a:spcAft>
              <a:spcPts val="0"/>
            </a:spcAft>
          </a:pPr>
          <a:r>
            <a:rPr lang="fr-FR" sz="2000" b="1" kern="1200">
              <a:solidFill>
                <a:srgbClr val="002060"/>
              </a:solidFill>
              <a:latin typeface="Calibri" panose="020F0502020204030204" pitchFamily="34" charset="0"/>
              <a:cs typeface="Calibri" panose="020F0502020204030204" pitchFamily="34" charset="0"/>
            </a:rPr>
            <a:t>L'enfant</a:t>
          </a:r>
        </a:p>
        <a:p>
          <a:pPr lvl="0" algn="ctr" defTabSz="889000">
            <a:lnSpc>
              <a:spcPct val="100000"/>
            </a:lnSpc>
            <a:spcBef>
              <a:spcPct val="0"/>
            </a:spcBef>
            <a:spcAft>
              <a:spcPts val="0"/>
            </a:spcAft>
          </a:pPr>
          <a:r>
            <a:rPr lang="fr-FR" sz="2000" kern="1200">
              <a:solidFill>
                <a:srgbClr val="002060"/>
              </a:solidFill>
              <a:latin typeface="Calibri" panose="020F0502020204030204" pitchFamily="34" charset="0"/>
              <a:cs typeface="Calibri" panose="020F0502020204030204" pitchFamily="34" charset="0"/>
            </a:rPr>
            <a:t>sa famille</a:t>
          </a:r>
        </a:p>
        <a:p>
          <a:pPr lvl="0" algn="ctr" defTabSz="889000">
            <a:lnSpc>
              <a:spcPct val="100000"/>
            </a:lnSpc>
            <a:spcBef>
              <a:spcPct val="0"/>
            </a:spcBef>
            <a:spcAft>
              <a:spcPts val="0"/>
            </a:spcAft>
          </a:pPr>
          <a:r>
            <a:rPr lang="fr-FR" sz="2000" kern="1200">
              <a:solidFill>
                <a:srgbClr val="002060"/>
              </a:solidFill>
              <a:latin typeface="Calibri" panose="020F0502020204030204" pitchFamily="34" charset="0"/>
              <a:cs typeface="Calibri" panose="020F0502020204030204" pitchFamily="34" charset="0"/>
            </a:rPr>
            <a:t>son cadre, son lieu de vie</a:t>
          </a:r>
        </a:p>
        <a:p>
          <a:pPr lvl="0" algn="ctr" defTabSz="889000">
            <a:lnSpc>
              <a:spcPct val="100000"/>
            </a:lnSpc>
            <a:spcBef>
              <a:spcPct val="0"/>
            </a:spcBef>
            <a:spcAft>
              <a:spcPts val="0"/>
            </a:spcAft>
          </a:pPr>
          <a:r>
            <a:rPr lang="fr-FR" sz="2000" kern="1200">
              <a:solidFill>
                <a:srgbClr val="002060"/>
              </a:solidFill>
              <a:latin typeface="Calibri" panose="020F0502020204030204" pitchFamily="34" charset="0"/>
              <a:cs typeface="Calibri" panose="020F0502020204030204" pitchFamily="34" charset="0"/>
            </a:rPr>
            <a:t>ses émotions, ses objets</a:t>
          </a:r>
        </a:p>
        <a:p>
          <a:pPr lvl="0" algn="ctr" defTabSz="889000">
            <a:lnSpc>
              <a:spcPct val="100000"/>
            </a:lnSpc>
            <a:spcBef>
              <a:spcPct val="0"/>
            </a:spcBef>
            <a:spcAft>
              <a:spcPts val="0"/>
            </a:spcAft>
          </a:pPr>
          <a:r>
            <a:rPr lang="fr-FR" sz="2000" kern="1200">
              <a:solidFill>
                <a:srgbClr val="002060"/>
              </a:solidFill>
              <a:latin typeface="Calibri" panose="020F0502020204030204" pitchFamily="34" charset="0"/>
              <a:cs typeface="Calibri" panose="020F0502020204030204" pitchFamily="34" charset="0"/>
            </a:rPr>
            <a:t>Les actes du quotidien</a:t>
          </a:r>
        </a:p>
      </dsp:txBody>
      <dsp:txXfrm>
        <a:off x="90725" y="108237"/>
        <a:ext cx="4607799" cy="1677066"/>
      </dsp:txXfrm>
    </dsp:sp>
    <dsp:sp modelId="{A3DE5B3E-2FE9-A542-B7E4-CC7F0446047A}">
      <dsp:nvSpPr>
        <dsp:cNvPr id="0" name=""/>
        <dsp:cNvSpPr/>
      </dsp:nvSpPr>
      <dsp:spPr>
        <a:xfrm rot="9326115">
          <a:off x="5989198" y="1786318"/>
          <a:ext cx="789654" cy="0"/>
        </a:xfrm>
        <a:custGeom>
          <a:avLst/>
          <a:gdLst/>
          <a:ahLst/>
          <a:cxnLst/>
          <a:rect l="0" t="0" r="0" b="0"/>
          <a:pathLst>
            <a:path>
              <a:moveTo>
                <a:pt x="0" y="0"/>
              </a:moveTo>
              <a:lnTo>
                <a:pt x="789654"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53423-0717-AF4F-9EA6-D5EEC3BC4713}">
      <dsp:nvSpPr>
        <dsp:cNvPr id="0" name=""/>
        <dsp:cNvSpPr/>
      </dsp:nvSpPr>
      <dsp:spPr>
        <a:xfrm>
          <a:off x="5663288" y="91939"/>
          <a:ext cx="4789249" cy="1858516"/>
        </a:xfrm>
        <a:prstGeom prst="round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100000"/>
            </a:lnSpc>
            <a:spcBef>
              <a:spcPct val="0"/>
            </a:spcBef>
            <a:spcAft>
              <a:spcPts val="0"/>
            </a:spcAft>
          </a:pPr>
          <a:r>
            <a:rPr lang="fr-FR" sz="2000" b="1" kern="1200">
              <a:latin typeface="Calibri" panose="020F0502020204030204" pitchFamily="34" charset="0"/>
              <a:cs typeface="Calibri" panose="020F0502020204030204" pitchFamily="34" charset="0"/>
            </a:rPr>
            <a:t>L'environnement</a:t>
          </a:r>
        </a:p>
        <a:p>
          <a:pPr lvl="0" algn="ctr" defTabSz="889000">
            <a:lnSpc>
              <a:spcPct val="100000"/>
            </a:lnSpc>
            <a:spcBef>
              <a:spcPct val="0"/>
            </a:spcBef>
            <a:spcAft>
              <a:spcPts val="0"/>
            </a:spcAft>
          </a:pPr>
          <a:r>
            <a:rPr lang="fr-FR" sz="2000" kern="1200">
              <a:latin typeface="Calibri" panose="020F0502020204030204" pitchFamily="34" charset="0"/>
              <a:cs typeface="Calibri" panose="020F0502020204030204" pitchFamily="34" charset="0"/>
            </a:rPr>
            <a:t>les événements naturels</a:t>
          </a:r>
        </a:p>
        <a:p>
          <a:pPr lvl="0" algn="ctr" defTabSz="889000">
            <a:lnSpc>
              <a:spcPct val="100000"/>
            </a:lnSpc>
            <a:spcBef>
              <a:spcPct val="0"/>
            </a:spcBef>
            <a:spcAft>
              <a:spcPts val="0"/>
            </a:spcAft>
          </a:pPr>
          <a:r>
            <a:rPr lang="fr-FR" sz="2000" kern="1200">
              <a:latin typeface="Calibri" panose="020F0502020204030204" pitchFamily="34" charset="0"/>
              <a:cs typeface="Calibri" panose="020F0502020204030204" pitchFamily="34" charset="0"/>
            </a:rPr>
            <a:t>la ville, le quartier, le village</a:t>
          </a:r>
        </a:p>
        <a:p>
          <a:pPr lvl="0" algn="ctr" defTabSz="889000">
            <a:lnSpc>
              <a:spcPct val="100000"/>
            </a:lnSpc>
            <a:spcBef>
              <a:spcPct val="0"/>
            </a:spcBef>
            <a:spcAft>
              <a:spcPts val="0"/>
            </a:spcAft>
          </a:pPr>
          <a:r>
            <a:rPr lang="fr-FR" sz="2000" kern="1200">
              <a:latin typeface="Calibri" panose="020F0502020204030204" pitchFamily="34" charset="0"/>
              <a:cs typeface="Calibri" panose="020F0502020204030204" pitchFamily="34" charset="0"/>
            </a:rPr>
            <a:t>les transports</a:t>
          </a:r>
        </a:p>
        <a:p>
          <a:pPr lvl="0" algn="ctr" defTabSz="889000">
            <a:lnSpc>
              <a:spcPct val="100000"/>
            </a:lnSpc>
            <a:spcBef>
              <a:spcPct val="0"/>
            </a:spcBef>
            <a:spcAft>
              <a:spcPts val="0"/>
            </a:spcAft>
          </a:pPr>
          <a:r>
            <a:rPr lang="fr-FR" sz="2000" kern="1200">
              <a:latin typeface="Calibri" panose="020F0502020204030204" pitchFamily="34" charset="0"/>
              <a:cs typeface="Calibri" panose="020F0502020204030204" pitchFamily="34" charset="0"/>
            </a:rPr>
            <a:t>les métiers</a:t>
          </a:r>
        </a:p>
      </dsp:txBody>
      <dsp:txXfrm>
        <a:off x="5754013" y="182664"/>
        <a:ext cx="4607799" cy="1677066"/>
      </dsp:txXfrm>
    </dsp:sp>
    <dsp:sp modelId="{EC763A5E-F745-AF41-A96E-12DF7787634A}">
      <dsp:nvSpPr>
        <dsp:cNvPr id="0" name=""/>
        <dsp:cNvSpPr/>
      </dsp:nvSpPr>
      <dsp:spPr>
        <a:xfrm rot="20081037">
          <a:off x="3631498" y="2888398"/>
          <a:ext cx="764262" cy="0"/>
        </a:xfrm>
        <a:custGeom>
          <a:avLst/>
          <a:gdLst/>
          <a:ahLst/>
          <a:cxnLst/>
          <a:rect l="0" t="0" r="0" b="0"/>
          <a:pathLst>
            <a:path>
              <a:moveTo>
                <a:pt x="0" y="0"/>
              </a:moveTo>
              <a:lnTo>
                <a:pt x="764262"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64DFF-6ACD-1E4F-8D9C-CD5A11E1633F}">
      <dsp:nvSpPr>
        <dsp:cNvPr id="0" name=""/>
        <dsp:cNvSpPr/>
      </dsp:nvSpPr>
      <dsp:spPr>
        <a:xfrm>
          <a:off x="0" y="2724994"/>
          <a:ext cx="4789249" cy="1858516"/>
        </a:xfrm>
        <a:prstGeom prst="round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100000"/>
            </a:lnSpc>
            <a:spcBef>
              <a:spcPct val="0"/>
            </a:spcBef>
            <a:spcAft>
              <a:spcPts val="0"/>
            </a:spcAft>
          </a:pPr>
          <a:r>
            <a:rPr lang="fr-FR" sz="2000" b="1" kern="1200">
              <a:latin typeface="Calibri" panose="020F0502020204030204" pitchFamily="34" charset="0"/>
              <a:cs typeface="Calibri" panose="020F0502020204030204" pitchFamily="34" charset="0"/>
            </a:rPr>
            <a:t>La classe</a:t>
          </a:r>
        </a:p>
        <a:p>
          <a:pPr lvl="0" algn="ctr" defTabSz="889000">
            <a:lnSpc>
              <a:spcPct val="100000"/>
            </a:lnSpc>
            <a:spcBef>
              <a:spcPct val="0"/>
            </a:spcBef>
            <a:spcAft>
              <a:spcPts val="0"/>
            </a:spcAft>
          </a:pPr>
          <a:r>
            <a:rPr lang="fr-FR" sz="2000" kern="1200">
              <a:latin typeface="Calibri" panose="020F0502020204030204" pitchFamily="34" charset="0"/>
              <a:cs typeface="Calibri" panose="020F0502020204030204" pitchFamily="34" charset="0"/>
            </a:rPr>
            <a:t>Les apprentissages</a:t>
          </a:r>
        </a:p>
        <a:p>
          <a:pPr lvl="0" algn="ctr" defTabSz="889000">
            <a:lnSpc>
              <a:spcPct val="100000"/>
            </a:lnSpc>
            <a:spcBef>
              <a:spcPct val="0"/>
            </a:spcBef>
            <a:spcAft>
              <a:spcPts val="0"/>
            </a:spcAft>
          </a:pPr>
          <a:r>
            <a:rPr lang="fr-FR" sz="2000" kern="1200">
              <a:latin typeface="Calibri" panose="020F0502020204030204" pitchFamily="34" charset="0"/>
              <a:cs typeface="Calibri" panose="020F0502020204030204" pitchFamily="34" charset="0"/>
            </a:rPr>
            <a:t>les espaces de vie, de jeu, d'activités</a:t>
          </a:r>
        </a:p>
      </dsp:txBody>
      <dsp:txXfrm>
        <a:off x="90725" y="2815719"/>
        <a:ext cx="4607799" cy="1677066"/>
      </dsp:txXfrm>
    </dsp:sp>
    <dsp:sp modelId="{0A4C3B1C-0785-C74A-8B09-972D877C394A}">
      <dsp:nvSpPr>
        <dsp:cNvPr id="0" name=""/>
        <dsp:cNvSpPr/>
      </dsp:nvSpPr>
      <dsp:spPr>
        <a:xfrm rot="12242445">
          <a:off x="5936429" y="2871815"/>
          <a:ext cx="883612" cy="0"/>
        </a:xfrm>
        <a:custGeom>
          <a:avLst/>
          <a:gdLst/>
          <a:ahLst/>
          <a:cxnLst/>
          <a:rect l="0" t="0" r="0" b="0"/>
          <a:pathLst>
            <a:path>
              <a:moveTo>
                <a:pt x="0" y="0"/>
              </a:moveTo>
              <a:lnTo>
                <a:pt x="883612"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42A929-2C40-7244-B5CC-BEA313366CDA}">
      <dsp:nvSpPr>
        <dsp:cNvPr id="0" name=""/>
        <dsp:cNvSpPr/>
      </dsp:nvSpPr>
      <dsp:spPr>
        <a:xfrm>
          <a:off x="5663288" y="2691830"/>
          <a:ext cx="4789249" cy="1858516"/>
        </a:xfrm>
        <a:prstGeom prst="roundRect">
          <a:avLst/>
        </a:prstGeom>
        <a:gradFill rotWithShape="0">
          <a:gsLst>
            <a:gs pos="0">
              <a:schemeClr val="accent1">
                <a:hueOff val="0"/>
                <a:satOff val="0"/>
                <a:lumOff val="0"/>
                <a:alphaOff val="0"/>
                <a:tint val="60000"/>
                <a:satMod val="105000"/>
                <a:lumMod val="105000"/>
              </a:schemeClr>
            </a:gs>
            <a:gs pos="100000">
              <a:schemeClr val="accent1">
                <a:hueOff val="0"/>
                <a:satOff val="0"/>
                <a:lumOff val="0"/>
                <a:alphaOff val="0"/>
                <a:tint val="65000"/>
                <a:satMod val="100000"/>
                <a:lumMod val="10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100000"/>
            </a:lnSpc>
            <a:spcBef>
              <a:spcPct val="0"/>
            </a:spcBef>
            <a:spcAft>
              <a:spcPts val="0"/>
            </a:spcAft>
          </a:pPr>
          <a:r>
            <a:rPr lang="fr-FR" sz="2000" b="1" kern="1200">
              <a:latin typeface="Calibri" panose="020F0502020204030204" pitchFamily="34" charset="0"/>
              <a:cs typeface="Calibri" panose="020F0502020204030204" pitchFamily="34" charset="0"/>
            </a:rPr>
            <a:t>L'école</a:t>
          </a:r>
          <a:r>
            <a:rPr lang="fr-FR" sz="2000" kern="1200">
              <a:latin typeface="Calibri" panose="020F0502020204030204" pitchFamily="34" charset="0"/>
              <a:cs typeface="Calibri" panose="020F0502020204030204" pitchFamily="34" charset="0"/>
            </a:rPr>
            <a:t> </a:t>
          </a:r>
        </a:p>
        <a:p>
          <a:pPr lvl="0" algn="ctr" defTabSz="889000">
            <a:lnSpc>
              <a:spcPct val="100000"/>
            </a:lnSpc>
            <a:spcBef>
              <a:spcPct val="0"/>
            </a:spcBef>
            <a:spcAft>
              <a:spcPts val="0"/>
            </a:spcAft>
          </a:pPr>
          <a:r>
            <a:rPr lang="fr-FR" sz="2000" kern="1200">
              <a:latin typeface="Calibri" panose="020F0502020204030204" pitchFamily="34" charset="0"/>
              <a:cs typeface="Calibri" panose="020F0502020204030204" pitchFamily="34" charset="0"/>
            </a:rPr>
            <a:t>Les relations avec les autres élèves, les adultes </a:t>
          </a:r>
        </a:p>
        <a:p>
          <a:pPr lvl="0" algn="ctr" defTabSz="889000">
            <a:lnSpc>
              <a:spcPct val="100000"/>
            </a:lnSpc>
            <a:spcBef>
              <a:spcPct val="0"/>
            </a:spcBef>
            <a:spcAft>
              <a:spcPts val="0"/>
            </a:spcAft>
          </a:pPr>
          <a:r>
            <a:rPr lang="fr-FR" sz="2000" kern="1200">
              <a:latin typeface="Calibri" panose="020F0502020204030204" pitchFamily="34" charset="0"/>
              <a:cs typeface="Calibri" panose="020F0502020204030204" pitchFamily="34" charset="0"/>
            </a:rPr>
            <a:t>Les différents lieux, la cour</a:t>
          </a:r>
        </a:p>
      </dsp:txBody>
      <dsp:txXfrm>
        <a:off x="5754013" y="2782555"/>
        <a:ext cx="4607799" cy="167706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5A315-B5F9-524A-8C52-05DB51467DB1}" type="datetimeFigureOut">
              <a:rPr lang="fr-FR" smtClean="0"/>
              <a:t>28/03/2022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63DDD-A579-9044-B404-196923E88CEA}" type="slidenum">
              <a:rPr lang="fr-FR" smtClean="0"/>
              <a:t>‹N°›</a:t>
            </a:fld>
            <a:endParaRPr lang="fr-FR"/>
          </a:p>
        </p:txBody>
      </p:sp>
    </p:spTree>
    <p:extLst>
      <p:ext uri="{BB962C8B-B14F-4D97-AF65-F5344CB8AC3E}">
        <p14:creationId xmlns:p14="http://schemas.microsoft.com/office/powerpoint/2010/main" val="103184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scol.education.fr/cid142232/evaluations-2019-2020.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applewebdata://AB6A0389-4951-41E8-B2DB-416CD2A6A12D/#_Toc63782205" TargetMode="External"/><Relationship Id="rId3" Type="http://schemas.openxmlformats.org/officeDocument/2006/relationships/hyperlink" Target="applewebdata://AB6A0389-4951-41E8-B2DB-416CD2A6A12D/#_Toc63782200" TargetMode="External"/><Relationship Id="rId7" Type="http://schemas.openxmlformats.org/officeDocument/2006/relationships/hyperlink" Target="applewebdata://AB6A0389-4951-41E8-B2DB-416CD2A6A12D/#_Toc63782204"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applewebdata://AB6A0389-4951-41E8-B2DB-416CD2A6A12D/#_Toc63782203" TargetMode="External"/><Relationship Id="rId5" Type="http://schemas.openxmlformats.org/officeDocument/2006/relationships/hyperlink" Target="applewebdata://AB6A0389-4951-41E8-B2DB-416CD2A6A12D/#_Toc63782202" TargetMode="External"/><Relationship Id="rId10" Type="http://schemas.openxmlformats.org/officeDocument/2006/relationships/hyperlink" Target="applewebdata://AB6A0389-4951-41E8-B2DB-416CD2A6A12D/#_Toc63782207" TargetMode="External"/><Relationship Id="rId4" Type="http://schemas.openxmlformats.org/officeDocument/2006/relationships/hyperlink" Target="applewebdata://AB6A0389-4951-41E8-B2DB-416CD2A6A12D/#_Toc63782201" TargetMode="External"/><Relationship Id="rId9" Type="http://schemas.openxmlformats.org/officeDocument/2006/relationships/hyperlink" Target="applewebdata://AB6A0389-4951-41E8-B2DB-416CD2A6A12D/#_Toc63782206"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ache.media.eduscol.education.fr/file/Langage/59/8/Ress_c1_Section_2_partie_2_Activites_phonologiques_569598.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ache.media.eduscol.education.fr/file/Langage/18/9/Ress_c1_langage_oralecrit_demarche_apprendre_529189.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ache.media.eduscol.education.fr/file/Langage/59/8/Ress_c1_Section_2_partie_2_Activites_phonologiques_569598.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ache.media.eduscol.education.fr/file/Langage/59/8/Ress_c1_Section_2_partie_2_Activites_phonologiques_569598.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ache.media.eduscol.education.fr/file/Langage/59/8/Ress_c1_Section_2_partie_2_Activites_phonologiques_569598.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cache.media.eduscol.education.fr/file/Langage/18/7/Ress_c1_langage_oralecrit_comptines_529187.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cache.media.eduscol.education.fr/file/Langage/39/8/Ress_c1_langage_ecrit_principe_456398.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applewebdata://AB6A0389-4951-41E8-B2DB-416CD2A6A12D/#_Toc63782205" TargetMode="External"/><Relationship Id="rId3" Type="http://schemas.openxmlformats.org/officeDocument/2006/relationships/hyperlink" Target="applewebdata://AB6A0389-4951-41E8-B2DB-416CD2A6A12D/#_Toc63782200" TargetMode="External"/><Relationship Id="rId7" Type="http://schemas.openxmlformats.org/officeDocument/2006/relationships/hyperlink" Target="applewebdata://AB6A0389-4951-41E8-B2DB-416CD2A6A12D/#_Toc63782204"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applewebdata://AB6A0389-4951-41E8-B2DB-416CD2A6A12D/#_Toc63782203" TargetMode="External"/><Relationship Id="rId5" Type="http://schemas.openxmlformats.org/officeDocument/2006/relationships/hyperlink" Target="applewebdata://AB6A0389-4951-41E8-B2DB-416CD2A6A12D/#_Toc63782202" TargetMode="External"/><Relationship Id="rId10" Type="http://schemas.openxmlformats.org/officeDocument/2006/relationships/hyperlink" Target="applewebdata://AB6A0389-4951-41E8-B2DB-416CD2A6A12D/#_Toc63782207" TargetMode="External"/><Relationship Id="rId4" Type="http://schemas.openxmlformats.org/officeDocument/2006/relationships/hyperlink" Target="applewebdata://AB6A0389-4951-41E8-B2DB-416CD2A6A12D/#_Toc63782201" TargetMode="External"/><Relationship Id="rId9" Type="http://schemas.openxmlformats.org/officeDocument/2006/relationships/hyperlink" Target="applewebdata://AB6A0389-4951-41E8-B2DB-416CD2A6A12D/#_Toc6378220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publi.inserm.fr/bitstream/handle/10608/110/?sequence=1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ache.media.eduscol.education.fr/file/Langage/59/2/Ress_c1_Annexe_Section_2_partie_1_Lexique_et_syntaxe_569592.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1</a:t>
            </a:fld>
            <a:endParaRPr lang="fr-FR" dirty="0"/>
          </a:p>
        </p:txBody>
      </p:sp>
    </p:spTree>
    <p:extLst>
      <p:ext uri="{BB962C8B-B14F-4D97-AF65-F5344CB8AC3E}">
        <p14:creationId xmlns:p14="http://schemas.microsoft.com/office/powerpoint/2010/main" val="2640752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485775"/>
            <a:ext cx="5486400" cy="3086100"/>
          </a:xfrm>
        </p:spPr>
      </p:sp>
      <p:sp>
        <p:nvSpPr>
          <p:cNvPr id="3" name="Espace réservé des notes 2"/>
          <p:cNvSpPr>
            <a:spLocks noGrp="1"/>
          </p:cNvSpPr>
          <p:nvPr>
            <p:ph type="body" idx="1"/>
          </p:nvPr>
        </p:nvSpPr>
        <p:spPr>
          <a:xfrm>
            <a:off x="373487" y="3771901"/>
            <a:ext cx="6156102" cy="5127400"/>
          </a:xfrm>
        </p:spPr>
        <p:txBody>
          <a:bodyPr/>
          <a:lstStyle/>
          <a:p>
            <a:r>
              <a:rPr lang="fr-FR" sz="1000" kern="1200">
                <a:solidFill>
                  <a:schemeClr val="tx1"/>
                </a:solidFill>
                <a:effectLst/>
                <a:latin typeface="+mn-lt"/>
                <a:ea typeface="+mn-ea"/>
                <a:cs typeface="+mn-cs"/>
              </a:rPr>
              <a:t>On peut avoir tendance à privilégier les listes de noms, quand on pense à l’enrichissement du vocabulaire. Mais les enfants n’apprennent pas les mots isolément, mais dans le contexte de phrases elles-mêmes contextualisées. Il est donc nécessaire d’étudier tout type de mot et pas uniquement des noms.</a:t>
            </a:r>
          </a:p>
          <a:p>
            <a:r>
              <a:rPr lang="fr-FR" sz="1000" kern="1200">
                <a:solidFill>
                  <a:schemeClr val="tx1"/>
                </a:solidFill>
                <a:effectLst/>
                <a:latin typeface="+mn-lt"/>
                <a:ea typeface="+mn-ea"/>
                <a:cs typeface="+mn-cs"/>
              </a:rPr>
              <a:t>Le choix des verbes et des adjectifs permet une approche par la phrase qui constitue une démarche plus ambitieuse syntaxiquement et lexicalement. Le verbe, en particulier, « agit » avec les autres mots. Il constitue le pilier de la phrase. Flexible, le verbe porte un grand nombre de déterminations importantes pour l’énonciation (temps, aspect, mode, voix).</a:t>
            </a:r>
          </a:p>
          <a:p>
            <a:r>
              <a:rPr lang="fr-FR" sz="1000" kern="1200">
                <a:solidFill>
                  <a:schemeClr val="tx1"/>
                </a:solidFill>
                <a:effectLst/>
                <a:latin typeface="+mn-lt"/>
                <a:ea typeface="+mn-ea"/>
                <a:cs typeface="+mn-cs"/>
              </a:rPr>
              <a:t>À partir de deux ans, se développent particulièrement </a:t>
            </a:r>
            <a:r>
              <a:rPr lang="fr-FR" sz="1000" b="1" kern="1200">
                <a:solidFill>
                  <a:schemeClr val="tx1"/>
                </a:solidFill>
                <a:effectLst/>
                <a:latin typeface="+mn-lt"/>
                <a:ea typeface="+mn-ea"/>
                <a:cs typeface="+mn-cs"/>
              </a:rPr>
              <a:t>les verbes d’action concrets</a:t>
            </a:r>
            <a:r>
              <a:rPr lang="fr-FR" sz="1000" kern="1200">
                <a:solidFill>
                  <a:schemeClr val="tx1"/>
                </a:solidFill>
                <a:effectLst/>
                <a:latin typeface="+mn-lt"/>
                <a:ea typeface="+mn-ea"/>
                <a:cs typeface="+mn-cs"/>
              </a:rPr>
              <a:t>, notamment les verbes de mouvement (courir, sauter, s’asseoir...), </a:t>
            </a:r>
            <a:r>
              <a:rPr lang="fr-FR" sz="1000" b="1" kern="1200">
                <a:solidFill>
                  <a:schemeClr val="tx1"/>
                </a:solidFill>
                <a:effectLst/>
                <a:latin typeface="+mn-lt"/>
                <a:ea typeface="+mn-ea"/>
                <a:cs typeface="+mn-cs"/>
              </a:rPr>
              <a:t>ceux qui désignent des actions</a:t>
            </a:r>
            <a:r>
              <a:rPr lang="fr-FR" sz="1000" kern="1200">
                <a:solidFill>
                  <a:schemeClr val="tx1"/>
                </a:solidFill>
                <a:effectLst/>
                <a:latin typeface="+mn-lt"/>
                <a:ea typeface="+mn-ea"/>
                <a:cs typeface="+mn-cs"/>
              </a:rPr>
              <a:t> (casser, manger, ranger, laver, habiller, ...). Les verbes de sens plus abstraits comme les </a:t>
            </a:r>
            <a:r>
              <a:rPr lang="fr-FR" sz="1000" b="1" kern="1200">
                <a:solidFill>
                  <a:schemeClr val="tx1"/>
                </a:solidFill>
                <a:effectLst/>
                <a:latin typeface="+mn-lt"/>
                <a:ea typeface="+mn-ea"/>
                <a:cs typeface="+mn-cs"/>
              </a:rPr>
              <a:t>verbes de perception</a:t>
            </a:r>
            <a:r>
              <a:rPr lang="fr-FR" sz="1000" kern="1200">
                <a:solidFill>
                  <a:schemeClr val="tx1"/>
                </a:solidFill>
                <a:effectLst/>
                <a:latin typeface="+mn-lt"/>
                <a:ea typeface="+mn-ea"/>
                <a:cs typeface="+mn-cs"/>
              </a:rPr>
              <a:t> (voir, entendre, toucher...) </a:t>
            </a:r>
            <a:r>
              <a:rPr lang="fr-FR" sz="1000" b="1" kern="1200">
                <a:solidFill>
                  <a:schemeClr val="tx1"/>
                </a:solidFill>
                <a:effectLst/>
                <a:latin typeface="+mn-lt"/>
                <a:ea typeface="+mn-ea"/>
                <a:cs typeface="+mn-cs"/>
              </a:rPr>
              <a:t>ou renvoyant à des états mentaux</a:t>
            </a:r>
            <a:r>
              <a:rPr lang="fr-FR" sz="1000" kern="1200">
                <a:solidFill>
                  <a:schemeClr val="tx1"/>
                </a:solidFill>
                <a:effectLst/>
                <a:latin typeface="+mn-lt"/>
                <a:ea typeface="+mn-ea"/>
                <a:cs typeface="+mn-cs"/>
              </a:rPr>
              <a:t> (penser, réfléchir, ...) ne sont produits qu’au milieu de la troisième année. </a:t>
            </a:r>
          </a:p>
          <a:p>
            <a:r>
              <a:rPr lang="fr-FR" sz="1000" kern="1200">
                <a:solidFill>
                  <a:schemeClr val="tx1"/>
                </a:solidFill>
                <a:effectLst/>
                <a:latin typeface="+mn-lt"/>
                <a:ea typeface="+mn-ea"/>
                <a:cs typeface="+mn-cs"/>
              </a:rPr>
              <a:t>Dans le même ordre d’idée, pour augmenter la capacité de dire, il est recommandé d’aborder très tôt avec les </a:t>
            </a:r>
            <a:r>
              <a:rPr lang="fr-FR" sz="1000" kern="1200" err="1">
                <a:solidFill>
                  <a:schemeClr val="tx1"/>
                </a:solidFill>
                <a:effectLst/>
                <a:latin typeface="+mn-lt"/>
                <a:ea typeface="+mn-ea"/>
                <a:cs typeface="+mn-cs"/>
              </a:rPr>
              <a:t>élèves</a:t>
            </a:r>
            <a:r>
              <a:rPr lang="fr-FR" sz="1000" kern="1200">
                <a:solidFill>
                  <a:schemeClr val="tx1"/>
                </a:solidFill>
                <a:effectLst/>
                <a:latin typeface="+mn-lt"/>
                <a:ea typeface="+mn-ea"/>
                <a:cs typeface="+mn-cs"/>
              </a:rPr>
              <a:t> :</a:t>
            </a:r>
          </a:p>
          <a:p>
            <a:r>
              <a:rPr lang="fr-FR" sz="1000" kern="1200">
                <a:solidFill>
                  <a:schemeClr val="tx1"/>
                </a:solidFill>
                <a:effectLst/>
                <a:latin typeface="+mn-lt"/>
                <a:ea typeface="+mn-ea"/>
                <a:cs typeface="+mn-cs"/>
              </a:rPr>
              <a:t>• les connecteurs spatiaux (à </a:t>
            </a:r>
            <a:r>
              <a:rPr lang="fr-FR" sz="1000" kern="1200" err="1">
                <a:solidFill>
                  <a:schemeClr val="tx1"/>
                </a:solidFill>
                <a:effectLst/>
                <a:latin typeface="+mn-lt"/>
                <a:ea typeface="+mn-ea"/>
                <a:cs typeface="+mn-cs"/>
              </a:rPr>
              <a:t>côte</a:t>
            </a:r>
            <a:r>
              <a:rPr lang="fr-FR" sz="1000" kern="1200">
                <a:solidFill>
                  <a:schemeClr val="tx1"/>
                </a:solidFill>
                <a:effectLst/>
                <a:latin typeface="+mn-lt"/>
                <a:ea typeface="+mn-ea"/>
                <a:cs typeface="+mn-cs"/>
              </a:rPr>
              <a:t>́, dans, sous, en dessous...), qui permettent à l’</a:t>
            </a:r>
            <a:r>
              <a:rPr lang="fr-FR" sz="1000" kern="1200" err="1">
                <a:solidFill>
                  <a:schemeClr val="tx1"/>
                </a:solidFill>
                <a:effectLst/>
                <a:latin typeface="+mn-lt"/>
                <a:ea typeface="+mn-ea"/>
                <a:cs typeface="+mn-cs"/>
              </a:rPr>
              <a:t>élève</a:t>
            </a:r>
            <a:r>
              <a:rPr lang="fr-FR" sz="1000" kern="1200">
                <a:solidFill>
                  <a:schemeClr val="tx1"/>
                </a:solidFill>
                <a:effectLst/>
                <a:latin typeface="+mn-lt"/>
                <a:ea typeface="+mn-ea"/>
                <a:cs typeface="+mn-cs"/>
              </a:rPr>
              <a:t> de se situer dans son environnement et de situer les objets les uns par rapport aux autres,</a:t>
            </a:r>
          </a:p>
          <a:p>
            <a:r>
              <a:rPr lang="fr-FR" sz="1000" kern="1200">
                <a:solidFill>
                  <a:schemeClr val="tx1"/>
                </a:solidFill>
                <a:effectLst/>
                <a:latin typeface="+mn-lt"/>
                <a:ea typeface="+mn-ea"/>
                <a:cs typeface="+mn-cs"/>
              </a:rPr>
              <a:t>• les adjectifs, qui permettent d’enrichir l’expression des sentiments et de caractériser des objets, </a:t>
            </a:r>
          </a:p>
          <a:p>
            <a:r>
              <a:rPr lang="fr-FR" sz="1000" kern="1200">
                <a:solidFill>
                  <a:schemeClr val="tx1"/>
                </a:solidFill>
                <a:effectLst/>
                <a:latin typeface="+mn-lt"/>
                <a:ea typeface="+mn-ea"/>
                <a:cs typeface="+mn-cs"/>
              </a:rPr>
              <a:t>• les prépositions (à, de, chez, en, pour, sans, avec...). </a:t>
            </a:r>
          </a:p>
          <a:p>
            <a:r>
              <a:rPr lang="fr-FR" sz="1000" kern="1200">
                <a:solidFill>
                  <a:schemeClr val="tx1"/>
                </a:solidFill>
                <a:effectLst/>
                <a:latin typeface="+mn-lt"/>
                <a:ea typeface="+mn-ea"/>
                <a:cs typeface="+mn-cs"/>
              </a:rPr>
              <a:t> </a:t>
            </a:r>
          </a:p>
          <a:p>
            <a:r>
              <a:rPr lang="fr-FR" sz="1000" b="1" i="1"/>
              <a:t>Choisir des situations diversifiées et enrichissantes</a:t>
            </a:r>
          </a:p>
          <a:p>
            <a:r>
              <a:rPr lang="fr-FR" sz="1000" b="1" kern="1200">
                <a:solidFill>
                  <a:schemeClr val="tx1"/>
                </a:solidFill>
                <a:effectLst/>
                <a:latin typeface="+mn-lt"/>
                <a:ea typeface="+mn-ea"/>
                <a:cs typeface="+mn-cs"/>
              </a:rPr>
              <a:t>La diversité des œuvres de littérature</a:t>
            </a:r>
            <a:r>
              <a:rPr lang="fr-FR" sz="1000" kern="1200">
                <a:solidFill>
                  <a:schemeClr val="tx1"/>
                </a:solidFill>
                <a:effectLst/>
                <a:latin typeface="+mn-lt"/>
                <a:ea typeface="+mn-ea"/>
                <a:cs typeface="+mn-cs"/>
              </a:rPr>
              <a:t> (</a:t>
            </a:r>
            <a:r>
              <a:rPr lang="fr-FR" sz="1000" b="1" kern="1200">
                <a:solidFill>
                  <a:schemeClr val="tx1"/>
                </a:solidFill>
                <a:effectLst/>
                <a:latin typeface="+mn-lt"/>
                <a:ea typeface="+mn-ea"/>
                <a:cs typeface="+mn-cs"/>
              </a:rPr>
              <a:t>contes traditionnels et patrimoniaux, albums, poèmes, comptines</a:t>
            </a:r>
            <a:r>
              <a:rPr lang="fr-FR" sz="1000" kern="1200">
                <a:solidFill>
                  <a:schemeClr val="tx1"/>
                </a:solidFill>
                <a:effectLst/>
                <a:latin typeface="+mn-lt"/>
                <a:ea typeface="+mn-ea"/>
                <a:cs typeface="+mn-cs"/>
              </a:rPr>
              <a:t>...) installe, en lien avec l'expérience singulière des enfants, une progressivité des pratiques et apprentissages culturels. Elle permet aux </a:t>
            </a:r>
            <a:r>
              <a:rPr lang="fr-FR" sz="1000" kern="1200" err="1">
                <a:solidFill>
                  <a:schemeClr val="tx1"/>
                </a:solidFill>
                <a:effectLst/>
                <a:latin typeface="+mn-lt"/>
                <a:ea typeface="+mn-ea"/>
                <a:cs typeface="+mn-cs"/>
              </a:rPr>
              <a:t>élèves</a:t>
            </a:r>
            <a:r>
              <a:rPr lang="fr-FR" sz="1000" kern="1200">
                <a:solidFill>
                  <a:schemeClr val="tx1"/>
                </a:solidFill>
                <a:effectLst/>
                <a:latin typeface="+mn-lt"/>
                <a:ea typeface="+mn-ea"/>
                <a:cs typeface="+mn-cs"/>
              </a:rPr>
              <a:t> de repérer et d’apprécier des effets de langue ou de langage. Chaque élève est conduit à s’emparer des formes langagières propres à la littérature (« il était une fois, quand tout à coup » ...) afin de se constituer une sorte de « bibliothèque mentale » à travers la mémorisation de textes (exemple de la structure répétitive), de scénarios d’expériences (s’habiller, l’école...) et d’images (personnages archétypaux / états mentaux...). Il pourra l’utiliser ultérieurement et l’enrichir au fil de son parcours de lecteur.</a:t>
            </a:r>
          </a:p>
          <a:p>
            <a:r>
              <a:rPr lang="fr-FR" sz="1000" kern="1200">
                <a:solidFill>
                  <a:schemeClr val="tx1"/>
                </a:solidFill>
                <a:effectLst/>
                <a:latin typeface="+mn-lt"/>
                <a:ea typeface="+mn-ea"/>
                <a:cs typeface="+mn-cs"/>
              </a:rPr>
              <a:t> </a:t>
            </a:r>
          </a:p>
          <a:p>
            <a:r>
              <a:rPr lang="fr-FR" sz="1000" kern="1200">
                <a:solidFill>
                  <a:schemeClr val="tx1"/>
                </a:solidFill>
                <a:effectLst/>
                <a:latin typeface="+mn-lt"/>
                <a:ea typeface="+mn-ea"/>
                <a:cs typeface="+mn-cs"/>
              </a:rPr>
              <a:t>D’autres formes sont nécessaires et efficaces, comme préparer un gâteau, décrire un objet, comparer des objets ressemblants mais différents. </a:t>
            </a:r>
          </a:p>
          <a:p>
            <a:r>
              <a:rPr lang="fr-FR" sz="1000" kern="1200">
                <a:solidFill>
                  <a:schemeClr val="tx1"/>
                </a:solidFill>
                <a:effectLst/>
                <a:latin typeface="+mn-lt"/>
                <a:ea typeface="+mn-ea"/>
                <a:cs typeface="+mn-cs"/>
              </a:rPr>
              <a:t> </a:t>
            </a:r>
          </a:p>
          <a:p>
            <a:r>
              <a:rPr lang="fr-FR" sz="1000" kern="1200">
                <a:solidFill>
                  <a:schemeClr val="tx1"/>
                </a:solidFill>
                <a:effectLst/>
                <a:latin typeface="+mn-lt"/>
                <a:ea typeface="+mn-ea"/>
                <a:cs typeface="+mn-cs"/>
              </a:rPr>
              <a:t>Tous les domaines d’apprentissage offrent potentiellement des occasions de travailler le vocabulaire, notamment un vocabulaire spécifique. Le programme insiste d’ailleurs sur la nécessité d’employer les mots justes.</a:t>
            </a: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10</a:t>
            </a:fld>
            <a:endParaRPr lang="fr-FR"/>
          </a:p>
        </p:txBody>
      </p:sp>
    </p:spTree>
    <p:extLst>
      <p:ext uri="{BB962C8B-B14F-4D97-AF65-F5344CB8AC3E}">
        <p14:creationId xmlns:p14="http://schemas.microsoft.com/office/powerpoint/2010/main" val="2207755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kern="1200">
                <a:solidFill>
                  <a:schemeClr val="tx1"/>
                </a:solidFill>
                <a:effectLst/>
                <a:latin typeface="+mn-lt"/>
                <a:ea typeface="+mn-ea"/>
                <a:cs typeface="+mn-cs"/>
              </a:rPr>
              <a:t>Faire comprendre aux élèves comment se structurent les mots </a:t>
            </a:r>
            <a:endParaRPr lang="fr-FR"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 </a:t>
            </a:r>
          </a:p>
          <a:p>
            <a:r>
              <a:rPr lang="fr-FR" sz="1200" kern="1200">
                <a:solidFill>
                  <a:schemeClr val="tx1"/>
                </a:solidFill>
                <a:effectLst/>
                <a:latin typeface="+mn-lt"/>
                <a:ea typeface="+mn-ea"/>
                <a:cs typeface="+mn-cs"/>
              </a:rPr>
              <a:t>Les </a:t>
            </a:r>
            <a:r>
              <a:rPr lang="fr-FR" sz="1200" b="1" kern="1200">
                <a:solidFill>
                  <a:schemeClr val="tx1"/>
                </a:solidFill>
                <a:effectLst/>
                <a:latin typeface="+mn-lt"/>
                <a:ea typeface="+mn-ea"/>
                <a:cs typeface="+mn-cs"/>
              </a:rPr>
              <a:t>outils d’aide à l’apprentissage</a:t>
            </a:r>
            <a:r>
              <a:rPr lang="fr-FR" sz="1200" kern="1200">
                <a:solidFill>
                  <a:schemeClr val="tx1"/>
                </a:solidFill>
                <a:effectLst/>
                <a:latin typeface="+mn-lt"/>
                <a:ea typeface="+mn-ea"/>
                <a:cs typeface="+mn-cs"/>
              </a:rPr>
              <a:t> du vocabulaire sont déterminants ; ils doivent être </a:t>
            </a:r>
            <a:r>
              <a:rPr lang="fr-FR" sz="1200" b="1" kern="1200">
                <a:solidFill>
                  <a:schemeClr val="tx1"/>
                </a:solidFill>
                <a:effectLst/>
                <a:latin typeface="+mn-lt"/>
                <a:ea typeface="+mn-ea"/>
                <a:cs typeface="+mn-cs"/>
              </a:rPr>
              <a:t>structurants, organisés, récapitulatifs et évolutifs</a:t>
            </a:r>
            <a:r>
              <a:rPr lang="fr-FR" sz="1200" kern="1200">
                <a:solidFill>
                  <a:schemeClr val="tx1"/>
                </a:solidFill>
                <a:effectLst/>
                <a:latin typeface="+mn-lt"/>
                <a:ea typeface="+mn-ea"/>
                <a:cs typeface="+mn-cs"/>
              </a:rPr>
              <a:t>. Comme les </a:t>
            </a:r>
            <a:r>
              <a:rPr lang="fr-FR" sz="1200" kern="1200" err="1">
                <a:solidFill>
                  <a:schemeClr val="tx1"/>
                </a:solidFill>
                <a:effectLst/>
                <a:latin typeface="+mn-lt"/>
                <a:ea typeface="+mn-ea"/>
                <a:cs typeface="+mn-cs"/>
              </a:rPr>
              <a:t>élèves</a:t>
            </a:r>
            <a:r>
              <a:rPr lang="fr-FR" sz="1200" kern="1200">
                <a:solidFill>
                  <a:schemeClr val="tx1"/>
                </a:solidFill>
                <a:effectLst/>
                <a:latin typeface="+mn-lt"/>
                <a:ea typeface="+mn-ea"/>
                <a:cs typeface="+mn-cs"/>
              </a:rPr>
              <a:t> ne déchiffrent pas encore et qu’il ne faut pas encourager la reconnaissance globale du mot, les outils concerneront </a:t>
            </a:r>
            <a:r>
              <a:rPr lang="fr-FR" sz="1200" b="1" kern="1200">
                <a:solidFill>
                  <a:schemeClr val="tx1"/>
                </a:solidFill>
                <a:effectLst/>
                <a:latin typeface="+mn-lt"/>
                <a:ea typeface="+mn-ea"/>
                <a:cs typeface="+mn-cs"/>
              </a:rPr>
              <a:t>exclusivement des images</a:t>
            </a:r>
            <a:r>
              <a:rPr lang="fr-FR" sz="1200" kern="1200">
                <a:solidFill>
                  <a:schemeClr val="tx1"/>
                </a:solidFill>
                <a:effectLst/>
                <a:latin typeface="+mn-lt"/>
                <a:ea typeface="+mn-ea"/>
                <a:cs typeface="+mn-cs"/>
              </a:rPr>
              <a:t>.</a:t>
            </a:r>
          </a:p>
          <a:p>
            <a:r>
              <a:rPr lang="fr-FR" sz="1200" kern="1200">
                <a:solidFill>
                  <a:schemeClr val="tx1"/>
                </a:solidFill>
                <a:effectLst/>
                <a:latin typeface="+mn-lt"/>
                <a:ea typeface="+mn-ea"/>
                <a:cs typeface="+mn-cs"/>
              </a:rPr>
              <a:t> </a:t>
            </a:r>
          </a:p>
          <a:p>
            <a:r>
              <a:rPr lang="fr-FR" sz="1200" kern="1200">
                <a:solidFill>
                  <a:schemeClr val="tx1"/>
                </a:solidFill>
                <a:effectLst/>
                <a:latin typeface="+mn-lt"/>
                <a:ea typeface="+mn-ea"/>
                <a:cs typeface="+mn-cs"/>
              </a:rPr>
              <a:t>Ils évoluent tout au long des apprentissages, s’enrichissent, se réorganisent, passent du mur au cahier, du jeu à l’affichage. Ils sont adaptés à la tranche d’</a:t>
            </a:r>
            <a:r>
              <a:rPr lang="fr-FR" sz="1200" kern="1200" err="1">
                <a:solidFill>
                  <a:schemeClr val="tx1"/>
                </a:solidFill>
                <a:effectLst/>
                <a:latin typeface="+mn-lt"/>
                <a:ea typeface="+mn-ea"/>
                <a:cs typeface="+mn-cs"/>
              </a:rPr>
              <a:t>âge</a:t>
            </a:r>
            <a:r>
              <a:rPr lang="fr-FR" sz="1200" kern="1200">
                <a:solidFill>
                  <a:schemeClr val="tx1"/>
                </a:solidFill>
                <a:effectLst/>
                <a:latin typeface="+mn-lt"/>
                <a:ea typeface="+mn-ea"/>
                <a:cs typeface="+mn-cs"/>
              </a:rPr>
              <a:t> des enfants. Ces supports constituent tout d’abord les traces d’une découverte, d’une recherche, puis vont permettre la mémorisation en permettant le stockage. Enfin, ils permettent de travailler sur les mots « hors contexte » et conduisent à un premier regard sur le fonctionnement de la langue.</a:t>
            </a:r>
          </a:p>
          <a:p>
            <a:r>
              <a:rPr lang="fr-FR" sz="1200" kern="1200">
                <a:solidFill>
                  <a:schemeClr val="tx1"/>
                </a:solidFill>
                <a:effectLst/>
                <a:latin typeface="+mn-lt"/>
                <a:ea typeface="+mn-ea"/>
                <a:cs typeface="+mn-cs"/>
              </a:rPr>
              <a:t> </a:t>
            </a: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11</a:t>
            </a:fld>
            <a:endParaRPr lang="fr-FR"/>
          </a:p>
        </p:txBody>
      </p:sp>
    </p:spTree>
    <p:extLst>
      <p:ext uri="{BB962C8B-B14F-4D97-AF65-F5344CB8AC3E}">
        <p14:creationId xmlns:p14="http://schemas.microsoft.com/office/powerpoint/2010/main" val="384595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409575"/>
            <a:ext cx="5486400" cy="3086100"/>
          </a:xfrm>
        </p:spPr>
      </p:sp>
      <p:sp>
        <p:nvSpPr>
          <p:cNvPr id="3" name="Espace réservé des notes 2"/>
          <p:cNvSpPr>
            <a:spLocks noGrp="1"/>
          </p:cNvSpPr>
          <p:nvPr>
            <p:ph type="body" idx="1"/>
          </p:nvPr>
        </p:nvSpPr>
        <p:spPr>
          <a:xfrm>
            <a:off x="347731" y="3618963"/>
            <a:ext cx="6091706" cy="4932609"/>
          </a:xfrm>
        </p:spPr>
        <p:txBody>
          <a:bodyPr/>
          <a:lstStyle/>
          <a:p>
            <a:r>
              <a:rPr lang="fr-FR" sz="900" b="1" i="1" kern="1200">
                <a:solidFill>
                  <a:schemeClr val="tx1"/>
                </a:solidFill>
                <a:effectLst/>
                <a:latin typeface="+mn-lt"/>
                <a:ea typeface="+mn-ea"/>
                <a:cs typeface="+mn-cs"/>
              </a:rPr>
              <a:t>Deux catégories d’outils peuvent être proposées : </a:t>
            </a:r>
            <a:endParaRPr lang="fr-FR" sz="900" kern="1200">
              <a:solidFill>
                <a:schemeClr val="tx1"/>
              </a:solidFill>
              <a:effectLst/>
              <a:latin typeface="+mn-lt"/>
              <a:ea typeface="+mn-ea"/>
              <a:cs typeface="+mn-cs"/>
            </a:endParaRPr>
          </a:p>
          <a:p>
            <a:r>
              <a:rPr lang="fr-FR" sz="900" u="sng" kern="1200">
                <a:solidFill>
                  <a:schemeClr val="tx1"/>
                </a:solidFill>
                <a:effectLst/>
                <a:latin typeface="+mn-lt"/>
                <a:ea typeface="+mn-ea"/>
                <a:cs typeface="+mn-cs"/>
              </a:rPr>
              <a:t>1. Des outils pour faciliter l’appropriation, la mémorisation, la désignation </a:t>
            </a:r>
            <a:endParaRPr lang="fr-FR" sz="900" kern="1200">
              <a:solidFill>
                <a:schemeClr val="tx1"/>
              </a:solidFill>
              <a:effectLst/>
              <a:latin typeface="+mn-lt"/>
              <a:ea typeface="+mn-ea"/>
              <a:cs typeface="+mn-cs"/>
            </a:endParaRPr>
          </a:p>
          <a:p>
            <a:r>
              <a:rPr lang="fr-FR" sz="900" kern="1200">
                <a:solidFill>
                  <a:schemeClr val="tx1"/>
                </a:solidFill>
                <a:effectLst/>
                <a:latin typeface="+mn-lt"/>
                <a:ea typeface="+mn-ea"/>
                <a:cs typeface="+mn-cs"/>
              </a:rPr>
              <a:t>Les outils proposés ici avec des mots ne sont pas présentés comme tels aux </a:t>
            </a:r>
            <a:r>
              <a:rPr lang="fr-FR" sz="900" kern="1200" err="1">
                <a:solidFill>
                  <a:schemeClr val="tx1"/>
                </a:solidFill>
                <a:effectLst/>
                <a:latin typeface="+mn-lt"/>
                <a:ea typeface="+mn-ea"/>
                <a:cs typeface="+mn-cs"/>
              </a:rPr>
              <a:t>élèves</a:t>
            </a:r>
            <a:r>
              <a:rPr lang="fr-FR" sz="900" kern="1200">
                <a:solidFill>
                  <a:schemeClr val="tx1"/>
                </a:solidFill>
                <a:effectLst/>
                <a:latin typeface="+mn-lt"/>
                <a:ea typeface="+mn-ea"/>
                <a:cs typeface="+mn-cs"/>
              </a:rPr>
              <a:t> d’école maternelle qui ne déchiffrent pas encore. Des supports imagés qui font sens pour les </a:t>
            </a:r>
            <a:r>
              <a:rPr lang="fr-FR" sz="900" kern="1200" err="1">
                <a:solidFill>
                  <a:schemeClr val="tx1"/>
                </a:solidFill>
                <a:effectLst/>
                <a:latin typeface="+mn-lt"/>
                <a:ea typeface="+mn-ea"/>
                <a:cs typeface="+mn-cs"/>
              </a:rPr>
              <a:t>élèves</a:t>
            </a:r>
            <a:r>
              <a:rPr lang="fr-FR" sz="900" kern="1200">
                <a:solidFill>
                  <a:schemeClr val="tx1"/>
                </a:solidFill>
                <a:effectLst/>
                <a:latin typeface="+mn-lt"/>
                <a:ea typeface="+mn-ea"/>
                <a:cs typeface="+mn-cs"/>
              </a:rPr>
              <a:t> permettent de garder traces des travaux menés. </a:t>
            </a:r>
          </a:p>
          <a:p>
            <a:r>
              <a:rPr lang="fr-FR" sz="900" b="1" kern="1200">
                <a:solidFill>
                  <a:schemeClr val="tx1"/>
                </a:solidFill>
                <a:effectLst/>
                <a:latin typeface="+mn-lt"/>
                <a:ea typeface="+mn-ea"/>
                <a:cs typeface="+mn-cs"/>
              </a:rPr>
              <a:t>- Les imagiers et autres représentations graphiques ou photographiques</a:t>
            </a:r>
            <a:r>
              <a:rPr lang="fr-FR" sz="900" kern="1200">
                <a:solidFill>
                  <a:schemeClr val="tx1"/>
                </a:solidFill>
                <a:effectLst/>
                <a:latin typeface="+mn-lt"/>
                <a:ea typeface="+mn-ea"/>
                <a:cs typeface="+mn-cs"/>
              </a:rPr>
              <a:t> pour constituer des séries d’objets et d’images par entrée thématique. Il est nécessaire de proposer, aux plus jeunes </a:t>
            </a:r>
            <a:r>
              <a:rPr lang="fr-FR" sz="900" kern="1200" err="1">
                <a:solidFill>
                  <a:schemeClr val="tx1"/>
                </a:solidFill>
                <a:effectLst/>
                <a:latin typeface="+mn-lt"/>
                <a:ea typeface="+mn-ea"/>
                <a:cs typeface="+mn-cs"/>
              </a:rPr>
              <a:t>élèves</a:t>
            </a:r>
            <a:r>
              <a:rPr lang="fr-FR" sz="900" kern="1200">
                <a:solidFill>
                  <a:schemeClr val="tx1"/>
                </a:solidFill>
                <a:effectLst/>
                <a:latin typeface="+mn-lt"/>
                <a:ea typeface="+mn-ea"/>
                <a:cs typeface="+mn-cs"/>
              </a:rPr>
              <a:t> notamment, de nombreux imagiers (ceux du commerce mais aussi ceux fabriqués en classe à partir de références communes) pour qu’ils puissent structurer le concept de mot et mettre en réseau des connaissances qui participent à sa définition. Ces imagiers disponibles dans la bibliothèque de classe permettent d’archiver et d’organiser le vocabulaire.</a:t>
            </a:r>
          </a:p>
          <a:p>
            <a:r>
              <a:rPr lang="fr-FR" sz="900" b="1" kern="1200">
                <a:solidFill>
                  <a:schemeClr val="tx1"/>
                </a:solidFill>
                <a:effectLst/>
                <a:latin typeface="+mn-lt"/>
                <a:ea typeface="+mn-ea"/>
                <a:cs typeface="+mn-cs"/>
              </a:rPr>
              <a:t>- Les images, dessins, photographies</a:t>
            </a:r>
            <a:r>
              <a:rPr lang="fr-FR" sz="900" kern="1200">
                <a:solidFill>
                  <a:schemeClr val="tx1"/>
                </a:solidFill>
                <a:effectLst/>
                <a:latin typeface="+mn-lt"/>
                <a:ea typeface="+mn-ea"/>
                <a:cs typeface="+mn-cs"/>
              </a:rPr>
              <a:t> (prises en classe ou en famille), </a:t>
            </a:r>
            <a:r>
              <a:rPr lang="fr-FR" sz="900" b="1" kern="1200">
                <a:solidFill>
                  <a:schemeClr val="tx1"/>
                </a:solidFill>
                <a:effectLst/>
                <a:latin typeface="+mn-lt"/>
                <a:ea typeface="+mn-ea"/>
                <a:cs typeface="+mn-cs"/>
              </a:rPr>
              <a:t>reproductions d’œuvres d’art, représentations ou témoignages visuels des évènements vécus</a:t>
            </a:r>
            <a:r>
              <a:rPr lang="fr-FR" sz="900" kern="1200">
                <a:solidFill>
                  <a:schemeClr val="tx1"/>
                </a:solidFill>
                <a:effectLst/>
                <a:latin typeface="+mn-lt"/>
                <a:ea typeface="+mn-ea"/>
                <a:cs typeface="+mn-cs"/>
              </a:rPr>
              <a:t> (un coquillage, une plume d’oiseau), sont efficaces lorsque l’on aborde un vocabulaire plus complexe.</a:t>
            </a:r>
          </a:p>
          <a:p>
            <a:r>
              <a:rPr lang="fr-FR" sz="900" b="1" kern="1200">
                <a:solidFill>
                  <a:schemeClr val="tx1"/>
                </a:solidFill>
                <a:effectLst/>
                <a:latin typeface="+mn-lt"/>
                <a:ea typeface="+mn-ea"/>
                <a:cs typeface="+mn-cs"/>
              </a:rPr>
              <a:t>- Les jeux de lotos, d’appariement, les jeux des 7 familles, jeux de pistes et de société divers</a:t>
            </a:r>
            <a:r>
              <a:rPr lang="fr-FR" sz="900" kern="1200">
                <a:solidFill>
                  <a:schemeClr val="tx1"/>
                </a:solidFill>
                <a:effectLst/>
                <a:latin typeface="+mn-lt"/>
                <a:ea typeface="+mn-ea"/>
                <a:cs typeface="+mn-cs"/>
              </a:rPr>
              <a:t>, sont autant d’occasions de nommer et de répéter des mots.</a:t>
            </a:r>
          </a:p>
          <a:p>
            <a:r>
              <a:rPr lang="fr-FR" sz="900" b="1" kern="1200">
                <a:solidFill>
                  <a:schemeClr val="tx1"/>
                </a:solidFill>
                <a:effectLst/>
                <a:latin typeface="+mn-lt"/>
                <a:ea typeface="+mn-ea"/>
                <a:cs typeface="+mn-cs"/>
              </a:rPr>
              <a:t>- Les jeux de dominos</a:t>
            </a:r>
            <a:r>
              <a:rPr lang="fr-FR" sz="900" kern="1200">
                <a:solidFill>
                  <a:schemeClr val="tx1"/>
                </a:solidFill>
                <a:effectLst/>
                <a:latin typeface="+mn-lt"/>
                <a:ea typeface="+mn-ea"/>
                <a:cs typeface="+mn-cs"/>
              </a:rPr>
              <a:t> constitués d’images correspondant au corpus de mots étudiés, permettent des appariements. C’est un moyen de relier des mots, par exemple : « </a:t>
            </a:r>
            <a:r>
              <a:rPr lang="fr-FR" sz="900" kern="1200" err="1">
                <a:solidFill>
                  <a:schemeClr val="tx1"/>
                </a:solidFill>
                <a:effectLst/>
                <a:latin typeface="+mn-lt"/>
                <a:ea typeface="+mn-ea"/>
                <a:cs typeface="+mn-cs"/>
              </a:rPr>
              <a:t>bonnet-tête</a:t>
            </a:r>
            <a:r>
              <a:rPr lang="fr-FR" sz="900" kern="1200">
                <a:solidFill>
                  <a:schemeClr val="tx1"/>
                </a:solidFill>
                <a:effectLst/>
                <a:latin typeface="+mn-lt"/>
                <a:ea typeface="+mn-ea"/>
                <a:cs typeface="+mn-cs"/>
              </a:rPr>
              <a:t> / Il met un bonnet pour ne pas avoir froid à la tête ».</a:t>
            </a:r>
          </a:p>
          <a:p>
            <a:r>
              <a:rPr lang="fr-FR" sz="900" b="1" kern="1200">
                <a:solidFill>
                  <a:schemeClr val="tx1"/>
                </a:solidFill>
                <a:effectLst/>
                <a:latin typeface="+mn-lt"/>
                <a:ea typeface="+mn-ea"/>
                <a:cs typeface="+mn-cs"/>
              </a:rPr>
              <a:t>- Les jeux kinesthésiques</a:t>
            </a:r>
            <a:r>
              <a:rPr lang="fr-FR" sz="900" kern="1200">
                <a:solidFill>
                  <a:schemeClr val="tx1"/>
                </a:solidFill>
                <a:effectLst/>
                <a:latin typeface="+mn-lt"/>
                <a:ea typeface="+mn-ea"/>
                <a:cs typeface="+mn-cs"/>
              </a:rPr>
              <a:t> (jeu de Kim...) permettent de manipuler de vrais objets ou des images qu’on nomme, caractérise, catégorise pour les mémoriser. L’</a:t>
            </a:r>
            <a:r>
              <a:rPr lang="fr-FR" sz="900" kern="1200" err="1">
                <a:solidFill>
                  <a:schemeClr val="tx1"/>
                </a:solidFill>
                <a:effectLst/>
                <a:latin typeface="+mn-lt"/>
                <a:ea typeface="+mn-ea"/>
                <a:cs typeface="+mn-cs"/>
              </a:rPr>
              <a:t>élève</a:t>
            </a:r>
            <a:r>
              <a:rPr lang="fr-FR" sz="900" kern="1200">
                <a:solidFill>
                  <a:schemeClr val="tx1"/>
                </a:solidFill>
                <a:effectLst/>
                <a:latin typeface="+mn-lt"/>
                <a:ea typeface="+mn-ea"/>
                <a:cs typeface="+mn-cs"/>
              </a:rPr>
              <a:t> identifie et nomme un des objets en mobilisant un des sens.</a:t>
            </a:r>
          </a:p>
          <a:p>
            <a:r>
              <a:rPr lang="fr-FR" sz="900" b="1" kern="1200">
                <a:solidFill>
                  <a:schemeClr val="tx1"/>
                </a:solidFill>
                <a:effectLst/>
                <a:latin typeface="+mn-lt"/>
                <a:ea typeface="+mn-ea"/>
                <a:cs typeface="+mn-cs"/>
              </a:rPr>
              <a:t>- Les albums échos</a:t>
            </a:r>
            <a:r>
              <a:rPr lang="fr-FR" sz="900" kern="1200">
                <a:solidFill>
                  <a:schemeClr val="tx1"/>
                </a:solidFill>
                <a:effectLst/>
                <a:latin typeface="+mn-lt"/>
                <a:ea typeface="+mn-ea"/>
                <a:cs typeface="+mn-cs"/>
              </a:rPr>
              <a:t> (individuels ou collectifs) se composent de photos d’enfants réalisant une activité d’apprentissage. Les photos s’accompagnent d’un petit texte de l’oral qui reprend les propositions émises spontanément par les </a:t>
            </a:r>
            <a:r>
              <a:rPr lang="fr-FR" sz="900" kern="1200" err="1">
                <a:solidFill>
                  <a:schemeClr val="tx1"/>
                </a:solidFill>
                <a:effectLst/>
                <a:latin typeface="+mn-lt"/>
                <a:ea typeface="+mn-ea"/>
                <a:cs typeface="+mn-cs"/>
              </a:rPr>
              <a:t>élèves</a:t>
            </a:r>
            <a:r>
              <a:rPr lang="fr-FR" sz="900" kern="1200">
                <a:solidFill>
                  <a:schemeClr val="tx1"/>
                </a:solidFill>
                <a:effectLst/>
                <a:latin typeface="+mn-lt"/>
                <a:ea typeface="+mn-ea"/>
                <a:cs typeface="+mn-cs"/>
              </a:rPr>
              <a:t>. Ils racontent ensuite les actions photographiées avec le support de l’album. Les vidéos de classe sont également des supports exploitables pour faire « fonctionner » le vocabulaire découvert et se l’approprier.</a:t>
            </a:r>
          </a:p>
          <a:p>
            <a:r>
              <a:rPr lang="fr-FR" sz="900" b="1" kern="1200">
                <a:solidFill>
                  <a:schemeClr val="tx1"/>
                </a:solidFill>
                <a:effectLst/>
                <a:latin typeface="+mn-lt"/>
                <a:ea typeface="+mn-ea"/>
                <a:cs typeface="+mn-cs"/>
              </a:rPr>
              <a:t>- Les dictionnaires de la classe, musée de la classe, murs d’images</a:t>
            </a:r>
            <a:r>
              <a:rPr lang="fr-FR" sz="900" kern="1200">
                <a:solidFill>
                  <a:schemeClr val="tx1"/>
                </a:solidFill>
                <a:effectLst/>
                <a:latin typeface="+mn-lt"/>
                <a:ea typeface="+mn-ea"/>
                <a:cs typeface="+mn-cs"/>
              </a:rPr>
              <a:t>, transformables en fonction de thèmes abordés, peuvent induire une utilisation des mots associés à des objets (ou à leur représentation) eux-mêmes liés aux univers de référence.</a:t>
            </a:r>
          </a:p>
          <a:p>
            <a:r>
              <a:rPr lang="fr-FR" sz="900" b="1" kern="1200">
                <a:solidFill>
                  <a:schemeClr val="tx1"/>
                </a:solidFill>
                <a:effectLst/>
                <a:latin typeface="+mn-lt"/>
                <a:ea typeface="+mn-ea"/>
                <a:cs typeface="+mn-cs"/>
              </a:rPr>
              <a:t>- Les boîtes thématiques</a:t>
            </a:r>
            <a:r>
              <a:rPr lang="fr-FR" sz="900" kern="1200">
                <a:solidFill>
                  <a:schemeClr val="tx1"/>
                </a:solidFill>
                <a:effectLst/>
                <a:latin typeface="+mn-lt"/>
                <a:ea typeface="+mn-ea"/>
                <a:cs typeface="+mn-cs"/>
              </a:rPr>
              <a:t> regroupent les mots rencontrés en lien avec un thème (la forêt, les monstres, ce qui roule...) avec des objets, des images collectées, des affiches, des albums...</a:t>
            </a:r>
          </a:p>
          <a:p>
            <a:r>
              <a:rPr lang="fr-FR" sz="900" b="1" kern="1200">
                <a:solidFill>
                  <a:schemeClr val="tx1"/>
                </a:solidFill>
                <a:effectLst/>
                <a:latin typeface="+mn-lt"/>
                <a:ea typeface="+mn-ea"/>
                <a:cs typeface="+mn-cs"/>
              </a:rPr>
              <a:t>- Les tapis de conte</a:t>
            </a:r>
            <a:r>
              <a:rPr lang="fr-FR" sz="900" kern="1200">
                <a:solidFill>
                  <a:schemeClr val="tx1"/>
                </a:solidFill>
                <a:effectLst/>
                <a:latin typeface="+mn-lt"/>
                <a:ea typeface="+mn-ea"/>
                <a:cs typeface="+mn-cs"/>
              </a:rPr>
              <a:t> permettent de raconter l’histoire seul ou à plusieurs en jouant les personnages.</a:t>
            </a:r>
          </a:p>
          <a:p>
            <a:r>
              <a:rPr lang="fr-FR" sz="900" b="1" kern="1200">
                <a:solidFill>
                  <a:schemeClr val="tx1"/>
                </a:solidFill>
                <a:effectLst/>
                <a:latin typeface="+mn-lt"/>
                <a:ea typeface="+mn-ea"/>
                <a:cs typeface="+mn-cs"/>
              </a:rPr>
              <a:t>- Les boîtes à histoires, boîtes à raconter et boîtes à comptines</a:t>
            </a:r>
            <a:r>
              <a:rPr lang="fr-FR" sz="900" kern="1200">
                <a:solidFill>
                  <a:schemeClr val="tx1"/>
                </a:solidFill>
                <a:effectLst/>
                <a:latin typeface="+mn-lt"/>
                <a:ea typeface="+mn-ea"/>
                <a:cs typeface="+mn-cs"/>
              </a:rPr>
              <a:t> rassemblent les objets présents dans un conte, une comptine. Elles permettent aux </a:t>
            </a:r>
            <a:r>
              <a:rPr lang="fr-FR" sz="900" kern="1200" err="1">
                <a:solidFill>
                  <a:schemeClr val="tx1"/>
                </a:solidFill>
                <a:effectLst/>
                <a:latin typeface="+mn-lt"/>
                <a:ea typeface="+mn-ea"/>
                <a:cs typeface="+mn-cs"/>
              </a:rPr>
              <a:t>élèves</a:t>
            </a:r>
            <a:r>
              <a:rPr lang="fr-FR" sz="900" kern="1200">
                <a:solidFill>
                  <a:schemeClr val="tx1"/>
                </a:solidFill>
                <a:effectLst/>
                <a:latin typeface="+mn-lt"/>
                <a:ea typeface="+mn-ea"/>
                <a:cs typeface="+mn-cs"/>
              </a:rPr>
              <a:t> de raconter, de jouer une scène, d’inventer de courts dialogues, entre pairs, en autonomie ou avec le professeur.</a:t>
            </a:r>
          </a:p>
          <a:p>
            <a:r>
              <a:rPr lang="fr-FR" sz="900" b="1" kern="1200">
                <a:solidFill>
                  <a:schemeClr val="tx1"/>
                </a:solidFill>
                <a:effectLst/>
                <a:latin typeface="+mn-lt"/>
                <a:ea typeface="+mn-ea"/>
                <a:cs typeface="+mn-cs"/>
              </a:rPr>
              <a:t>- Les images séquentielles</a:t>
            </a:r>
            <a:r>
              <a:rPr lang="fr-FR" sz="900" kern="1200">
                <a:solidFill>
                  <a:schemeClr val="tx1"/>
                </a:solidFill>
                <a:effectLst/>
                <a:latin typeface="+mn-lt"/>
                <a:ea typeface="+mn-ea"/>
                <a:cs typeface="+mn-cs"/>
              </a:rPr>
              <a:t> proposent une suite logique d’images sur des actes de la vie quotidienne ou sur un récit. Elles incitent les </a:t>
            </a:r>
            <a:r>
              <a:rPr lang="fr-FR" sz="900" kern="1200" err="1">
                <a:solidFill>
                  <a:schemeClr val="tx1"/>
                </a:solidFill>
                <a:effectLst/>
                <a:latin typeface="+mn-lt"/>
                <a:ea typeface="+mn-ea"/>
                <a:cs typeface="+mn-cs"/>
              </a:rPr>
              <a:t>élèves</a:t>
            </a:r>
            <a:r>
              <a:rPr lang="fr-FR" sz="900" kern="1200">
                <a:solidFill>
                  <a:schemeClr val="tx1"/>
                </a:solidFill>
                <a:effectLst/>
                <a:latin typeface="+mn-lt"/>
                <a:ea typeface="+mn-ea"/>
                <a:cs typeface="+mn-cs"/>
              </a:rPr>
              <a:t> à utiliser les organisateurs du discours (enchaînements logiques, chronologiques...) : au début, ensuite, à la fin, avant, après...</a:t>
            </a: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12</a:t>
            </a:fld>
            <a:endParaRPr lang="fr-FR"/>
          </a:p>
        </p:txBody>
      </p:sp>
    </p:spTree>
    <p:extLst>
      <p:ext uri="{BB962C8B-B14F-4D97-AF65-F5344CB8AC3E}">
        <p14:creationId xmlns:p14="http://schemas.microsoft.com/office/powerpoint/2010/main" val="486211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a:solidFill>
                  <a:schemeClr val="tx1"/>
                </a:solidFill>
                <a:effectLst/>
                <a:latin typeface="+mn-lt"/>
                <a:ea typeface="+mn-ea"/>
                <a:cs typeface="+mn-cs"/>
              </a:rPr>
              <a:t>Les jeux de catégorisation</a:t>
            </a:r>
            <a:r>
              <a:rPr lang="fr-FR" sz="1200" kern="1200">
                <a:solidFill>
                  <a:schemeClr val="tx1"/>
                </a:solidFill>
                <a:effectLst/>
                <a:latin typeface="+mn-lt"/>
                <a:ea typeface="+mn-ea"/>
                <a:cs typeface="+mn-cs"/>
              </a:rPr>
              <a:t>, jeux sur les contraires, jeux de dérivation, jeux sur les polysémiques ou les homophones, jeux de tris multiples, des jeux conduisant à des jeux de définition (principalement des jeux de cartes) permettent de s’entraîner et de se remémorer des acquis. </a:t>
            </a: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13</a:t>
            </a:fld>
            <a:endParaRPr lang="fr-FR"/>
          </a:p>
        </p:txBody>
      </p:sp>
    </p:spTree>
    <p:extLst>
      <p:ext uri="{BB962C8B-B14F-4D97-AF65-F5344CB8AC3E}">
        <p14:creationId xmlns:p14="http://schemas.microsoft.com/office/powerpoint/2010/main" val="284456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50875" y="322263"/>
            <a:ext cx="5486400" cy="3086100"/>
          </a:xfrm>
        </p:spPr>
      </p:sp>
      <p:sp>
        <p:nvSpPr>
          <p:cNvPr id="3" name="Espace réservé des notes 2"/>
          <p:cNvSpPr>
            <a:spLocks noGrp="1"/>
          </p:cNvSpPr>
          <p:nvPr>
            <p:ph type="body" idx="1"/>
          </p:nvPr>
        </p:nvSpPr>
        <p:spPr>
          <a:xfrm>
            <a:off x="331630" y="3421292"/>
            <a:ext cx="6339625" cy="475251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a:t>Le domaine </a:t>
            </a:r>
            <a:r>
              <a:rPr lang="fr-FR" sz="800" i="1"/>
              <a:t>Mobiliser le langage dans toutes ses dimensions </a:t>
            </a:r>
            <a:r>
              <a:rPr lang="fr-FR" sz="800"/>
              <a:t>réaffirme la place primordiale du langage comme condition essentielle de la réussite de tous. La stimulation et la structuration du langage oral ainsi que l'entrée progressive dans la culture de l'écrit constituent des priorités de l'école maternelle et concernent l'ensemble des domaines.</a:t>
            </a:r>
            <a:br>
              <a:rPr lang="fr-FR" sz="800"/>
            </a:br>
            <a:r>
              <a:rPr lang="fr-FR" sz="800"/>
              <a:t>Les moments de réception où les enfants travaillent mentalement, sans parler, sont des activités langagières à part entière, parce qu'elles permettent de construire des outils cognitifs : reconnaitre, rapprocher, catégoriser, contraster, se construire des images mentales à partir d'histoires fictives, relier des évènements entendus et/ou vus dans des narrations ou des explications, dans des moments d'apprentissages structures, traiter des mots renvoyant à l'espace, au temps, etc. Ces activités invisibles aux yeux de tout observateur sont cruciales. On peut alors centrer leur attention sur le vocabulaire, la syntaxe et les unités sonores de la langue française dont la reconnaissance sera indispensable pour apprendre à maitriser le fonctionnement de l'écriture du français.</a:t>
            </a:r>
            <a:br>
              <a:rPr lang="fr-FR" sz="800"/>
            </a:br>
            <a:r>
              <a:rPr lang="fr-FR" sz="800"/>
              <a:t>Les attendus en fin d'école maternelle :</a:t>
            </a:r>
            <a:br>
              <a:rPr lang="fr-FR" sz="800"/>
            </a:br>
            <a:r>
              <a:rPr lang="fr-FR" sz="800"/>
              <a:t>- Communiquer avec les adultes et avec les autres enfants par le langage, en se faisant comprendre.</a:t>
            </a:r>
            <a:br>
              <a:rPr lang="fr-FR" sz="800"/>
            </a:br>
            <a:r>
              <a:rPr lang="fr-FR" sz="800"/>
              <a:t>- S'exprimer dans un langage syntaxiquement correct et précis. Reformuler pour se faire mieux comprendre.</a:t>
            </a:r>
            <a:br>
              <a:rPr lang="fr-FR" sz="800"/>
            </a:br>
            <a:r>
              <a:rPr lang="fr-FR" sz="800"/>
              <a:t>- Pratiquer divers usages du langage oral : raconter, décrire, évoquer, expliquer, questionner, proposer des solutions, discuter un point de vue.</a:t>
            </a:r>
            <a:br>
              <a:rPr lang="fr-FR" sz="800"/>
            </a:br>
            <a:r>
              <a:rPr lang="fr-FR" sz="800"/>
              <a:t>- Dire de mémoire et de manière expressive plusieurs comptines et poésies.</a:t>
            </a:r>
            <a:br>
              <a:rPr lang="fr-FR" sz="800"/>
            </a:br>
            <a:r>
              <a:rPr lang="fr-FR" sz="800"/>
              <a:t>- Comprendre des textes écrits sans autre aide que le langage entendu.</a:t>
            </a:r>
            <a:br>
              <a:rPr lang="fr-FR" sz="800"/>
            </a:br>
            <a:r>
              <a:rPr lang="fr-FR" sz="800"/>
              <a:t>- Manifester de la curiosité́ par rapport à l'écrit. Pouvoir redire les mots d'une phrase écrite après sa lecture par l'adulte, les mots du titre connu d'un livre ou d'un texte. </a:t>
            </a:r>
          </a:p>
          <a:p>
            <a:pPr algn="ctr"/>
            <a:r>
              <a:rPr lang="fr-FR" sz="800"/>
              <a:t>Guide vert</a:t>
            </a:r>
          </a:p>
          <a:p>
            <a:r>
              <a:rPr lang="fr-FR" sz="800"/>
              <a:t>En fin de grande section, tous les élèves devraient :</a:t>
            </a:r>
          </a:p>
          <a:p>
            <a:r>
              <a:rPr lang="fr-FR" sz="800"/>
              <a:t>— s’appuyer sur des verbes très fréquents (dire, faire, mettre, aller, prendre, avoir, être, etc.) et des pronoms pour s’exprimer ;</a:t>
            </a:r>
          </a:p>
          <a:p>
            <a:r>
              <a:rPr lang="fr-FR" sz="800"/>
              <a:t>— s’emparer du vocabulaire travaillé en classe et l’utiliser à bon escient dans les tâches langagières ;</a:t>
            </a:r>
          </a:p>
          <a:p>
            <a:r>
              <a:rPr lang="fr-FR" sz="800"/>
              <a:t>— corriger et reprendre leurs propos pour remplacer un mot par un autre, plus précis ;</a:t>
            </a:r>
          </a:p>
          <a:p>
            <a:r>
              <a:rPr lang="fr-FR" sz="800"/>
              <a:t>— employer un vocabulaire usuel (vie quotidienne à l’école) suffisamment développé pour être précis dans leurs prises de parole et dans les activités ordinaires de la classe ;</a:t>
            </a:r>
          </a:p>
          <a:p>
            <a:r>
              <a:rPr lang="fr-FR" sz="800"/>
              <a:t>— réutiliser dans un autre contexte les mots appris dans un certain contexte ;</a:t>
            </a:r>
          </a:p>
          <a:p>
            <a:r>
              <a:rPr lang="fr-FR" sz="800"/>
              <a:t>— utiliser régulièrement des adjectifs et des adverbes pour spécifier leur propos ;</a:t>
            </a:r>
          </a:p>
          <a:p>
            <a:r>
              <a:rPr lang="fr-FR" sz="800"/>
              <a:t>— s’interroger sur un mot dont on ignore le sens ;</a:t>
            </a:r>
          </a:p>
          <a:p>
            <a:r>
              <a:rPr lang="fr-FR" sz="800"/>
              <a:t>— utiliser des connecteurs logiques et temporels.</a:t>
            </a:r>
          </a:p>
          <a:p>
            <a:r>
              <a:rPr lang="fr-FR" sz="800"/>
              <a:t>Le contexte scolaire offre naturellement de nombreuses situations de communication qui ont toutes un intérêt pour faire progresser les élèves dans l’acquisition nés instruments du langage et de ses usages.</a:t>
            </a:r>
          </a:p>
          <a:p>
            <a:r>
              <a:rPr lang="fr-FR" sz="800"/>
              <a:t>Ces occasions diverses de situations rituelles, de jeux, de conversations, permettront</a:t>
            </a:r>
          </a:p>
          <a:p>
            <a:r>
              <a:rPr lang="fr-FR" sz="800"/>
              <a:t>à l’élève de :</a:t>
            </a:r>
          </a:p>
          <a:p>
            <a:r>
              <a:rPr lang="fr-FR" sz="800"/>
              <a:t>— ritualiser certaines paroles utilisées dans des occasions précises : l’accueil, l’appel, l’habillage, le rangement, la présentation des activités et la passation des consignes, les synthèses et les bilans, fournissent des moments propices à la mémorisation de mots et de structures syntaxiques ;</a:t>
            </a:r>
          </a:p>
          <a:p>
            <a:r>
              <a:rPr lang="fr-FR" sz="800"/>
              <a:t>— entrer dans un vrai échange conversationnel avec l’adulte dans des activités où adulte et enfant(s) auront des rôles complémentaires qui les obligent à dire, à demander (jeux de construction, jeux de 7 familles, jeu de la marchande, etc.),à commenter, en utilisant un lexique spécifique précis ;</a:t>
            </a:r>
          </a:p>
          <a:p>
            <a:r>
              <a:rPr lang="fr-FR" sz="800"/>
              <a:t>— entrer dans une communication par l’activité gestuelle (chansons à gestes), ou par l’activité entre pairs (un projet pour faire ensemble), dans le but d’utiliser, d’éprouver, son vocabulaire et ses habiletés en toute confiance.</a:t>
            </a:r>
          </a:p>
          <a:p>
            <a:r>
              <a:rPr lang="fr-FR" sz="800"/>
              <a:t>Ces situations de communication permettront de servir de base à l’apprentissage de contextes linguistiques, puis de diversifier les contextes d’utilisation des mots ainsi découverts </a:t>
            </a:r>
            <a:endParaRPr lang="fr-FR" sz="8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a:p>
          <a:p>
            <a:endParaRPr lang="fr-FR"/>
          </a:p>
        </p:txBody>
      </p:sp>
      <p:sp>
        <p:nvSpPr>
          <p:cNvPr id="4" name="Espace réservé du numéro de diapositive 3"/>
          <p:cNvSpPr>
            <a:spLocks noGrp="1"/>
          </p:cNvSpPr>
          <p:nvPr>
            <p:ph type="sldNum" sz="quarter" idx="5"/>
          </p:nvPr>
        </p:nvSpPr>
        <p:spPr/>
        <p:txBody>
          <a:bodyPr/>
          <a:lstStyle/>
          <a:p>
            <a:r>
              <a:rPr lang="fr-FR"/>
              <a:t> </a:t>
            </a:r>
            <a:fld id="{1CF63DDD-A579-9044-B404-196923E88CEA}" type="slidenum">
              <a:rPr lang="fr-FR" smtClean="0"/>
              <a:t>14</a:t>
            </a:fld>
            <a:endParaRPr lang="fr-FR"/>
          </a:p>
        </p:txBody>
      </p:sp>
    </p:spTree>
    <p:extLst>
      <p:ext uri="{BB962C8B-B14F-4D97-AF65-F5344CB8AC3E}">
        <p14:creationId xmlns:p14="http://schemas.microsoft.com/office/powerpoint/2010/main" val="257503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mn-lt"/>
                <a:ea typeface="+mn-ea"/>
                <a:cs typeface="+mn-cs"/>
              </a:rPr>
              <a:t>Le </a:t>
            </a:r>
            <a:r>
              <a:rPr lang="fr-FR" sz="1200" kern="1200" err="1">
                <a:solidFill>
                  <a:schemeClr val="tx1"/>
                </a:solidFill>
                <a:effectLst/>
                <a:latin typeface="+mn-lt"/>
                <a:ea typeface="+mn-ea"/>
                <a:cs typeface="+mn-cs"/>
              </a:rPr>
              <a:t>rôle</a:t>
            </a:r>
            <a:r>
              <a:rPr lang="fr-FR" sz="1200" kern="1200">
                <a:solidFill>
                  <a:schemeClr val="tx1"/>
                </a:solidFill>
                <a:effectLst/>
                <a:latin typeface="+mn-lt"/>
                <a:ea typeface="+mn-ea"/>
                <a:cs typeface="+mn-cs"/>
              </a:rPr>
              <a:t> de l’</a:t>
            </a:r>
            <a:r>
              <a:rPr lang="fr-FR" sz="1200" kern="1200" err="1">
                <a:solidFill>
                  <a:schemeClr val="tx1"/>
                </a:solidFill>
                <a:effectLst/>
                <a:latin typeface="+mn-lt"/>
                <a:ea typeface="+mn-ea"/>
                <a:cs typeface="+mn-cs"/>
              </a:rPr>
              <a:t>école</a:t>
            </a:r>
            <a:r>
              <a:rPr lang="fr-FR" sz="1200" kern="1200">
                <a:solidFill>
                  <a:schemeClr val="tx1"/>
                </a:solidFill>
                <a:effectLst/>
                <a:latin typeface="+mn-lt"/>
                <a:ea typeface="+mn-ea"/>
                <a:cs typeface="+mn-cs"/>
              </a:rPr>
              <a:t> maternelle est d’enrichir le langage de l’</a:t>
            </a:r>
            <a:r>
              <a:rPr lang="fr-FR" sz="1200" kern="1200" err="1">
                <a:solidFill>
                  <a:schemeClr val="tx1"/>
                </a:solidFill>
                <a:effectLst/>
                <a:latin typeface="+mn-lt"/>
                <a:ea typeface="+mn-ea"/>
                <a:cs typeface="+mn-cs"/>
              </a:rPr>
              <a:t>élève</a:t>
            </a:r>
            <a:r>
              <a:rPr lang="fr-FR" sz="1200" kern="1200">
                <a:solidFill>
                  <a:schemeClr val="tx1"/>
                </a:solidFill>
                <a:effectLst/>
                <a:latin typeface="+mn-lt"/>
                <a:ea typeface="+mn-ea"/>
                <a:cs typeface="+mn-cs"/>
              </a:rPr>
              <a:t> et de </a:t>
            </a:r>
            <a:r>
              <a:rPr lang="fr-FR" sz="1200" kern="1200" err="1">
                <a:solidFill>
                  <a:schemeClr val="tx1"/>
                </a:solidFill>
                <a:effectLst/>
                <a:latin typeface="+mn-lt"/>
                <a:ea typeface="+mn-ea"/>
                <a:cs typeface="+mn-cs"/>
              </a:rPr>
              <a:t>systématiser</a:t>
            </a:r>
            <a:r>
              <a:rPr lang="fr-FR" sz="1200" kern="1200">
                <a:solidFill>
                  <a:schemeClr val="tx1"/>
                </a:solidFill>
                <a:effectLst/>
                <a:latin typeface="+mn-lt"/>
                <a:ea typeface="+mn-ea"/>
                <a:cs typeface="+mn-cs"/>
              </a:rPr>
              <a:t> l’</a:t>
            </a:r>
            <a:r>
              <a:rPr lang="fr-FR" sz="1200" kern="1200" err="1">
                <a:solidFill>
                  <a:schemeClr val="tx1"/>
                </a:solidFill>
                <a:effectLst/>
                <a:latin typeface="+mn-lt"/>
                <a:ea typeface="+mn-ea"/>
                <a:cs typeface="+mn-cs"/>
              </a:rPr>
              <a:t>étude</a:t>
            </a:r>
            <a:r>
              <a:rPr lang="fr-FR" sz="1200" kern="1200">
                <a:solidFill>
                  <a:schemeClr val="tx1"/>
                </a:solidFill>
                <a:effectLst/>
                <a:latin typeface="+mn-lt"/>
                <a:ea typeface="+mn-ea"/>
                <a:cs typeface="+mn-cs"/>
              </a:rPr>
              <a:t> du vocabulaire et de la langue.</a:t>
            </a:r>
            <a:br>
              <a:rPr lang="fr-FR" sz="1200" kern="1200">
                <a:solidFill>
                  <a:schemeClr val="tx1"/>
                </a:solidFill>
                <a:effectLst/>
                <a:latin typeface="+mn-lt"/>
                <a:ea typeface="+mn-ea"/>
                <a:cs typeface="+mn-cs"/>
              </a:rPr>
            </a:br>
            <a:r>
              <a:rPr lang="fr-FR" sz="1200" kern="1200">
                <a:solidFill>
                  <a:schemeClr val="tx1"/>
                </a:solidFill>
                <a:effectLst/>
                <a:latin typeface="+mn-lt"/>
                <a:ea typeface="+mn-ea"/>
                <a:cs typeface="+mn-cs"/>
              </a:rPr>
              <a:t>Une simple exposition aux mots se </a:t>
            </a:r>
            <a:r>
              <a:rPr lang="fr-FR" sz="1200" kern="1200" err="1">
                <a:solidFill>
                  <a:schemeClr val="tx1"/>
                </a:solidFill>
                <a:effectLst/>
                <a:latin typeface="+mn-lt"/>
                <a:ea typeface="+mn-ea"/>
                <a:cs typeface="+mn-cs"/>
              </a:rPr>
              <a:t>révèle</a:t>
            </a:r>
            <a:r>
              <a:rPr lang="fr-FR" sz="1200" kern="1200">
                <a:solidFill>
                  <a:schemeClr val="tx1"/>
                </a:solidFill>
                <a:effectLst/>
                <a:latin typeface="+mn-lt"/>
                <a:ea typeface="+mn-ea"/>
                <a:cs typeface="+mn-cs"/>
              </a:rPr>
              <a:t> nettement insuffisante pour s’approprier un vocabulaire suffisamment riche. L’enrichissement lexical implique un enseignement explicite et dirigé avec des </a:t>
            </a:r>
            <a:r>
              <a:rPr lang="fr-FR" sz="1200" kern="1200" err="1">
                <a:solidFill>
                  <a:schemeClr val="tx1"/>
                </a:solidFill>
                <a:effectLst/>
                <a:latin typeface="+mn-lt"/>
                <a:ea typeface="+mn-ea"/>
                <a:cs typeface="+mn-cs"/>
              </a:rPr>
              <a:t>séquences</a:t>
            </a:r>
            <a:r>
              <a:rPr lang="fr-FR" sz="1200" kern="1200">
                <a:solidFill>
                  <a:schemeClr val="tx1"/>
                </a:solidFill>
                <a:effectLst/>
                <a:latin typeface="+mn-lt"/>
                <a:ea typeface="+mn-ea"/>
                <a:cs typeface="+mn-cs"/>
              </a:rPr>
              <a:t> </a:t>
            </a:r>
            <a:r>
              <a:rPr lang="fr-FR" sz="1200" kern="1200" err="1">
                <a:solidFill>
                  <a:schemeClr val="tx1"/>
                </a:solidFill>
                <a:effectLst/>
                <a:latin typeface="+mn-lt"/>
                <a:ea typeface="+mn-ea"/>
                <a:cs typeface="+mn-cs"/>
              </a:rPr>
              <a:t>spécifiques</a:t>
            </a:r>
            <a:r>
              <a:rPr lang="fr-FR" sz="1200" kern="1200">
                <a:solidFill>
                  <a:schemeClr val="tx1"/>
                </a:solidFill>
                <a:effectLst/>
                <a:latin typeface="+mn-lt"/>
                <a:ea typeface="+mn-ea"/>
                <a:cs typeface="+mn-cs"/>
              </a:rPr>
              <a:t>, des </a:t>
            </a:r>
            <a:r>
              <a:rPr lang="fr-FR" sz="1200" kern="1200" err="1">
                <a:solidFill>
                  <a:schemeClr val="tx1"/>
                </a:solidFill>
                <a:effectLst/>
                <a:latin typeface="+mn-lt"/>
                <a:ea typeface="+mn-ea"/>
                <a:cs typeface="+mn-cs"/>
              </a:rPr>
              <a:t>activités</a:t>
            </a:r>
            <a:r>
              <a:rPr lang="fr-FR" sz="1200" kern="1200">
                <a:solidFill>
                  <a:schemeClr val="tx1"/>
                </a:solidFill>
                <a:effectLst/>
                <a:latin typeface="+mn-lt"/>
                <a:ea typeface="+mn-ea"/>
                <a:cs typeface="+mn-cs"/>
              </a:rPr>
              <a:t> </a:t>
            </a:r>
            <a:r>
              <a:rPr lang="fr-FR" sz="1200" kern="1200" err="1">
                <a:solidFill>
                  <a:schemeClr val="tx1"/>
                </a:solidFill>
                <a:effectLst/>
                <a:latin typeface="+mn-lt"/>
                <a:ea typeface="+mn-ea"/>
                <a:cs typeface="+mn-cs"/>
              </a:rPr>
              <a:t>régulières</a:t>
            </a:r>
            <a:r>
              <a:rPr lang="fr-FR" sz="1200" kern="1200">
                <a:solidFill>
                  <a:schemeClr val="tx1"/>
                </a:solidFill>
                <a:effectLst/>
                <a:latin typeface="+mn-lt"/>
                <a:ea typeface="+mn-ea"/>
                <a:cs typeface="+mn-cs"/>
              </a:rPr>
              <a:t> de classification, de </a:t>
            </a:r>
            <a:r>
              <a:rPr lang="fr-FR" sz="1200" kern="1200" err="1">
                <a:solidFill>
                  <a:schemeClr val="tx1"/>
                </a:solidFill>
                <a:effectLst/>
                <a:latin typeface="+mn-lt"/>
                <a:ea typeface="+mn-ea"/>
                <a:cs typeface="+mn-cs"/>
              </a:rPr>
              <a:t>mémorisation</a:t>
            </a:r>
            <a:r>
              <a:rPr lang="fr-FR" sz="1200" kern="1200">
                <a:solidFill>
                  <a:schemeClr val="tx1"/>
                </a:solidFill>
                <a:effectLst/>
                <a:latin typeface="+mn-lt"/>
                <a:ea typeface="+mn-ea"/>
                <a:cs typeface="+mn-cs"/>
              </a:rPr>
              <a:t> de mots, de </a:t>
            </a:r>
            <a:r>
              <a:rPr lang="fr-FR" sz="1200" kern="1200" err="1">
                <a:solidFill>
                  <a:schemeClr val="tx1"/>
                </a:solidFill>
                <a:effectLst/>
                <a:latin typeface="+mn-lt"/>
                <a:ea typeface="+mn-ea"/>
                <a:cs typeface="+mn-cs"/>
              </a:rPr>
              <a:t>réutilisation</a:t>
            </a:r>
            <a:r>
              <a:rPr lang="fr-FR" sz="1200" kern="1200">
                <a:solidFill>
                  <a:schemeClr val="tx1"/>
                </a:solidFill>
                <a:effectLst/>
                <a:latin typeface="+mn-lt"/>
                <a:ea typeface="+mn-ea"/>
                <a:cs typeface="+mn-cs"/>
              </a:rPr>
              <a:t> de vocabulaire et d’</a:t>
            </a:r>
            <a:r>
              <a:rPr lang="fr-FR" sz="1200" kern="1200" err="1">
                <a:solidFill>
                  <a:schemeClr val="tx1"/>
                </a:solidFill>
                <a:effectLst/>
                <a:latin typeface="+mn-lt"/>
                <a:ea typeface="+mn-ea"/>
                <a:cs typeface="+mn-cs"/>
              </a:rPr>
              <a:t>interprétation</a:t>
            </a:r>
            <a:r>
              <a:rPr lang="fr-FR" sz="1200" kern="1200">
                <a:solidFill>
                  <a:schemeClr val="tx1"/>
                </a:solidFill>
                <a:effectLst/>
                <a:latin typeface="+mn-lt"/>
                <a:ea typeface="+mn-ea"/>
                <a:cs typeface="+mn-cs"/>
              </a:rPr>
              <a:t> de termes inconnus à partir de leur contexte ou de leur morphologie. </a:t>
            </a:r>
            <a:endParaRPr lang="fr-FR">
              <a:effectLst/>
            </a:endParaRPr>
          </a:p>
          <a:p>
            <a:r>
              <a:rPr lang="fr-FR" sz="1200" kern="1200">
                <a:solidFill>
                  <a:schemeClr val="tx1"/>
                </a:solidFill>
                <a:effectLst/>
                <a:latin typeface="+mn-lt"/>
                <a:ea typeface="+mn-ea"/>
                <a:cs typeface="+mn-cs"/>
              </a:rPr>
              <a:t>L’un des </a:t>
            </a:r>
            <a:r>
              <a:rPr lang="fr-FR" sz="1200" kern="1200" err="1">
                <a:solidFill>
                  <a:schemeClr val="tx1"/>
                </a:solidFill>
                <a:effectLst/>
                <a:latin typeface="+mn-lt"/>
                <a:ea typeface="+mn-ea"/>
                <a:cs typeface="+mn-cs"/>
              </a:rPr>
              <a:t>défis</a:t>
            </a:r>
            <a:r>
              <a:rPr lang="fr-FR" sz="1200" kern="1200">
                <a:solidFill>
                  <a:schemeClr val="tx1"/>
                </a:solidFill>
                <a:effectLst/>
                <a:latin typeface="+mn-lt"/>
                <a:ea typeface="+mn-ea"/>
                <a:cs typeface="+mn-cs"/>
              </a:rPr>
              <a:t> de l’enseignement du vocabulaire à l’</a:t>
            </a:r>
            <a:r>
              <a:rPr lang="fr-FR" sz="1200" kern="1200" err="1">
                <a:solidFill>
                  <a:schemeClr val="tx1"/>
                </a:solidFill>
                <a:effectLst/>
                <a:latin typeface="+mn-lt"/>
                <a:ea typeface="+mn-ea"/>
                <a:cs typeface="+mn-cs"/>
              </a:rPr>
              <a:t>école</a:t>
            </a:r>
            <a:r>
              <a:rPr lang="fr-FR" sz="1200" kern="1200">
                <a:solidFill>
                  <a:schemeClr val="tx1"/>
                </a:solidFill>
                <a:effectLst/>
                <a:latin typeface="+mn-lt"/>
                <a:ea typeface="+mn-ea"/>
                <a:cs typeface="+mn-cs"/>
              </a:rPr>
              <a:t> maternelle se situe dans l’</a:t>
            </a:r>
            <a:r>
              <a:rPr lang="fr-FR" sz="1200" kern="1200" err="1">
                <a:solidFill>
                  <a:schemeClr val="tx1"/>
                </a:solidFill>
                <a:effectLst/>
                <a:latin typeface="+mn-lt"/>
                <a:ea typeface="+mn-ea"/>
                <a:cs typeface="+mn-cs"/>
              </a:rPr>
              <a:t>équilibre</a:t>
            </a:r>
            <a:r>
              <a:rPr lang="fr-FR" sz="1200" kern="1200">
                <a:solidFill>
                  <a:schemeClr val="tx1"/>
                </a:solidFill>
                <a:effectLst/>
                <a:latin typeface="+mn-lt"/>
                <a:ea typeface="+mn-ea"/>
                <a:cs typeface="+mn-cs"/>
              </a:rPr>
              <a:t> qu’il faut trouver entre la </a:t>
            </a:r>
            <a:r>
              <a:rPr lang="fr-FR" sz="1200" kern="1200" err="1">
                <a:solidFill>
                  <a:schemeClr val="tx1"/>
                </a:solidFill>
                <a:effectLst/>
                <a:latin typeface="+mn-lt"/>
                <a:ea typeface="+mn-ea"/>
                <a:cs typeface="+mn-cs"/>
              </a:rPr>
              <a:t>compréhension</a:t>
            </a:r>
            <a:r>
              <a:rPr lang="fr-FR" sz="1200" kern="1200">
                <a:solidFill>
                  <a:schemeClr val="tx1"/>
                </a:solidFill>
                <a:effectLst/>
                <a:latin typeface="+mn-lt"/>
                <a:ea typeface="+mn-ea"/>
                <a:cs typeface="+mn-cs"/>
              </a:rPr>
              <a:t> des mots en contexte et la </a:t>
            </a:r>
            <a:r>
              <a:rPr lang="fr-FR" sz="1200" kern="1200" err="1">
                <a:solidFill>
                  <a:schemeClr val="tx1"/>
                </a:solidFill>
                <a:effectLst/>
                <a:latin typeface="+mn-lt"/>
                <a:ea typeface="+mn-ea"/>
                <a:cs typeface="+mn-cs"/>
              </a:rPr>
              <a:t>réutilisation</a:t>
            </a:r>
            <a:r>
              <a:rPr lang="fr-FR" sz="1200" kern="1200">
                <a:solidFill>
                  <a:schemeClr val="tx1"/>
                </a:solidFill>
                <a:effectLst/>
                <a:latin typeface="+mn-lt"/>
                <a:ea typeface="+mn-ea"/>
                <a:cs typeface="+mn-cs"/>
              </a:rPr>
              <a:t> efficace des mots appris en dehors du contexte d’apprentissage. </a:t>
            </a:r>
            <a:endParaRPr lang="fr-FR">
              <a:effectLst/>
            </a:endParaRP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15</a:t>
            </a:fld>
            <a:endParaRPr lang="fr-FR"/>
          </a:p>
        </p:txBody>
      </p:sp>
    </p:spTree>
    <p:extLst>
      <p:ext uri="{BB962C8B-B14F-4D97-AF65-F5344CB8AC3E}">
        <p14:creationId xmlns:p14="http://schemas.microsoft.com/office/powerpoint/2010/main" val="3316786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16</a:t>
            </a:fld>
            <a:endParaRPr lang="fr-FR"/>
          </a:p>
        </p:txBody>
      </p:sp>
    </p:spTree>
    <p:extLst>
      <p:ext uri="{BB962C8B-B14F-4D97-AF65-F5344CB8AC3E}">
        <p14:creationId xmlns:p14="http://schemas.microsoft.com/office/powerpoint/2010/main" val="428419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63513"/>
            <a:ext cx="5486400" cy="3086100"/>
          </a:xfrm>
        </p:spPr>
      </p:sp>
      <p:sp>
        <p:nvSpPr>
          <p:cNvPr id="3" name="Espace réservé des notes 2"/>
          <p:cNvSpPr>
            <a:spLocks noGrp="1"/>
          </p:cNvSpPr>
          <p:nvPr>
            <p:ph type="body" idx="1"/>
          </p:nvPr>
        </p:nvSpPr>
        <p:spPr>
          <a:xfrm>
            <a:off x="685800" y="3249613"/>
            <a:ext cx="5486400" cy="5730874"/>
          </a:xfrm>
        </p:spPr>
        <p:txBody>
          <a:bodyPr/>
          <a:lstStyle/>
          <a:p>
            <a:r>
              <a:rPr lang="fr-FR" sz="1200" b="1" kern="1200">
                <a:solidFill>
                  <a:schemeClr val="tx1"/>
                </a:solidFill>
                <a:effectLst/>
                <a:latin typeface="+mn-lt"/>
                <a:ea typeface="+mn-ea"/>
                <a:cs typeface="+mn-cs"/>
              </a:rPr>
              <a:t>Principes de l’évaluation des acquis à l’école maternelle </a:t>
            </a:r>
            <a:endParaRPr lang="fr-FR">
              <a:effectLst/>
            </a:endParaRPr>
          </a:p>
          <a:p>
            <a:r>
              <a:rPr lang="fr-FR" sz="1200" kern="1200">
                <a:solidFill>
                  <a:schemeClr val="tx1"/>
                </a:solidFill>
                <a:effectLst/>
                <a:latin typeface="+mn-lt"/>
                <a:ea typeface="+mn-ea"/>
                <a:cs typeface="+mn-cs"/>
              </a:rPr>
              <a:t>Le suivi des acquis doit permettre d’objectiver les progrès réalisés par chaque </a:t>
            </a:r>
            <a:r>
              <a:rPr lang="fr-FR" sz="1200" kern="1200" err="1">
                <a:solidFill>
                  <a:schemeClr val="tx1"/>
                </a:solidFill>
                <a:effectLst/>
                <a:latin typeface="+mn-lt"/>
                <a:ea typeface="+mn-ea"/>
                <a:cs typeface="+mn-cs"/>
              </a:rPr>
              <a:t>élève</a:t>
            </a:r>
            <a:r>
              <a:rPr lang="fr-FR" sz="1200" kern="1200">
                <a:solidFill>
                  <a:schemeClr val="tx1"/>
                </a:solidFill>
                <a:effectLst/>
                <a:latin typeface="+mn-lt"/>
                <a:ea typeface="+mn-ea"/>
                <a:cs typeface="+mn-cs"/>
              </a:rPr>
              <a:t> pour donner à voir son </a:t>
            </a:r>
            <a:r>
              <a:rPr lang="fr-FR" sz="1200" kern="1200" err="1">
                <a:solidFill>
                  <a:schemeClr val="tx1"/>
                </a:solidFill>
                <a:effectLst/>
                <a:latin typeface="+mn-lt"/>
                <a:ea typeface="+mn-ea"/>
                <a:cs typeface="+mn-cs"/>
              </a:rPr>
              <a:t>évolution</a:t>
            </a:r>
            <a:r>
              <a:rPr lang="fr-FR" sz="1200" kern="1200">
                <a:solidFill>
                  <a:schemeClr val="tx1"/>
                </a:solidFill>
                <a:effectLst/>
                <a:latin typeface="+mn-lt"/>
                <a:ea typeface="+mn-ea"/>
                <a:cs typeface="+mn-cs"/>
              </a:rPr>
              <a:t> et ses </a:t>
            </a:r>
            <a:r>
              <a:rPr lang="fr-FR" sz="1200" kern="1200" err="1">
                <a:solidFill>
                  <a:schemeClr val="tx1"/>
                </a:solidFill>
                <a:effectLst/>
                <a:latin typeface="+mn-lt"/>
                <a:ea typeface="+mn-ea"/>
                <a:cs typeface="+mn-cs"/>
              </a:rPr>
              <a:t>réussites</a:t>
            </a:r>
            <a:r>
              <a:rPr lang="fr-FR" sz="1200" kern="1200">
                <a:solidFill>
                  <a:schemeClr val="tx1"/>
                </a:solidFill>
                <a:effectLst/>
                <a:latin typeface="+mn-lt"/>
                <a:ea typeface="+mn-ea"/>
                <a:cs typeface="+mn-cs"/>
              </a:rPr>
              <a:t>. </a:t>
            </a:r>
            <a:endParaRPr lang="fr-FR">
              <a:effectLst/>
            </a:endParaRPr>
          </a:p>
          <a:p>
            <a:r>
              <a:rPr lang="fr-FR" sz="1200" kern="1200">
                <a:solidFill>
                  <a:schemeClr val="tx1"/>
                </a:solidFill>
                <a:effectLst/>
                <a:latin typeface="+mn-lt"/>
                <a:ea typeface="+mn-ea"/>
                <a:cs typeface="+mn-cs"/>
              </a:rPr>
              <a:t>L’</a:t>
            </a:r>
            <a:r>
              <a:rPr lang="fr-FR" sz="1200" kern="1200" err="1">
                <a:solidFill>
                  <a:schemeClr val="tx1"/>
                </a:solidFill>
                <a:effectLst/>
                <a:latin typeface="+mn-lt"/>
                <a:ea typeface="+mn-ea"/>
                <a:cs typeface="+mn-cs"/>
              </a:rPr>
              <a:t>évaluation</a:t>
            </a:r>
            <a:r>
              <a:rPr lang="fr-FR" sz="1200" kern="1200">
                <a:solidFill>
                  <a:schemeClr val="tx1"/>
                </a:solidFill>
                <a:effectLst/>
                <a:latin typeface="+mn-lt"/>
                <a:ea typeface="+mn-ea"/>
                <a:cs typeface="+mn-cs"/>
              </a:rPr>
              <a:t> s’appuie principalement sur l’observation attentive des </a:t>
            </a:r>
            <a:r>
              <a:rPr lang="fr-FR" sz="1200" kern="1200" err="1">
                <a:solidFill>
                  <a:schemeClr val="tx1"/>
                </a:solidFill>
                <a:effectLst/>
                <a:latin typeface="+mn-lt"/>
                <a:ea typeface="+mn-ea"/>
                <a:cs typeface="+mn-cs"/>
              </a:rPr>
              <a:t>élèves</a:t>
            </a:r>
            <a:r>
              <a:rPr lang="fr-FR" sz="1200" kern="1200">
                <a:solidFill>
                  <a:schemeClr val="tx1"/>
                </a:solidFill>
                <a:effectLst/>
                <a:latin typeface="+mn-lt"/>
                <a:ea typeface="+mn-ea"/>
                <a:cs typeface="+mn-cs"/>
              </a:rPr>
              <a:t> en situation d’apprentissage dans la classe. Elle est directe et </a:t>
            </a:r>
            <a:r>
              <a:rPr lang="fr-FR" sz="1200" kern="1200" err="1">
                <a:solidFill>
                  <a:schemeClr val="tx1"/>
                </a:solidFill>
                <a:effectLst/>
                <a:latin typeface="+mn-lt"/>
                <a:ea typeface="+mn-ea"/>
                <a:cs typeface="+mn-cs"/>
              </a:rPr>
              <a:t>régulière</a:t>
            </a:r>
            <a:r>
              <a:rPr lang="fr-FR" sz="1200" kern="1200">
                <a:solidFill>
                  <a:schemeClr val="tx1"/>
                </a:solidFill>
                <a:effectLst/>
                <a:latin typeface="+mn-lt"/>
                <a:ea typeface="+mn-ea"/>
                <a:cs typeface="+mn-cs"/>
              </a:rPr>
              <a:t> sans </a:t>
            </a:r>
            <a:r>
              <a:rPr lang="fr-FR" sz="1200" kern="1200" err="1">
                <a:solidFill>
                  <a:schemeClr val="tx1"/>
                </a:solidFill>
                <a:effectLst/>
                <a:latin typeface="+mn-lt"/>
                <a:ea typeface="+mn-ea"/>
                <a:cs typeface="+mn-cs"/>
              </a:rPr>
              <a:t>empiéter</a:t>
            </a:r>
            <a:r>
              <a:rPr lang="fr-FR" sz="1200" kern="1200">
                <a:solidFill>
                  <a:schemeClr val="tx1"/>
                </a:solidFill>
                <a:effectLst/>
                <a:latin typeface="+mn-lt"/>
                <a:ea typeface="+mn-ea"/>
                <a:cs typeface="+mn-cs"/>
              </a:rPr>
              <a:t> sur le temps d’enseignement. Dans le quotidien de la classe, le professeur </a:t>
            </a:r>
            <a:r>
              <a:rPr lang="fr-FR" sz="1200" kern="1200" err="1">
                <a:solidFill>
                  <a:schemeClr val="tx1"/>
                </a:solidFill>
                <a:effectLst/>
                <a:latin typeface="+mn-lt"/>
                <a:ea typeface="+mn-ea"/>
                <a:cs typeface="+mn-cs"/>
              </a:rPr>
              <a:t>prélève</a:t>
            </a:r>
            <a:r>
              <a:rPr lang="fr-FR" sz="1200" kern="1200">
                <a:solidFill>
                  <a:schemeClr val="tx1"/>
                </a:solidFill>
                <a:effectLst/>
                <a:latin typeface="+mn-lt"/>
                <a:ea typeface="+mn-ea"/>
                <a:cs typeface="+mn-cs"/>
              </a:rPr>
              <a:t> et garde trace des indices et information des </a:t>
            </a:r>
            <a:r>
              <a:rPr lang="fr-FR" sz="1200" kern="1200" err="1">
                <a:solidFill>
                  <a:schemeClr val="tx1"/>
                </a:solidFill>
                <a:effectLst/>
                <a:latin typeface="+mn-lt"/>
                <a:ea typeface="+mn-ea"/>
                <a:cs typeface="+mn-cs"/>
              </a:rPr>
              <a:t>progrès</a:t>
            </a:r>
            <a:r>
              <a:rPr lang="fr-FR" sz="1200" kern="1200">
                <a:solidFill>
                  <a:schemeClr val="tx1"/>
                </a:solidFill>
                <a:effectLst/>
                <a:latin typeface="+mn-lt"/>
                <a:ea typeface="+mn-ea"/>
                <a:cs typeface="+mn-cs"/>
              </a:rPr>
              <a:t> et des acquis de chacun des </a:t>
            </a:r>
            <a:r>
              <a:rPr lang="fr-FR" sz="1200" kern="1200" err="1">
                <a:solidFill>
                  <a:schemeClr val="tx1"/>
                </a:solidFill>
                <a:effectLst/>
                <a:latin typeface="+mn-lt"/>
                <a:ea typeface="+mn-ea"/>
                <a:cs typeface="+mn-cs"/>
              </a:rPr>
              <a:t>élèves</a:t>
            </a:r>
            <a:r>
              <a:rPr lang="fr-FR" sz="1200" kern="1200">
                <a:solidFill>
                  <a:schemeClr val="tx1"/>
                </a:solidFill>
                <a:effectLst/>
                <a:latin typeface="+mn-lt"/>
                <a:ea typeface="+mn-ea"/>
                <a:cs typeface="+mn-cs"/>
              </a:rPr>
              <a:t>. </a:t>
            </a:r>
            <a:endParaRPr lang="fr-FR">
              <a:effectLst/>
            </a:endParaRPr>
          </a:p>
          <a:p>
            <a:r>
              <a:rPr lang="fr-FR" sz="1200" kern="1200">
                <a:solidFill>
                  <a:schemeClr val="tx1"/>
                </a:solidFill>
                <a:effectLst/>
                <a:latin typeface="+mn-lt"/>
                <a:ea typeface="+mn-ea"/>
                <a:cs typeface="+mn-cs"/>
              </a:rPr>
              <a:t>Compte tenu des </a:t>
            </a:r>
            <a:r>
              <a:rPr lang="fr-FR" sz="1200" kern="1200" err="1">
                <a:solidFill>
                  <a:schemeClr val="tx1"/>
                </a:solidFill>
                <a:effectLst/>
                <a:latin typeface="+mn-lt"/>
                <a:ea typeface="+mn-ea"/>
                <a:cs typeface="+mn-cs"/>
              </a:rPr>
              <a:t>écarts</a:t>
            </a:r>
            <a:r>
              <a:rPr lang="fr-FR" sz="1200" kern="1200">
                <a:solidFill>
                  <a:schemeClr val="tx1"/>
                </a:solidFill>
                <a:effectLst/>
                <a:latin typeface="+mn-lt"/>
                <a:ea typeface="+mn-ea"/>
                <a:cs typeface="+mn-cs"/>
              </a:rPr>
              <a:t> de </a:t>
            </a:r>
            <a:r>
              <a:rPr lang="fr-FR" sz="1200" kern="1200" err="1">
                <a:solidFill>
                  <a:schemeClr val="tx1"/>
                </a:solidFill>
                <a:effectLst/>
                <a:latin typeface="+mn-lt"/>
                <a:ea typeface="+mn-ea"/>
                <a:cs typeface="+mn-cs"/>
              </a:rPr>
              <a:t>maturite</a:t>
            </a:r>
            <a:r>
              <a:rPr lang="fr-FR" sz="1200" kern="1200">
                <a:solidFill>
                  <a:schemeClr val="tx1"/>
                </a:solidFill>
                <a:effectLst/>
                <a:latin typeface="+mn-lt"/>
                <a:ea typeface="+mn-ea"/>
                <a:cs typeface="+mn-cs"/>
              </a:rPr>
              <a:t>́ importants à cet </a:t>
            </a:r>
            <a:r>
              <a:rPr lang="fr-FR" sz="1200" kern="1200" err="1">
                <a:solidFill>
                  <a:schemeClr val="tx1"/>
                </a:solidFill>
                <a:effectLst/>
                <a:latin typeface="+mn-lt"/>
                <a:ea typeface="+mn-ea"/>
                <a:cs typeface="+mn-cs"/>
              </a:rPr>
              <a:t>âge</a:t>
            </a:r>
            <a:r>
              <a:rPr lang="fr-FR" sz="1200" kern="1200">
                <a:solidFill>
                  <a:schemeClr val="tx1"/>
                </a:solidFill>
                <a:effectLst/>
                <a:latin typeface="+mn-lt"/>
                <a:ea typeface="+mn-ea"/>
                <a:cs typeface="+mn-cs"/>
              </a:rPr>
              <a:t> et au sein d’une </a:t>
            </a:r>
            <a:r>
              <a:rPr lang="fr-FR" sz="1200" kern="1200" err="1">
                <a:solidFill>
                  <a:schemeClr val="tx1"/>
                </a:solidFill>
                <a:effectLst/>
                <a:latin typeface="+mn-lt"/>
                <a:ea typeface="+mn-ea"/>
                <a:cs typeface="+mn-cs"/>
              </a:rPr>
              <a:t>même</a:t>
            </a:r>
            <a:r>
              <a:rPr lang="fr-FR" sz="1200" kern="1200">
                <a:solidFill>
                  <a:schemeClr val="tx1"/>
                </a:solidFill>
                <a:effectLst/>
                <a:latin typeface="+mn-lt"/>
                <a:ea typeface="+mn-ea"/>
                <a:cs typeface="+mn-cs"/>
              </a:rPr>
              <a:t> classe, les </a:t>
            </a:r>
            <a:r>
              <a:rPr lang="fr-FR" sz="1200" kern="1200" err="1">
                <a:solidFill>
                  <a:schemeClr val="tx1"/>
                </a:solidFill>
                <a:effectLst/>
                <a:latin typeface="+mn-lt"/>
                <a:ea typeface="+mn-ea"/>
                <a:cs typeface="+mn-cs"/>
              </a:rPr>
              <a:t>éléments</a:t>
            </a:r>
            <a:r>
              <a:rPr lang="fr-FR" sz="1200" kern="1200">
                <a:solidFill>
                  <a:schemeClr val="tx1"/>
                </a:solidFill>
                <a:effectLst/>
                <a:latin typeface="+mn-lt"/>
                <a:ea typeface="+mn-ea"/>
                <a:cs typeface="+mn-cs"/>
              </a:rPr>
              <a:t> significatifs </a:t>
            </a:r>
            <a:r>
              <a:rPr lang="fr-FR" sz="1200" kern="1200" err="1">
                <a:solidFill>
                  <a:schemeClr val="tx1"/>
                </a:solidFill>
                <a:effectLst/>
                <a:latin typeface="+mn-lt"/>
                <a:ea typeface="+mn-ea"/>
                <a:cs typeface="+mn-cs"/>
              </a:rPr>
              <a:t>repérés</a:t>
            </a:r>
            <a:r>
              <a:rPr lang="fr-FR" sz="1200" kern="1200">
                <a:solidFill>
                  <a:schemeClr val="tx1"/>
                </a:solidFill>
                <a:effectLst/>
                <a:latin typeface="+mn-lt"/>
                <a:ea typeface="+mn-ea"/>
                <a:cs typeface="+mn-cs"/>
              </a:rPr>
              <a:t> ne concernent pas tous les </a:t>
            </a:r>
            <a:r>
              <a:rPr lang="fr-FR" sz="1200" kern="1200" err="1">
                <a:solidFill>
                  <a:schemeClr val="tx1"/>
                </a:solidFill>
                <a:effectLst/>
                <a:latin typeface="+mn-lt"/>
                <a:ea typeface="+mn-ea"/>
                <a:cs typeface="+mn-cs"/>
              </a:rPr>
              <a:t>élèves</a:t>
            </a:r>
            <a:r>
              <a:rPr lang="fr-FR" sz="1200" kern="1200">
                <a:solidFill>
                  <a:schemeClr val="tx1"/>
                </a:solidFill>
                <a:effectLst/>
                <a:latin typeface="+mn-lt"/>
                <a:ea typeface="+mn-ea"/>
                <a:cs typeface="+mn-cs"/>
              </a:rPr>
              <a:t> au </a:t>
            </a:r>
            <a:r>
              <a:rPr lang="fr-FR" sz="1200" kern="1200" err="1">
                <a:solidFill>
                  <a:schemeClr val="tx1"/>
                </a:solidFill>
                <a:effectLst/>
                <a:latin typeface="+mn-lt"/>
                <a:ea typeface="+mn-ea"/>
                <a:cs typeface="+mn-cs"/>
              </a:rPr>
              <a:t>même</a:t>
            </a:r>
            <a:r>
              <a:rPr lang="fr-FR" sz="1200" kern="1200">
                <a:solidFill>
                  <a:schemeClr val="tx1"/>
                </a:solidFill>
                <a:effectLst/>
                <a:latin typeface="+mn-lt"/>
                <a:ea typeface="+mn-ea"/>
                <a:cs typeface="+mn-cs"/>
              </a:rPr>
              <a:t> moment et dans tous les domaines d’apprentissage en </a:t>
            </a:r>
            <a:r>
              <a:rPr lang="fr-FR" sz="1200" kern="1200" err="1">
                <a:solidFill>
                  <a:schemeClr val="tx1"/>
                </a:solidFill>
                <a:effectLst/>
                <a:latin typeface="+mn-lt"/>
                <a:ea typeface="+mn-ea"/>
                <a:cs typeface="+mn-cs"/>
              </a:rPr>
              <a:t>même</a:t>
            </a:r>
            <a:r>
              <a:rPr lang="fr-FR" sz="1200" kern="1200">
                <a:solidFill>
                  <a:schemeClr val="tx1"/>
                </a:solidFill>
                <a:effectLst/>
                <a:latin typeface="+mn-lt"/>
                <a:ea typeface="+mn-ea"/>
                <a:cs typeface="+mn-cs"/>
              </a:rPr>
              <a:t> temps. À l’</a:t>
            </a:r>
            <a:r>
              <a:rPr lang="fr-FR" sz="1200" kern="1200" err="1">
                <a:solidFill>
                  <a:schemeClr val="tx1"/>
                </a:solidFill>
                <a:effectLst/>
                <a:latin typeface="+mn-lt"/>
                <a:ea typeface="+mn-ea"/>
                <a:cs typeface="+mn-cs"/>
              </a:rPr>
              <a:t>école</a:t>
            </a:r>
            <a:r>
              <a:rPr lang="fr-FR" sz="1200" kern="1200">
                <a:solidFill>
                  <a:schemeClr val="tx1"/>
                </a:solidFill>
                <a:effectLst/>
                <a:latin typeface="+mn-lt"/>
                <a:ea typeface="+mn-ea"/>
                <a:cs typeface="+mn-cs"/>
              </a:rPr>
              <a:t> maternelle, chaque </a:t>
            </a:r>
            <a:r>
              <a:rPr lang="fr-FR" sz="1200" kern="1200" err="1">
                <a:solidFill>
                  <a:schemeClr val="tx1"/>
                </a:solidFill>
                <a:effectLst/>
                <a:latin typeface="+mn-lt"/>
                <a:ea typeface="+mn-ea"/>
                <a:cs typeface="+mn-cs"/>
              </a:rPr>
              <a:t>élève</a:t>
            </a:r>
            <a:r>
              <a:rPr lang="fr-FR" sz="1200" kern="1200">
                <a:solidFill>
                  <a:schemeClr val="tx1"/>
                </a:solidFill>
                <a:effectLst/>
                <a:latin typeface="+mn-lt"/>
                <a:ea typeface="+mn-ea"/>
                <a:cs typeface="+mn-cs"/>
              </a:rPr>
              <a:t> progresse à un rythme </a:t>
            </a:r>
            <a:r>
              <a:rPr lang="fr-FR" sz="1200" kern="1200" err="1">
                <a:solidFill>
                  <a:schemeClr val="tx1"/>
                </a:solidFill>
                <a:effectLst/>
                <a:latin typeface="+mn-lt"/>
                <a:ea typeface="+mn-ea"/>
                <a:cs typeface="+mn-cs"/>
              </a:rPr>
              <a:t>différent</a:t>
            </a:r>
            <a:r>
              <a:rPr lang="fr-FR" sz="1200" kern="1200">
                <a:solidFill>
                  <a:schemeClr val="tx1"/>
                </a:solidFill>
                <a:effectLst/>
                <a:latin typeface="+mn-lt"/>
                <a:ea typeface="+mn-ea"/>
                <a:cs typeface="+mn-cs"/>
              </a:rPr>
              <a:t>. </a:t>
            </a:r>
            <a:endParaRPr lang="fr-FR">
              <a:effectLst/>
            </a:endParaRPr>
          </a:p>
          <a:p>
            <a:r>
              <a:rPr lang="fr-FR" sz="1200" b="1" kern="1200" err="1">
                <a:solidFill>
                  <a:schemeClr val="tx1"/>
                </a:solidFill>
                <a:effectLst/>
                <a:latin typeface="+mn-lt"/>
                <a:ea typeface="+mn-ea"/>
                <a:cs typeface="+mn-cs"/>
              </a:rPr>
              <a:t>Évaluer</a:t>
            </a:r>
            <a:r>
              <a:rPr lang="fr-FR" sz="1200" b="1" kern="1200">
                <a:solidFill>
                  <a:schemeClr val="tx1"/>
                </a:solidFill>
                <a:effectLst/>
                <a:latin typeface="+mn-lt"/>
                <a:ea typeface="+mn-ea"/>
                <a:cs typeface="+mn-cs"/>
              </a:rPr>
              <a:t> les </a:t>
            </a:r>
            <a:r>
              <a:rPr lang="fr-FR" sz="1200" b="1" kern="1200" err="1">
                <a:solidFill>
                  <a:schemeClr val="tx1"/>
                </a:solidFill>
                <a:effectLst/>
                <a:latin typeface="+mn-lt"/>
                <a:ea typeface="+mn-ea"/>
                <a:cs typeface="+mn-cs"/>
              </a:rPr>
              <a:t>progrès</a:t>
            </a:r>
            <a:r>
              <a:rPr lang="fr-FR" sz="1200" b="1" kern="1200">
                <a:solidFill>
                  <a:schemeClr val="tx1"/>
                </a:solidFill>
                <a:effectLst/>
                <a:latin typeface="+mn-lt"/>
                <a:ea typeface="+mn-ea"/>
                <a:cs typeface="+mn-cs"/>
              </a:rPr>
              <a:t> des </a:t>
            </a:r>
            <a:r>
              <a:rPr lang="fr-FR" sz="1200" b="1" kern="1200" err="1">
                <a:solidFill>
                  <a:schemeClr val="tx1"/>
                </a:solidFill>
                <a:effectLst/>
                <a:latin typeface="+mn-lt"/>
                <a:ea typeface="+mn-ea"/>
                <a:cs typeface="+mn-cs"/>
              </a:rPr>
              <a:t>élèves</a:t>
            </a:r>
            <a:r>
              <a:rPr lang="fr-FR" sz="1200" b="1" kern="1200">
                <a:solidFill>
                  <a:schemeClr val="tx1"/>
                </a:solidFill>
                <a:effectLst/>
                <a:latin typeface="+mn-lt"/>
                <a:ea typeface="+mn-ea"/>
                <a:cs typeface="+mn-cs"/>
              </a:rPr>
              <a:t> en vocabulaire </a:t>
            </a:r>
            <a:endParaRPr lang="fr-FR">
              <a:effectLst/>
            </a:endParaRPr>
          </a:p>
          <a:p>
            <a:r>
              <a:rPr lang="fr-FR" sz="1200" kern="1200">
                <a:solidFill>
                  <a:schemeClr val="tx1"/>
                </a:solidFill>
                <a:effectLst/>
                <a:latin typeface="+mn-lt"/>
                <a:ea typeface="+mn-ea"/>
                <a:cs typeface="+mn-cs"/>
              </a:rPr>
              <a:t>Lors de la </a:t>
            </a:r>
            <a:r>
              <a:rPr lang="fr-FR" sz="1200" kern="1200" err="1">
                <a:solidFill>
                  <a:schemeClr val="tx1"/>
                </a:solidFill>
                <a:effectLst/>
                <a:latin typeface="+mn-lt"/>
                <a:ea typeface="+mn-ea"/>
                <a:cs typeface="+mn-cs"/>
              </a:rPr>
              <a:t>préparation</a:t>
            </a:r>
            <a:r>
              <a:rPr lang="fr-FR" sz="1200" kern="1200">
                <a:solidFill>
                  <a:schemeClr val="tx1"/>
                </a:solidFill>
                <a:effectLst/>
                <a:latin typeface="+mn-lt"/>
                <a:ea typeface="+mn-ea"/>
                <a:cs typeface="+mn-cs"/>
              </a:rPr>
              <a:t> des </a:t>
            </a:r>
            <a:r>
              <a:rPr lang="fr-FR" sz="1200" kern="1200" err="1">
                <a:solidFill>
                  <a:schemeClr val="tx1"/>
                </a:solidFill>
                <a:effectLst/>
                <a:latin typeface="+mn-lt"/>
                <a:ea typeface="+mn-ea"/>
                <a:cs typeface="+mn-cs"/>
              </a:rPr>
              <a:t>séquences</a:t>
            </a:r>
            <a:r>
              <a:rPr lang="fr-FR" sz="1200" kern="1200">
                <a:solidFill>
                  <a:schemeClr val="tx1"/>
                </a:solidFill>
                <a:effectLst/>
                <a:latin typeface="+mn-lt"/>
                <a:ea typeface="+mn-ea"/>
                <a:cs typeface="+mn-cs"/>
              </a:rPr>
              <a:t> et </a:t>
            </a:r>
            <a:r>
              <a:rPr lang="fr-FR" sz="1200" kern="1200" err="1">
                <a:solidFill>
                  <a:schemeClr val="tx1"/>
                </a:solidFill>
                <a:effectLst/>
                <a:latin typeface="+mn-lt"/>
                <a:ea typeface="+mn-ea"/>
                <a:cs typeface="+mn-cs"/>
              </a:rPr>
              <a:t>séances</a:t>
            </a:r>
            <a:r>
              <a:rPr lang="fr-FR" sz="1200" kern="1200">
                <a:solidFill>
                  <a:schemeClr val="tx1"/>
                </a:solidFill>
                <a:effectLst/>
                <a:latin typeface="+mn-lt"/>
                <a:ea typeface="+mn-ea"/>
                <a:cs typeface="+mn-cs"/>
              </a:rPr>
              <a:t>, le professeur identifie les </a:t>
            </a:r>
            <a:r>
              <a:rPr lang="fr-FR" sz="1200" kern="1200" err="1">
                <a:solidFill>
                  <a:schemeClr val="tx1"/>
                </a:solidFill>
                <a:effectLst/>
                <a:latin typeface="+mn-lt"/>
                <a:ea typeface="+mn-ea"/>
                <a:cs typeface="+mn-cs"/>
              </a:rPr>
              <a:t>critères</a:t>
            </a:r>
            <a:r>
              <a:rPr lang="fr-FR" sz="1200" kern="1200">
                <a:solidFill>
                  <a:schemeClr val="tx1"/>
                </a:solidFill>
                <a:effectLst/>
                <a:latin typeface="+mn-lt"/>
                <a:ea typeface="+mn-ea"/>
                <a:cs typeface="+mn-cs"/>
              </a:rPr>
              <a:t> d’observation, progressifs, raisonnables et objectifs, qui lui permettront d’</a:t>
            </a:r>
            <a:r>
              <a:rPr lang="fr-FR" sz="1200" kern="1200" err="1">
                <a:solidFill>
                  <a:schemeClr val="tx1"/>
                </a:solidFill>
                <a:effectLst/>
                <a:latin typeface="+mn-lt"/>
                <a:ea typeface="+mn-ea"/>
                <a:cs typeface="+mn-cs"/>
              </a:rPr>
              <a:t>apprécier</a:t>
            </a:r>
            <a:r>
              <a:rPr lang="fr-FR" sz="1200" kern="1200">
                <a:solidFill>
                  <a:schemeClr val="tx1"/>
                </a:solidFill>
                <a:effectLst/>
                <a:latin typeface="+mn-lt"/>
                <a:ea typeface="+mn-ea"/>
                <a:cs typeface="+mn-cs"/>
              </a:rPr>
              <a:t> la progression des acquis des </a:t>
            </a:r>
            <a:r>
              <a:rPr lang="fr-FR" sz="1200" kern="1200" err="1">
                <a:solidFill>
                  <a:schemeClr val="tx1"/>
                </a:solidFill>
                <a:effectLst/>
                <a:latin typeface="+mn-lt"/>
                <a:ea typeface="+mn-ea"/>
                <a:cs typeface="+mn-cs"/>
              </a:rPr>
              <a:t>élèves</a:t>
            </a:r>
            <a:r>
              <a:rPr lang="fr-FR" sz="1200" kern="1200">
                <a:solidFill>
                  <a:schemeClr val="tx1"/>
                </a:solidFill>
                <a:effectLst/>
                <a:latin typeface="+mn-lt"/>
                <a:ea typeface="+mn-ea"/>
                <a:cs typeface="+mn-cs"/>
              </a:rPr>
              <a:t> et la pertinence de l’enseignement qu’il conduit. </a:t>
            </a:r>
            <a:endParaRPr lang="fr-FR">
              <a:effectLst/>
            </a:endParaRPr>
          </a:p>
          <a:p>
            <a:r>
              <a:rPr lang="fr-FR" sz="1200" kern="1200">
                <a:solidFill>
                  <a:schemeClr val="tx1"/>
                </a:solidFill>
                <a:effectLst/>
                <a:latin typeface="+mn-lt"/>
                <a:ea typeface="+mn-ea"/>
                <a:cs typeface="+mn-cs"/>
              </a:rPr>
              <a:t>Pour </a:t>
            </a:r>
            <a:r>
              <a:rPr lang="fr-FR" sz="1200" kern="1200" err="1">
                <a:solidFill>
                  <a:schemeClr val="tx1"/>
                </a:solidFill>
                <a:effectLst/>
                <a:latin typeface="+mn-lt"/>
                <a:ea typeface="+mn-ea"/>
                <a:cs typeface="+mn-cs"/>
              </a:rPr>
              <a:t>évaluer</a:t>
            </a:r>
            <a:r>
              <a:rPr lang="fr-FR" sz="1200" kern="1200">
                <a:solidFill>
                  <a:schemeClr val="tx1"/>
                </a:solidFill>
                <a:effectLst/>
                <a:latin typeface="+mn-lt"/>
                <a:ea typeface="+mn-ea"/>
                <a:cs typeface="+mn-cs"/>
              </a:rPr>
              <a:t> certains apprentissages, il est </a:t>
            </a:r>
            <a:r>
              <a:rPr lang="fr-FR" sz="1200" kern="1200" err="1">
                <a:solidFill>
                  <a:schemeClr val="tx1"/>
                </a:solidFill>
                <a:effectLst/>
                <a:latin typeface="+mn-lt"/>
                <a:ea typeface="+mn-ea"/>
                <a:cs typeface="+mn-cs"/>
              </a:rPr>
              <a:t>nécessaire</a:t>
            </a:r>
            <a:r>
              <a:rPr lang="fr-FR" sz="1200" kern="1200">
                <a:solidFill>
                  <a:schemeClr val="tx1"/>
                </a:solidFill>
                <a:effectLst/>
                <a:latin typeface="+mn-lt"/>
                <a:ea typeface="+mn-ea"/>
                <a:cs typeface="+mn-cs"/>
              </a:rPr>
              <a:t> de </a:t>
            </a:r>
            <a:r>
              <a:rPr lang="fr-FR" sz="1200" kern="1200" err="1">
                <a:solidFill>
                  <a:schemeClr val="tx1"/>
                </a:solidFill>
                <a:effectLst/>
                <a:latin typeface="+mn-lt"/>
                <a:ea typeface="+mn-ea"/>
                <a:cs typeface="+mn-cs"/>
              </a:rPr>
              <a:t>créer</a:t>
            </a:r>
            <a:r>
              <a:rPr lang="fr-FR" sz="1200" kern="1200">
                <a:solidFill>
                  <a:schemeClr val="tx1"/>
                </a:solidFill>
                <a:effectLst/>
                <a:latin typeface="+mn-lt"/>
                <a:ea typeface="+mn-ea"/>
                <a:cs typeface="+mn-cs"/>
              </a:rPr>
              <a:t> une situation </a:t>
            </a:r>
            <a:r>
              <a:rPr lang="fr-FR" sz="1200" kern="1200" err="1">
                <a:solidFill>
                  <a:schemeClr val="tx1"/>
                </a:solidFill>
                <a:effectLst/>
                <a:latin typeface="+mn-lt"/>
                <a:ea typeface="+mn-ea"/>
                <a:cs typeface="+mn-cs"/>
              </a:rPr>
              <a:t>particulière</a:t>
            </a:r>
            <a:r>
              <a:rPr lang="fr-FR" sz="1200" kern="1200">
                <a:solidFill>
                  <a:schemeClr val="tx1"/>
                </a:solidFill>
                <a:effectLst/>
                <a:latin typeface="+mn-lt"/>
                <a:ea typeface="+mn-ea"/>
                <a:cs typeface="+mn-cs"/>
              </a:rPr>
              <a:t>, d’</a:t>
            </a:r>
            <a:r>
              <a:rPr lang="fr-FR" sz="1200" kern="1200" err="1">
                <a:solidFill>
                  <a:schemeClr val="tx1"/>
                </a:solidFill>
                <a:effectLst/>
                <a:latin typeface="+mn-lt"/>
                <a:ea typeface="+mn-ea"/>
                <a:cs typeface="+mn-cs"/>
              </a:rPr>
              <a:t>aménager</a:t>
            </a:r>
            <a:r>
              <a:rPr lang="fr-FR" sz="1200" kern="1200">
                <a:solidFill>
                  <a:schemeClr val="tx1"/>
                </a:solidFill>
                <a:effectLst/>
                <a:latin typeface="+mn-lt"/>
                <a:ea typeface="+mn-ea"/>
                <a:cs typeface="+mn-cs"/>
              </a:rPr>
              <a:t> l’</a:t>
            </a:r>
            <a:r>
              <a:rPr lang="fr-FR" sz="1200" kern="1200" err="1">
                <a:solidFill>
                  <a:schemeClr val="tx1"/>
                </a:solidFill>
                <a:effectLst/>
                <a:latin typeface="+mn-lt"/>
                <a:ea typeface="+mn-ea"/>
                <a:cs typeface="+mn-cs"/>
              </a:rPr>
              <a:t>activite</a:t>
            </a:r>
            <a:r>
              <a:rPr lang="fr-FR" sz="1200" kern="1200">
                <a:solidFill>
                  <a:schemeClr val="tx1"/>
                </a:solidFill>
                <a:effectLst/>
                <a:latin typeface="+mn-lt"/>
                <a:ea typeface="+mn-ea"/>
                <a:cs typeface="+mn-cs"/>
              </a:rPr>
              <a:t>́ d’un enfant ou d’un groupe. Cela permet d’effectuer des observations </a:t>
            </a:r>
            <a:r>
              <a:rPr lang="fr-FR" sz="1200" kern="1200" err="1">
                <a:solidFill>
                  <a:schemeClr val="tx1"/>
                </a:solidFill>
                <a:effectLst/>
                <a:latin typeface="+mn-lt"/>
                <a:ea typeface="+mn-ea"/>
                <a:cs typeface="+mn-cs"/>
              </a:rPr>
              <a:t>ciblées</a:t>
            </a:r>
            <a:r>
              <a:rPr lang="fr-FR" sz="1200" kern="1200">
                <a:solidFill>
                  <a:schemeClr val="tx1"/>
                </a:solidFill>
                <a:effectLst/>
                <a:latin typeface="+mn-lt"/>
                <a:ea typeface="+mn-ea"/>
                <a:cs typeface="+mn-cs"/>
              </a:rPr>
              <a:t>, de mieux observer les acquis de chacun des </a:t>
            </a:r>
            <a:r>
              <a:rPr lang="fr-FR" sz="1200" kern="1200" err="1">
                <a:solidFill>
                  <a:schemeClr val="tx1"/>
                </a:solidFill>
                <a:effectLst/>
                <a:latin typeface="+mn-lt"/>
                <a:ea typeface="+mn-ea"/>
                <a:cs typeface="+mn-cs"/>
              </a:rPr>
              <a:t>élèves</a:t>
            </a:r>
            <a:r>
              <a:rPr lang="fr-FR" sz="1200" kern="1200">
                <a:solidFill>
                  <a:schemeClr val="tx1"/>
                </a:solidFill>
                <a:effectLst/>
                <a:latin typeface="+mn-lt"/>
                <a:ea typeface="+mn-ea"/>
                <a:cs typeface="+mn-cs"/>
              </a:rPr>
              <a:t> notamment ceux qui sont plus discrets. </a:t>
            </a:r>
            <a:endParaRPr lang="fr-FR">
              <a:effectLst/>
            </a:endParaRPr>
          </a:p>
          <a:p>
            <a:r>
              <a:rPr lang="fr-FR" sz="1200" kern="1200">
                <a:solidFill>
                  <a:schemeClr val="tx1"/>
                </a:solidFill>
                <a:effectLst/>
                <a:latin typeface="+mn-lt"/>
                <a:ea typeface="+mn-ea"/>
                <a:cs typeface="+mn-cs"/>
              </a:rPr>
              <a:t>L’appropriation du vocabulaire par les </a:t>
            </a:r>
            <a:r>
              <a:rPr lang="fr-FR" sz="1200" kern="1200" err="1">
                <a:solidFill>
                  <a:schemeClr val="tx1"/>
                </a:solidFill>
                <a:effectLst/>
                <a:latin typeface="+mn-lt"/>
                <a:ea typeface="+mn-ea"/>
                <a:cs typeface="+mn-cs"/>
              </a:rPr>
              <a:t>élèves</a:t>
            </a:r>
            <a:r>
              <a:rPr lang="fr-FR" sz="1200" kern="1200">
                <a:solidFill>
                  <a:schemeClr val="tx1"/>
                </a:solidFill>
                <a:effectLst/>
                <a:latin typeface="+mn-lt"/>
                <a:ea typeface="+mn-ea"/>
                <a:cs typeface="+mn-cs"/>
              </a:rPr>
              <a:t> est un processus long qui </a:t>
            </a:r>
            <a:r>
              <a:rPr lang="fr-FR" sz="1200" kern="1200" err="1">
                <a:solidFill>
                  <a:schemeClr val="tx1"/>
                </a:solidFill>
                <a:effectLst/>
                <a:latin typeface="+mn-lt"/>
                <a:ea typeface="+mn-ea"/>
                <a:cs typeface="+mn-cs"/>
              </a:rPr>
              <a:t>nécessite</a:t>
            </a:r>
            <a:r>
              <a:rPr lang="fr-FR" sz="1200" kern="1200">
                <a:solidFill>
                  <a:schemeClr val="tx1"/>
                </a:solidFill>
                <a:effectLst/>
                <a:latin typeface="+mn-lt"/>
                <a:ea typeface="+mn-ea"/>
                <a:cs typeface="+mn-cs"/>
              </a:rPr>
              <a:t> des </a:t>
            </a:r>
            <a:r>
              <a:rPr lang="fr-FR" sz="1200" kern="1200" err="1">
                <a:solidFill>
                  <a:schemeClr val="tx1"/>
                </a:solidFill>
                <a:effectLst/>
                <a:latin typeface="+mn-lt"/>
                <a:ea typeface="+mn-ea"/>
                <a:cs typeface="+mn-cs"/>
              </a:rPr>
              <a:t>réactivations</a:t>
            </a:r>
            <a:r>
              <a:rPr lang="fr-FR" sz="1200" kern="1200">
                <a:solidFill>
                  <a:schemeClr val="tx1"/>
                </a:solidFill>
                <a:effectLst/>
                <a:latin typeface="+mn-lt"/>
                <a:ea typeface="+mn-ea"/>
                <a:cs typeface="+mn-cs"/>
              </a:rPr>
              <a:t> </a:t>
            </a:r>
            <a:r>
              <a:rPr lang="fr-FR" sz="1200" kern="1200" err="1">
                <a:solidFill>
                  <a:schemeClr val="tx1"/>
                </a:solidFill>
                <a:effectLst/>
                <a:latin typeface="+mn-lt"/>
                <a:ea typeface="+mn-ea"/>
                <a:cs typeface="+mn-cs"/>
              </a:rPr>
              <a:t>fréquentes</a:t>
            </a:r>
            <a:r>
              <a:rPr lang="fr-FR" sz="1200" kern="1200">
                <a:solidFill>
                  <a:schemeClr val="tx1"/>
                </a:solidFill>
                <a:effectLst/>
                <a:latin typeface="+mn-lt"/>
                <a:ea typeface="+mn-ea"/>
                <a:cs typeface="+mn-cs"/>
              </a:rPr>
              <a:t>. A l’</a:t>
            </a:r>
            <a:r>
              <a:rPr lang="fr-FR" sz="1200" kern="1200" err="1">
                <a:solidFill>
                  <a:schemeClr val="tx1"/>
                </a:solidFill>
                <a:effectLst/>
                <a:latin typeface="+mn-lt"/>
                <a:ea typeface="+mn-ea"/>
                <a:cs typeface="+mn-cs"/>
              </a:rPr>
              <a:t>évaluation</a:t>
            </a:r>
            <a:r>
              <a:rPr lang="fr-FR" sz="1200" kern="1200">
                <a:solidFill>
                  <a:schemeClr val="tx1"/>
                </a:solidFill>
                <a:effectLst/>
                <a:latin typeface="+mn-lt"/>
                <a:ea typeface="+mn-ea"/>
                <a:cs typeface="+mn-cs"/>
              </a:rPr>
              <a:t> </a:t>
            </a:r>
            <a:r>
              <a:rPr lang="fr-FR" sz="1200" kern="1200" err="1">
                <a:solidFill>
                  <a:schemeClr val="tx1"/>
                </a:solidFill>
                <a:effectLst/>
                <a:latin typeface="+mn-lt"/>
                <a:ea typeface="+mn-ea"/>
                <a:cs typeface="+mn-cs"/>
              </a:rPr>
              <a:t>immédiate</a:t>
            </a:r>
            <a:r>
              <a:rPr lang="fr-FR" sz="1200" kern="1200">
                <a:solidFill>
                  <a:schemeClr val="tx1"/>
                </a:solidFill>
                <a:effectLst/>
                <a:latin typeface="+mn-lt"/>
                <a:ea typeface="+mn-ea"/>
                <a:cs typeface="+mn-cs"/>
              </a:rPr>
              <a:t> issue d’une </a:t>
            </a:r>
            <a:r>
              <a:rPr lang="fr-FR" sz="1200" kern="1200" err="1">
                <a:solidFill>
                  <a:schemeClr val="tx1"/>
                </a:solidFill>
                <a:effectLst/>
                <a:latin typeface="+mn-lt"/>
                <a:ea typeface="+mn-ea"/>
                <a:cs typeface="+mn-cs"/>
              </a:rPr>
              <a:t>séance</a:t>
            </a:r>
            <a:r>
              <a:rPr lang="fr-FR" sz="1200" kern="1200">
                <a:solidFill>
                  <a:schemeClr val="tx1"/>
                </a:solidFill>
                <a:effectLst/>
                <a:latin typeface="+mn-lt"/>
                <a:ea typeface="+mn-ea"/>
                <a:cs typeface="+mn-cs"/>
              </a:rPr>
              <a:t>, une </a:t>
            </a:r>
            <a:r>
              <a:rPr lang="fr-FR" sz="1200" kern="1200" err="1">
                <a:solidFill>
                  <a:schemeClr val="tx1"/>
                </a:solidFill>
                <a:effectLst/>
                <a:latin typeface="+mn-lt"/>
                <a:ea typeface="+mn-ea"/>
                <a:cs typeface="+mn-cs"/>
              </a:rPr>
              <a:t>évaluation</a:t>
            </a:r>
            <a:r>
              <a:rPr lang="fr-FR" sz="1200" kern="1200">
                <a:solidFill>
                  <a:schemeClr val="tx1"/>
                </a:solidFill>
                <a:effectLst/>
                <a:latin typeface="+mn-lt"/>
                <a:ea typeface="+mn-ea"/>
                <a:cs typeface="+mn-cs"/>
              </a:rPr>
              <a:t> </a:t>
            </a:r>
            <a:r>
              <a:rPr lang="fr-FR" sz="1200" kern="1200" err="1">
                <a:solidFill>
                  <a:schemeClr val="tx1"/>
                </a:solidFill>
                <a:effectLst/>
                <a:latin typeface="+mn-lt"/>
                <a:ea typeface="+mn-ea"/>
                <a:cs typeface="+mn-cs"/>
              </a:rPr>
              <a:t>différée</a:t>
            </a:r>
            <a:r>
              <a:rPr lang="fr-FR" sz="1200" kern="1200">
                <a:solidFill>
                  <a:schemeClr val="tx1"/>
                </a:solidFill>
                <a:effectLst/>
                <a:latin typeface="+mn-lt"/>
                <a:ea typeface="+mn-ea"/>
                <a:cs typeface="+mn-cs"/>
              </a:rPr>
              <a:t> à d’autres moments de l’</a:t>
            </a:r>
            <a:r>
              <a:rPr lang="fr-FR" sz="1200" kern="1200" err="1">
                <a:solidFill>
                  <a:schemeClr val="tx1"/>
                </a:solidFill>
                <a:effectLst/>
                <a:latin typeface="+mn-lt"/>
                <a:ea typeface="+mn-ea"/>
                <a:cs typeface="+mn-cs"/>
              </a:rPr>
              <a:t>année</a:t>
            </a:r>
            <a:r>
              <a:rPr lang="fr-FR" sz="1200" kern="1200">
                <a:solidFill>
                  <a:schemeClr val="tx1"/>
                </a:solidFill>
                <a:effectLst/>
                <a:latin typeface="+mn-lt"/>
                <a:ea typeface="+mn-ea"/>
                <a:cs typeface="+mn-cs"/>
              </a:rPr>
              <a:t>, dans des situations nouvelles, permet de s’assurer de la mise en </a:t>
            </a:r>
            <a:r>
              <a:rPr lang="fr-FR" sz="1200" kern="1200" err="1">
                <a:solidFill>
                  <a:schemeClr val="tx1"/>
                </a:solidFill>
                <a:effectLst/>
                <a:latin typeface="+mn-lt"/>
                <a:ea typeface="+mn-ea"/>
                <a:cs typeface="+mn-cs"/>
              </a:rPr>
              <a:t>mémoire</a:t>
            </a:r>
            <a:r>
              <a:rPr lang="fr-FR" sz="1200" kern="1200">
                <a:solidFill>
                  <a:schemeClr val="tx1"/>
                </a:solidFill>
                <a:effectLst/>
                <a:latin typeface="+mn-lt"/>
                <a:ea typeface="+mn-ea"/>
                <a:cs typeface="+mn-cs"/>
              </a:rPr>
              <a:t> sur le long terme du vocabulaire appris. </a:t>
            </a:r>
            <a:endParaRPr lang="fr-FR">
              <a:effectLst/>
            </a:endParaRPr>
          </a:p>
          <a:p>
            <a:r>
              <a:rPr lang="fr-FR" sz="1200" kern="1200">
                <a:solidFill>
                  <a:schemeClr val="tx1"/>
                </a:solidFill>
                <a:effectLst/>
                <a:latin typeface="+mn-lt"/>
                <a:ea typeface="+mn-ea"/>
                <a:cs typeface="+mn-cs"/>
              </a:rPr>
              <a:t>L’</a:t>
            </a:r>
            <a:r>
              <a:rPr lang="fr-FR" sz="1200" kern="1200" err="1">
                <a:solidFill>
                  <a:schemeClr val="tx1"/>
                </a:solidFill>
                <a:effectLst/>
                <a:latin typeface="+mn-lt"/>
                <a:ea typeface="+mn-ea"/>
                <a:cs typeface="+mn-cs"/>
              </a:rPr>
              <a:t>évaluation</a:t>
            </a:r>
            <a:r>
              <a:rPr lang="fr-FR" sz="1200" kern="1200">
                <a:solidFill>
                  <a:schemeClr val="tx1"/>
                </a:solidFill>
                <a:effectLst/>
                <a:latin typeface="+mn-lt"/>
                <a:ea typeface="+mn-ea"/>
                <a:cs typeface="+mn-cs"/>
              </a:rPr>
              <a:t> en vocabulaire s’appuie sur les observables suivants : </a:t>
            </a:r>
            <a:endParaRPr lang="fr-FR">
              <a:effectLst/>
            </a:endParaRPr>
          </a:p>
          <a:p>
            <a:r>
              <a:rPr lang="fr-FR" sz="1200" kern="1200" err="1">
                <a:solidFill>
                  <a:schemeClr val="tx1"/>
                </a:solidFill>
                <a:effectLst/>
                <a:latin typeface="+mn-lt"/>
                <a:ea typeface="+mn-ea"/>
                <a:cs typeface="+mn-cs"/>
              </a:rPr>
              <a:t>capacite</a:t>
            </a:r>
            <a:r>
              <a:rPr lang="fr-FR" sz="1200" kern="1200">
                <a:solidFill>
                  <a:schemeClr val="tx1"/>
                </a:solidFill>
                <a:effectLst/>
                <a:latin typeface="+mn-lt"/>
                <a:ea typeface="+mn-ea"/>
                <a:cs typeface="+mn-cs"/>
              </a:rPr>
              <a:t>́ de l’</a:t>
            </a:r>
            <a:r>
              <a:rPr lang="fr-FR" sz="1200" kern="1200" err="1">
                <a:solidFill>
                  <a:schemeClr val="tx1"/>
                </a:solidFill>
                <a:effectLst/>
                <a:latin typeface="+mn-lt"/>
                <a:ea typeface="+mn-ea"/>
                <a:cs typeface="+mn-cs"/>
              </a:rPr>
              <a:t>élève</a:t>
            </a:r>
            <a:r>
              <a:rPr lang="fr-FR" sz="1200" kern="1200">
                <a:solidFill>
                  <a:schemeClr val="tx1"/>
                </a:solidFill>
                <a:effectLst/>
                <a:latin typeface="+mn-lt"/>
                <a:ea typeface="+mn-ea"/>
                <a:cs typeface="+mn-cs"/>
              </a:rPr>
              <a:t> à </a:t>
            </a:r>
            <a:r>
              <a:rPr lang="fr-FR" sz="1200" kern="1200" err="1">
                <a:solidFill>
                  <a:schemeClr val="tx1"/>
                </a:solidFill>
                <a:effectLst/>
                <a:latin typeface="+mn-lt"/>
                <a:ea typeface="+mn-ea"/>
                <a:cs typeface="+mn-cs"/>
              </a:rPr>
              <a:t>mémoriser</a:t>
            </a:r>
            <a:r>
              <a:rPr lang="fr-FR" sz="1200" kern="1200">
                <a:solidFill>
                  <a:schemeClr val="tx1"/>
                </a:solidFill>
                <a:effectLst/>
                <a:latin typeface="+mn-lt"/>
                <a:ea typeface="+mn-ea"/>
                <a:cs typeface="+mn-cs"/>
              </a:rPr>
              <a:t> un mot ; </a:t>
            </a:r>
          </a:p>
          <a:p>
            <a:r>
              <a:rPr lang="fr-FR" sz="1200" kern="1200" err="1">
                <a:solidFill>
                  <a:schemeClr val="tx1"/>
                </a:solidFill>
                <a:effectLst/>
                <a:latin typeface="+mn-lt"/>
                <a:ea typeface="+mn-ea"/>
                <a:cs typeface="+mn-cs"/>
              </a:rPr>
              <a:t>capacite</a:t>
            </a:r>
            <a:r>
              <a:rPr lang="fr-FR" sz="1200" kern="1200">
                <a:solidFill>
                  <a:schemeClr val="tx1"/>
                </a:solidFill>
                <a:effectLst/>
                <a:latin typeface="+mn-lt"/>
                <a:ea typeface="+mn-ea"/>
                <a:cs typeface="+mn-cs"/>
              </a:rPr>
              <a:t>́ de l’</a:t>
            </a:r>
            <a:r>
              <a:rPr lang="fr-FR" sz="1200" kern="1200" err="1">
                <a:solidFill>
                  <a:schemeClr val="tx1"/>
                </a:solidFill>
                <a:effectLst/>
                <a:latin typeface="+mn-lt"/>
                <a:ea typeface="+mn-ea"/>
                <a:cs typeface="+mn-cs"/>
              </a:rPr>
              <a:t>élève</a:t>
            </a:r>
            <a:r>
              <a:rPr lang="fr-FR" sz="1200" kern="1200">
                <a:solidFill>
                  <a:schemeClr val="tx1"/>
                </a:solidFill>
                <a:effectLst/>
                <a:latin typeface="+mn-lt"/>
                <a:ea typeface="+mn-ea"/>
                <a:cs typeface="+mn-cs"/>
              </a:rPr>
              <a:t> à comprendre un mot en contexte (en </a:t>
            </a:r>
            <a:r>
              <a:rPr lang="fr-FR" sz="1200" kern="1200" err="1">
                <a:solidFill>
                  <a:schemeClr val="tx1"/>
                </a:solidFill>
                <a:effectLst/>
                <a:latin typeface="+mn-lt"/>
                <a:ea typeface="+mn-ea"/>
                <a:cs typeface="+mn-cs"/>
              </a:rPr>
              <a:t>réception</a:t>
            </a:r>
            <a:r>
              <a:rPr lang="fr-FR" sz="1200" kern="1200">
                <a:solidFill>
                  <a:schemeClr val="tx1"/>
                </a:solidFill>
                <a:effectLst/>
                <a:latin typeface="+mn-lt"/>
                <a:ea typeface="+mn-ea"/>
                <a:cs typeface="+mn-cs"/>
              </a:rPr>
              <a:t>) ; </a:t>
            </a:r>
          </a:p>
          <a:p>
            <a:r>
              <a:rPr lang="fr-FR" sz="1200" kern="1200" err="1">
                <a:solidFill>
                  <a:schemeClr val="tx1"/>
                </a:solidFill>
                <a:effectLst/>
                <a:latin typeface="+mn-lt"/>
                <a:ea typeface="+mn-ea"/>
                <a:cs typeface="+mn-cs"/>
              </a:rPr>
              <a:t>capacite</a:t>
            </a:r>
            <a:r>
              <a:rPr lang="fr-FR" sz="1200" kern="1200">
                <a:solidFill>
                  <a:schemeClr val="tx1"/>
                </a:solidFill>
                <a:effectLst/>
                <a:latin typeface="+mn-lt"/>
                <a:ea typeface="+mn-ea"/>
                <a:cs typeface="+mn-cs"/>
              </a:rPr>
              <a:t>́ de l’</a:t>
            </a:r>
            <a:r>
              <a:rPr lang="fr-FR" sz="1200" kern="1200" err="1">
                <a:solidFill>
                  <a:schemeClr val="tx1"/>
                </a:solidFill>
                <a:effectLst/>
                <a:latin typeface="+mn-lt"/>
                <a:ea typeface="+mn-ea"/>
                <a:cs typeface="+mn-cs"/>
              </a:rPr>
              <a:t>élève</a:t>
            </a:r>
            <a:r>
              <a:rPr lang="fr-FR" sz="1200" kern="1200">
                <a:solidFill>
                  <a:schemeClr val="tx1"/>
                </a:solidFill>
                <a:effectLst/>
                <a:latin typeface="+mn-lt"/>
                <a:ea typeface="+mn-ea"/>
                <a:cs typeface="+mn-cs"/>
              </a:rPr>
              <a:t> à </a:t>
            </a:r>
            <a:r>
              <a:rPr lang="fr-FR" sz="1200" kern="1200" err="1">
                <a:solidFill>
                  <a:schemeClr val="tx1"/>
                </a:solidFill>
                <a:effectLst/>
                <a:latin typeface="+mn-lt"/>
                <a:ea typeface="+mn-ea"/>
                <a:cs typeface="+mn-cs"/>
              </a:rPr>
              <a:t>réemployer</a:t>
            </a:r>
            <a:r>
              <a:rPr lang="fr-FR" sz="1200" kern="1200">
                <a:solidFill>
                  <a:schemeClr val="tx1"/>
                </a:solidFill>
                <a:effectLst/>
                <a:latin typeface="+mn-lt"/>
                <a:ea typeface="+mn-ea"/>
                <a:cs typeface="+mn-cs"/>
              </a:rPr>
              <a:t> un mot (en </a:t>
            </a:r>
            <a:r>
              <a:rPr lang="fr-FR" sz="1200" kern="1200" err="1">
                <a:solidFill>
                  <a:schemeClr val="tx1"/>
                </a:solidFill>
                <a:effectLst/>
                <a:latin typeface="+mn-lt"/>
                <a:ea typeface="+mn-ea"/>
                <a:cs typeface="+mn-cs"/>
              </a:rPr>
              <a:t>émission</a:t>
            </a:r>
            <a:r>
              <a:rPr lang="fr-FR" sz="1200" kern="1200">
                <a:solidFill>
                  <a:schemeClr val="tx1"/>
                </a:solidFill>
                <a:effectLst/>
                <a:latin typeface="+mn-lt"/>
                <a:ea typeface="+mn-ea"/>
                <a:cs typeface="+mn-cs"/>
              </a:rPr>
              <a:t>) ; </a:t>
            </a:r>
          </a:p>
          <a:p>
            <a:r>
              <a:rPr lang="fr-FR" sz="1200" kern="1200" err="1">
                <a:solidFill>
                  <a:schemeClr val="tx1"/>
                </a:solidFill>
                <a:effectLst/>
                <a:latin typeface="+mn-lt"/>
                <a:ea typeface="+mn-ea"/>
                <a:cs typeface="+mn-cs"/>
              </a:rPr>
              <a:t>capacite</a:t>
            </a:r>
            <a:r>
              <a:rPr lang="fr-FR" sz="1200" kern="1200">
                <a:solidFill>
                  <a:schemeClr val="tx1"/>
                </a:solidFill>
                <a:effectLst/>
                <a:latin typeface="+mn-lt"/>
                <a:ea typeface="+mn-ea"/>
                <a:cs typeface="+mn-cs"/>
              </a:rPr>
              <a:t>́ de l’</a:t>
            </a:r>
            <a:r>
              <a:rPr lang="fr-FR" sz="1200" kern="1200" err="1">
                <a:solidFill>
                  <a:schemeClr val="tx1"/>
                </a:solidFill>
                <a:effectLst/>
                <a:latin typeface="+mn-lt"/>
                <a:ea typeface="+mn-ea"/>
                <a:cs typeface="+mn-cs"/>
              </a:rPr>
              <a:t>élève</a:t>
            </a:r>
            <a:r>
              <a:rPr lang="fr-FR" sz="1200" kern="1200">
                <a:solidFill>
                  <a:schemeClr val="tx1"/>
                </a:solidFill>
                <a:effectLst/>
                <a:latin typeface="+mn-lt"/>
                <a:ea typeface="+mn-ea"/>
                <a:cs typeface="+mn-cs"/>
              </a:rPr>
              <a:t> à </a:t>
            </a:r>
            <a:r>
              <a:rPr lang="fr-FR" sz="1200" kern="1200" err="1">
                <a:solidFill>
                  <a:schemeClr val="tx1"/>
                </a:solidFill>
                <a:effectLst/>
                <a:latin typeface="+mn-lt"/>
                <a:ea typeface="+mn-ea"/>
                <a:cs typeface="+mn-cs"/>
              </a:rPr>
              <a:t>catégoriser</a:t>
            </a:r>
            <a:r>
              <a:rPr lang="fr-FR" sz="1200" kern="1200">
                <a:solidFill>
                  <a:schemeClr val="tx1"/>
                </a:solidFill>
                <a:effectLst/>
                <a:latin typeface="+mn-lt"/>
                <a:ea typeface="+mn-ea"/>
                <a:cs typeface="+mn-cs"/>
              </a:rPr>
              <a:t> des mots en fonction de </a:t>
            </a:r>
            <a:r>
              <a:rPr lang="fr-FR" sz="1200" kern="1200" err="1">
                <a:solidFill>
                  <a:schemeClr val="tx1"/>
                </a:solidFill>
                <a:effectLst/>
                <a:latin typeface="+mn-lt"/>
                <a:ea typeface="+mn-ea"/>
                <a:cs typeface="+mn-cs"/>
              </a:rPr>
              <a:t>critères</a:t>
            </a:r>
            <a:r>
              <a:rPr lang="fr-FR" sz="1200" kern="1200">
                <a:solidFill>
                  <a:schemeClr val="tx1"/>
                </a:solidFill>
                <a:effectLst/>
                <a:latin typeface="+mn-lt"/>
                <a:ea typeface="+mn-ea"/>
                <a:cs typeface="+mn-cs"/>
              </a:rPr>
              <a:t> </a:t>
            </a:r>
            <a:r>
              <a:rPr lang="fr-FR" sz="1200" kern="1200" err="1">
                <a:solidFill>
                  <a:schemeClr val="tx1"/>
                </a:solidFill>
                <a:effectLst/>
                <a:latin typeface="+mn-lt"/>
                <a:ea typeface="+mn-ea"/>
                <a:cs typeface="+mn-cs"/>
              </a:rPr>
              <a:t>établis</a:t>
            </a:r>
            <a:r>
              <a:rPr lang="fr-FR" sz="1200" kern="1200">
                <a:solidFill>
                  <a:schemeClr val="tx1"/>
                </a:solidFill>
                <a:effectLst/>
                <a:latin typeface="+mn-lt"/>
                <a:ea typeface="+mn-ea"/>
                <a:cs typeface="+mn-cs"/>
              </a:rPr>
              <a:t> ; </a:t>
            </a:r>
          </a:p>
          <a:p>
            <a:r>
              <a:rPr lang="fr-FR" sz="1200" kern="1200" err="1">
                <a:solidFill>
                  <a:schemeClr val="tx1"/>
                </a:solidFill>
                <a:effectLst/>
                <a:latin typeface="+mn-lt"/>
                <a:ea typeface="+mn-ea"/>
                <a:cs typeface="+mn-cs"/>
              </a:rPr>
              <a:t>capacite</a:t>
            </a:r>
            <a:r>
              <a:rPr lang="fr-FR" sz="1200" kern="1200">
                <a:solidFill>
                  <a:schemeClr val="tx1"/>
                </a:solidFill>
                <a:effectLst/>
                <a:latin typeface="+mn-lt"/>
                <a:ea typeface="+mn-ea"/>
                <a:cs typeface="+mn-cs"/>
              </a:rPr>
              <a:t>́ de l’</a:t>
            </a:r>
            <a:r>
              <a:rPr lang="fr-FR" sz="1200" kern="1200" err="1">
                <a:solidFill>
                  <a:schemeClr val="tx1"/>
                </a:solidFill>
                <a:effectLst/>
                <a:latin typeface="+mn-lt"/>
                <a:ea typeface="+mn-ea"/>
                <a:cs typeface="+mn-cs"/>
              </a:rPr>
              <a:t>élève</a:t>
            </a:r>
            <a:r>
              <a:rPr lang="fr-FR" sz="1200" kern="1200">
                <a:solidFill>
                  <a:schemeClr val="tx1"/>
                </a:solidFill>
                <a:effectLst/>
                <a:latin typeface="+mn-lt"/>
                <a:ea typeface="+mn-ea"/>
                <a:cs typeface="+mn-cs"/>
              </a:rPr>
              <a:t> à mettre en relation les mots. </a:t>
            </a: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17</a:t>
            </a:fld>
            <a:endParaRPr lang="fr-FR"/>
          </a:p>
        </p:txBody>
      </p:sp>
    </p:spTree>
    <p:extLst>
      <p:ext uri="{BB962C8B-B14F-4D97-AF65-F5344CB8AC3E}">
        <p14:creationId xmlns:p14="http://schemas.microsoft.com/office/powerpoint/2010/main" val="2682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19</a:t>
            </a:fld>
            <a:endParaRPr lang="fr-FR" dirty="0"/>
          </a:p>
        </p:txBody>
      </p:sp>
    </p:spTree>
    <p:extLst>
      <p:ext uri="{BB962C8B-B14F-4D97-AF65-F5344CB8AC3E}">
        <p14:creationId xmlns:p14="http://schemas.microsoft.com/office/powerpoint/2010/main" val="2921420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20</a:t>
            </a:fld>
            <a:endParaRPr lang="fr-FR"/>
          </a:p>
        </p:txBody>
      </p:sp>
    </p:spTree>
    <p:extLst>
      <p:ext uri="{BB962C8B-B14F-4D97-AF65-F5344CB8AC3E}">
        <p14:creationId xmlns:p14="http://schemas.microsoft.com/office/powerpoint/2010/main" val="9100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b="0" i="0" u="none" strike="noStrike" kern="1200" dirty="0">
                <a:solidFill>
                  <a:schemeClr val="tx1"/>
                </a:solidFill>
                <a:effectLst/>
                <a:latin typeface="+mn-lt"/>
                <a:ea typeface="+mn-ea"/>
                <a:cs typeface="+mn-cs"/>
              </a:rPr>
              <a:t>La qualité lexicale et syntaxique des énoncés compris et produits par les élèves conditionne l'accès aux apprentissages tout au long de la scolarité. Les </a:t>
            </a:r>
            <a:r>
              <a:rPr lang="fr-FR" sz="1200" b="0" i="0" u="sng" strike="noStrike" kern="1200" dirty="0">
                <a:solidFill>
                  <a:schemeClr val="tx1"/>
                </a:solidFill>
                <a:effectLst/>
                <a:latin typeface="+mn-lt"/>
                <a:ea typeface="+mn-ea"/>
                <a:cs typeface="+mn-cs"/>
                <a:hlinkClick r:id="rId3"/>
              </a:rPr>
              <a:t>évaluations nationales de début de CP</a:t>
            </a:r>
            <a:r>
              <a:rPr lang="fr-FR" sz="1200" b="0" i="0" u="none" strike="noStrike" kern="1200" dirty="0">
                <a:solidFill>
                  <a:schemeClr val="tx1"/>
                </a:solidFill>
                <a:effectLst/>
                <a:latin typeface="+mn-lt"/>
                <a:ea typeface="+mn-ea"/>
                <a:cs typeface="+mn-cs"/>
              </a:rPr>
              <a:t> ont montré que de forts écarts existaient dans ce domaine pour les élèves à l'entrée à l'école élémentaire. La mise en œuvre d'un parcours d'apprentissage régulier, structuré et progressif de la petite à la grande section, est donc indispensable pour faire progresser les élèves. Ce parcours doit les amener vers la compréhension et l'usage d'une langue française orale de plus en plus élaborée, sur lesquels ils pourront s'appuyer lors de l'apprentissage de la lecture.</a:t>
            </a:r>
          </a:p>
          <a:p>
            <a:pPr fontAlgn="base"/>
            <a:r>
              <a:rPr lang="fr-FR" sz="1200" b="0" i="0" u="none" strike="noStrike" kern="1200" dirty="0">
                <a:solidFill>
                  <a:schemeClr val="tx1"/>
                </a:solidFill>
                <a:effectLst/>
                <a:latin typeface="+mn-lt"/>
                <a:ea typeface="+mn-ea"/>
                <a:cs typeface="+mn-cs"/>
              </a:rPr>
              <a:t>Les ressources proposées dans ces pages visent une amélioration des compétences des élèves à l'entrée au CP, dans un parcours d'apprentissage cohérent et continu de l'école maternelle au cycle 2. Elles concernent plus particulièrement l'année de GS et donnent des indications pour enrichir le vocabulaire, structurer le langage oral, stimuler la compréhension de textes entendus, développer la conscience phonologique et faire découvrir le principe alphabétique de la langue. Elles correspondent aux attendus d'acquisition fixés par le programme du cycle 1</a:t>
            </a:r>
          </a:p>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2</a:t>
            </a:fld>
            <a:endParaRPr lang="fr-FR" dirty="0"/>
          </a:p>
        </p:txBody>
      </p:sp>
    </p:spTree>
    <p:extLst>
      <p:ext uri="{BB962C8B-B14F-4D97-AF65-F5344CB8AC3E}">
        <p14:creationId xmlns:p14="http://schemas.microsoft.com/office/powerpoint/2010/main" val="870886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a:solidFill>
                  <a:schemeClr val="tx1"/>
                </a:solidFill>
                <a:effectLst/>
                <a:latin typeface="+mn-lt"/>
                <a:ea typeface="+mn-ea"/>
                <a:cs typeface="+mn-cs"/>
              </a:rPr>
              <a:t>Mobiliser le langage dans toutes ses dimensions</a:t>
            </a:r>
            <a:br>
              <a:rPr lang="fr-FR" sz="1200" b="1" kern="1200">
                <a:solidFill>
                  <a:schemeClr val="tx1"/>
                </a:solidFill>
                <a:effectLst/>
                <a:latin typeface="+mn-lt"/>
                <a:ea typeface="+mn-ea"/>
                <a:cs typeface="+mn-cs"/>
              </a:rPr>
            </a:br>
            <a:r>
              <a:rPr lang="fr-FR" sz="1200" b="1" kern="1200">
                <a:solidFill>
                  <a:schemeClr val="tx1"/>
                </a:solidFill>
                <a:effectLst/>
                <a:latin typeface="+mn-lt"/>
                <a:ea typeface="+mn-ea"/>
                <a:cs typeface="+mn-cs"/>
              </a:rPr>
              <a:t>L'oral</a:t>
            </a:r>
            <a:br>
              <a:rPr lang="fr-FR" sz="1200" b="1" kern="1200">
                <a:solidFill>
                  <a:schemeClr val="tx1"/>
                </a:solidFill>
                <a:effectLst/>
                <a:latin typeface="+mn-lt"/>
                <a:ea typeface="+mn-ea"/>
                <a:cs typeface="+mn-cs"/>
              </a:rPr>
            </a:br>
            <a:r>
              <a:rPr lang="fr-FR" sz="1200" kern="1200">
                <a:solidFill>
                  <a:schemeClr val="tx1"/>
                </a:solidFill>
                <a:effectLst/>
                <a:latin typeface="+mn-lt"/>
                <a:ea typeface="+mn-ea"/>
                <a:cs typeface="+mn-cs"/>
              </a:rPr>
              <a:t>[...] L'enseignant, attentif, accompagne chaque enfant dans ses premiers essais, reprenant ses productions orales pour lui apporter des mots ou des structures de phrase plus adaptés qui l'aident à progresser. [...]. </a:t>
            </a:r>
            <a:r>
              <a:rPr lang="fr-FR" sz="1200" b="1" kern="1200">
                <a:solidFill>
                  <a:schemeClr val="tx1"/>
                </a:solidFill>
                <a:effectLst/>
                <a:latin typeface="+mn-lt"/>
                <a:ea typeface="+mn-ea"/>
                <a:cs typeface="+mn-cs"/>
              </a:rPr>
              <a:t>Il met sur le chemin d'une conscience des langues, des mots du français et de ses </a:t>
            </a:r>
            <a:r>
              <a:rPr lang="fr-FR" sz="1200" b="1" kern="1200" err="1">
                <a:solidFill>
                  <a:schemeClr val="tx1"/>
                </a:solidFill>
                <a:effectLst/>
                <a:latin typeface="+mn-lt"/>
                <a:ea typeface="+mn-ea"/>
                <a:cs typeface="+mn-cs"/>
              </a:rPr>
              <a:t>unités</a:t>
            </a:r>
            <a:r>
              <a:rPr lang="fr-FR" sz="1200" b="1" kern="1200">
                <a:solidFill>
                  <a:schemeClr val="tx1"/>
                </a:solidFill>
                <a:effectLst/>
                <a:latin typeface="+mn-lt"/>
                <a:ea typeface="+mn-ea"/>
                <a:cs typeface="+mn-cs"/>
              </a:rPr>
              <a:t> sonores. </a:t>
            </a:r>
            <a:endParaRPr lang="fr-F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21</a:t>
            </a:fld>
            <a:endParaRPr lang="fr-FR"/>
          </a:p>
        </p:txBody>
      </p:sp>
    </p:spTree>
    <p:extLst>
      <p:ext uri="{BB962C8B-B14F-4D97-AF65-F5344CB8AC3E}">
        <p14:creationId xmlns:p14="http://schemas.microsoft.com/office/powerpoint/2010/main" val="2748584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22</a:t>
            </a:fld>
            <a:endParaRPr lang="fr-FR"/>
          </a:p>
        </p:txBody>
      </p:sp>
    </p:spTree>
    <p:extLst>
      <p:ext uri="{BB962C8B-B14F-4D97-AF65-F5344CB8AC3E}">
        <p14:creationId xmlns:p14="http://schemas.microsoft.com/office/powerpoint/2010/main" val="26279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a:solidFill>
                  <a:schemeClr val="tx1"/>
                </a:solidFill>
                <a:effectLst/>
                <a:latin typeface="+mn-lt"/>
                <a:ea typeface="+mn-ea"/>
                <a:cs typeface="+mn-cs"/>
              </a:rPr>
              <a:t>Segmenter les mots en syllabes et en phonèmes</a:t>
            </a:r>
            <a:endParaRPr lang="fr-FR" sz="1200"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 </a:t>
            </a:r>
            <a:endParaRPr lang="fr-FR"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La capacité de segmenter les mots en syllabes est fortement reliée à celle de les segmenter en phonèmes, la « conscience phonémique ». Cette capacité permet de comprendre le principe d’une écriture alphabétique dans laquelle les plus petites unités du langage écrit, les graphèmes (&lt;</a:t>
            </a:r>
            <a:r>
              <a:rPr lang="fr-FR" sz="1200" kern="1200" err="1">
                <a:solidFill>
                  <a:schemeClr val="tx1"/>
                </a:solidFill>
                <a:effectLst/>
                <a:latin typeface="+mn-lt"/>
                <a:ea typeface="+mn-ea"/>
                <a:cs typeface="+mn-cs"/>
              </a:rPr>
              <a:t>ch</a:t>
            </a:r>
            <a:r>
              <a:rPr lang="fr-FR" sz="1200" kern="1200">
                <a:solidFill>
                  <a:schemeClr val="tx1"/>
                </a:solidFill>
                <a:effectLst/>
                <a:latin typeface="+mn-lt"/>
                <a:ea typeface="+mn-ea"/>
                <a:cs typeface="+mn-cs"/>
              </a:rPr>
              <a:t>&gt;, &lt;i&gt;, &lt;c&gt;) codent les plus petites unités correspondantes du langage oral, les phonèmes (en l’occurrence les trois phonèmes [$] [i], [k]). Elle est donc nécessaire pour apprendre à lire dans ce type d’écriture. En fait, </a:t>
            </a:r>
            <a:r>
              <a:rPr lang="fr-FR" sz="1200" b="1" kern="1200">
                <a:solidFill>
                  <a:schemeClr val="tx1"/>
                </a:solidFill>
                <a:effectLst/>
                <a:latin typeface="+mn-lt"/>
                <a:ea typeface="+mn-ea"/>
                <a:cs typeface="+mn-cs"/>
              </a:rPr>
              <a:t>la capacité de segmenter les mots en phonèmes</a:t>
            </a:r>
            <a:r>
              <a:rPr lang="fr-FR" sz="1200" kern="1200">
                <a:solidFill>
                  <a:schemeClr val="tx1"/>
                </a:solidFill>
                <a:effectLst/>
                <a:latin typeface="+mn-lt"/>
                <a:ea typeface="+mn-ea"/>
                <a:cs typeface="+mn-cs"/>
              </a:rPr>
              <a:t> (qui se met en place autour de 5 ans) entretient des relations bidirectionnelles avec l’apprentissage de la lecture dans ce type d’écriture : d’une part, elle en </a:t>
            </a:r>
            <a:r>
              <a:rPr lang="fr-FR" sz="1200" b="1" kern="1200">
                <a:solidFill>
                  <a:schemeClr val="tx1"/>
                </a:solidFill>
                <a:effectLst/>
                <a:latin typeface="+mn-lt"/>
                <a:ea typeface="+mn-ea"/>
                <a:cs typeface="+mn-cs"/>
              </a:rPr>
              <a:t>est un des prédicteurs les plus robustes</a:t>
            </a:r>
            <a:r>
              <a:rPr lang="fr-FR" sz="1200" kern="1200">
                <a:solidFill>
                  <a:schemeClr val="tx1"/>
                </a:solidFill>
                <a:effectLst/>
                <a:latin typeface="+mn-lt"/>
                <a:ea typeface="+mn-ea"/>
                <a:cs typeface="+mn-cs"/>
              </a:rPr>
              <a:t> ; d’autre part, </a:t>
            </a:r>
            <a:r>
              <a:rPr lang="fr-FR" sz="1200" b="1" kern="1200">
                <a:solidFill>
                  <a:schemeClr val="tx1"/>
                </a:solidFill>
                <a:effectLst/>
                <a:latin typeface="+mn-lt"/>
                <a:ea typeface="+mn-ea"/>
                <a:cs typeface="+mn-cs"/>
              </a:rPr>
              <a:t>elle se développe considérablement sous l’effet de cet apprentissage</a:t>
            </a:r>
            <a:r>
              <a:rPr lang="fr-FR" sz="1200" kern="1200">
                <a:solidFill>
                  <a:schemeClr val="tx1"/>
                </a:solidFill>
                <a:effectLst/>
                <a:latin typeface="+mn-lt"/>
                <a:ea typeface="+mn-ea"/>
                <a:cs typeface="+mn-cs"/>
              </a:rPr>
              <a:t>. C’est ce qui justifie son évaluation et la </a:t>
            </a:r>
            <a:r>
              <a:rPr lang="fr-FR" sz="1200" b="1" kern="1200">
                <a:solidFill>
                  <a:schemeClr val="tx1"/>
                </a:solidFill>
                <a:effectLst/>
                <a:latin typeface="+mn-lt"/>
                <a:ea typeface="+mn-ea"/>
                <a:cs typeface="+mn-cs"/>
              </a:rPr>
              <a:t>mise en place d’activités scolaires dans ce domaine avant le CP</a:t>
            </a:r>
            <a:r>
              <a:rPr lang="fr-FR" sz="1200" kern="1200">
                <a:solidFill>
                  <a:schemeClr val="tx1"/>
                </a:solidFill>
                <a:effectLst/>
                <a:latin typeface="+mn-lt"/>
                <a:ea typeface="+mn-ea"/>
                <a:cs typeface="+mn-cs"/>
              </a:rPr>
              <a:t>.</a:t>
            </a:r>
          </a:p>
          <a:p>
            <a:r>
              <a:rPr lang="fr-FR" sz="1200" kern="1200">
                <a:solidFill>
                  <a:schemeClr val="tx1"/>
                </a:solidFill>
                <a:effectLst/>
                <a:latin typeface="+mn-lt"/>
                <a:ea typeface="+mn-ea"/>
                <a:cs typeface="+mn-cs"/>
              </a:rPr>
              <a:t> </a:t>
            </a:r>
          </a:p>
          <a:p>
            <a:r>
              <a:rPr lang="fr-FR" sz="1200" kern="1200">
                <a:solidFill>
                  <a:schemeClr val="tx1"/>
                </a:solidFill>
                <a:effectLst/>
                <a:latin typeface="+mn-lt"/>
                <a:ea typeface="+mn-ea"/>
                <a:cs typeface="+mn-cs"/>
              </a:rPr>
              <a:t>La capacité de segmentation phonémique s’oppose à celle de discrimination phonémique qui permet la créativité infinie du langage avec un nombre très limité de phonèmes. La capacité de discrimination phonémique, qui est aussi à la base du développement du langage oral dans une langue particulière (celle de l’environnement de l’enfant), se met en place au cours de la première année de la vie. Il est à signaler qu’un déficit de la capacité de discriminer les phonèmes a été relevé chez des enfants ayant des difficultés sévères de lecture (des dyslexiques) dans plusieurs études</a:t>
            </a: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23</a:t>
            </a:fld>
            <a:endParaRPr lang="fr-FR"/>
          </a:p>
        </p:txBody>
      </p:sp>
    </p:spTree>
    <p:extLst>
      <p:ext uri="{BB962C8B-B14F-4D97-AF65-F5344CB8AC3E}">
        <p14:creationId xmlns:p14="http://schemas.microsoft.com/office/powerpoint/2010/main" val="3600564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a:solidFill>
                  <a:schemeClr val="tx1"/>
                </a:solidFill>
                <a:effectLst/>
                <a:latin typeface="+mn-lt"/>
                <a:ea typeface="+mn-ea"/>
                <a:cs typeface="+mn-cs"/>
              </a:rPr>
              <a:t>Table des matières</a:t>
            </a:r>
          </a:p>
          <a:p>
            <a:r>
              <a:rPr lang="fr-FR" sz="1200" kern="1200">
                <a:solidFill>
                  <a:schemeClr val="tx1"/>
                </a:solidFill>
                <a:effectLst/>
                <a:latin typeface="+mn-lt"/>
                <a:ea typeface="+mn-ea"/>
                <a:cs typeface="+mn-cs"/>
              </a:rPr>
              <a:t> </a:t>
            </a:r>
          </a:p>
          <a:p>
            <a:r>
              <a:rPr lang="fr-FR" sz="1200" b="1" u="sng" kern="1200">
                <a:solidFill>
                  <a:schemeClr val="tx1"/>
                </a:solidFill>
                <a:effectLst/>
                <a:latin typeface="+mn-lt"/>
                <a:ea typeface="+mn-ea"/>
                <a:cs typeface="+mn-cs"/>
                <a:hlinkClick r:id="rId3"/>
              </a:rPr>
              <a:t>Enjeux et contenu des épreuves</a:t>
            </a:r>
            <a:r>
              <a:rPr lang="fr-FR" sz="1200" b="1" u="none" strike="noStrike" kern="1200">
                <a:solidFill>
                  <a:schemeClr val="tx1"/>
                </a:solidFill>
                <a:effectLst/>
                <a:latin typeface="+mn-lt"/>
                <a:ea typeface="+mn-ea"/>
                <a:cs typeface="+mn-cs"/>
                <a:hlinkClick r:id="rId3"/>
              </a:rPr>
              <a:t>	3</a:t>
            </a:r>
            <a:endParaRPr lang="fr-FR" sz="1200" b="1" kern="1200">
              <a:solidFill>
                <a:schemeClr val="tx1"/>
              </a:solidFill>
              <a:effectLst/>
              <a:latin typeface="+mn-lt"/>
              <a:ea typeface="+mn-ea"/>
              <a:cs typeface="+mn-cs"/>
            </a:endParaRPr>
          </a:p>
          <a:p>
            <a:r>
              <a:rPr lang="fr-FR" sz="1200" b="1" u="sng" kern="1200">
                <a:solidFill>
                  <a:schemeClr val="tx1"/>
                </a:solidFill>
                <a:effectLst/>
                <a:latin typeface="+mn-lt"/>
                <a:ea typeface="+mn-ea"/>
                <a:cs typeface="+mn-cs"/>
                <a:hlinkClick r:id="rId4"/>
              </a:rPr>
              <a:t>Méthodologie d’analyse</a:t>
            </a:r>
            <a:r>
              <a:rPr lang="fr-FR" sz="1200" b="1" u="none" strike="noStrike" kern="1200">
                <a:solidFill>
                  <a:schemeClr val="tx1"/>
                </a:solidFill>
                <a:effectLst/>
                <a:latin typeface="+mn-lt"/>
                <a:ea typeface="+mn-ea"/>
                <a:cs typeface="+mn-cs"/>
                <a:hlinkClick r:id="rId4"/>
              </a:rPr>
              <a:t>	4</a:t>
            </a:r>
            <a:endParaRPr lang="fr-FR" sz="1200" b="1" kern="1200">
              <a:solidFill>
                <a:schemeClr val="tx1"/>
              </a:solidFill>
              <a:effectLst/>
              <a:latin typeface="+mn-lt"/>
              <a:ea typeface="+mn-ea"/>
              <a:cs typeface="+mn-cs"/>
            </a:endParaRPr>
          </a:p>
          <a:p>
            <a:r>
              <a:rPr lang="fr-FR" sz="1200" b="1" u="sng" kern="1200">
                <a:solidFill>
                  <a:schemeClr val="tx1"/>
                </a:solidFill>
                <a:effectLst/>
                <a:latin typeface="+mn-lt"/>
                <a:ea typeface="+mn-ea"/>
                <a:cs typeface="+mn-cs"/>
                <a:hlinkClick r:id="rId5"/>
              </a:rPr>
              <a:t>Éléments de progressivité</a:t>
            </a:r>
            <a:r>
              <a:rPr lang="fr-FR" sz="1200" b="1" u="none" strike="noStrike" kern="1200">
                <a:solidFill>
                  <a:schemeClr val="tx1"/>
                </a:solidFill>
                <a:effectLst/>
                <a:latin typeface="+mn-lt"/>
                <a:ea typeface="+mn-ea"/>
                <a:cs typeface="+mn-cs"/>
                <a:hlinkClick r:id="rId5"/>
              </a:rPr>
              <a:t>	5</a:t>
            </a:r>
            <a:endParaRPr lang="fr-FR" sz="1200" b="1" kern="1200">
              <a:solidFill>
                <a:schemeClr val="tx1"/>
              </a:solidFill>
              <a:effectLst/>
              <a:latin typeface="+mn-lt"/>
              <a:ea typeface="+mn-ea"/>
              <a:cs typeface="+mn-cs"/>
            </a:endParaRPr>
          </a:p>
          <a:p>
            <a:r>
              <a:rPr lang="fr-FR" sz="1200" b="1" u="sng" kern="1200">
                <a:solidFill>
                  <a:schemeClr val="tx1"/>
                </a:solidFill>
                <a:effectLst/>
                <a:latin typeface="+mn-lt"/>
                <a:ea typeface="+mn-ea"/>
                <a:cs typeface="+mn-cs"/>
                <a:hlinkClick r:id="rId6"/>
              </a:rPr>
              <a:t>Pistes pédagogiques pour les GS et CP</a:t>
            </a:r>
            <a:r>
              <a:rPr lang="fr-FR" sz="1200" b="1" u="none" strike="noStrike" kern="1200">
                <a:solidFill>
                  <a:schemeClr val="tx1"/>
                </a:solidFill>
                <a:effectLst/>
                <a:latin typeface="+mn-lt"/>
                <a:ea typeface="+mn-ea"/>
                <a:cs typeface="+mn-cs"/>
                <a:hlinkClick r:id="rId6"/>
              </a:rPr>
              <a:t>	8</a:t>
            </a:r>
            <a:endParaRPr lang="fr-FR" sz="1200" b="1" kern="1200">
              <a:solidFill>
                <a:schemeClr val="tx1"/>
              </a:solidFill>
              <a:effectLst/>
              <a:latin typeface="+mn-lt"/>
              <a:ea typeface="+mn-ea"/>
              <a:cs typeface="+mn-cs"/>
            </a:endParaRPr>
          </a:p>
          <a:p>
            <a:r>
              <a:rPr lang="fr-FR" sz="1200" b="1" i="1" u="sng" kern="1200">
                <a:solidFill>
                  <a:schemeClr val="tx1"/>
                </a:solidFill>
                <a:effectLst/>
                <a:latin typeface="+mn-lt"/>
                <a:ea typeface="+mn-ea"/>
                <a:cs typeface="+mn-cs"/>
                <a:hlinkClick r:id="rId7"/>
              </a:rPr>
              <a:t>Mettre en œuvre l’enseignement du vocabulaire dans une classe de maternelle</a:t>
            </a:r>
            <a:r>
              <a:rPr lang="fr-FR" sz="1200" i="1" u="none" strike="noStrike" kern="1200">
                <a:solidFill>
                  <a:schemeClr val="tx1"/>
                </a:solidFill>
                <a:effectLst/>
                <a:latin typeface="+mn-lt"/>
                <a:ea typeface="+mn-ea"/>
                <a:cs typeface="+mn-cs"/>
                <a:hlinkClick r:id="rId7"/>
              </a:rPr>
              <a:t>	8</a:t>
            </a:r>
            <a:endParaRPr lang="fr-FR" sz="1200" i="1" kern="1200">
              <a:solidFill>
                <a:schemeClr val="tx1"/>
              </a:solidFill>
              <a:effectLst/>
              <a:latin typeface="+mn-lt"/>
              <a:ea typeface="+mn-ea"/>
              <a:cs typeface="+mn-cs"/>
            </a:endParaRPr>
          </a:p>
          <a:p>
            <a:r>
              <a:rPr lang="fr-FR" sz="1200" b="1" i="1" u="sng" kern="1200">
                <a:solidFill>
                  <a:schemeClr val="tx1"/>
                </a:solidFill>
                <a:effectLst/>
                <a:latin typeface="+mn-lt"/>
                <a:ea typeface="+mn-ea"/>
                <a:cs typeface="+mn-cs"/>
                <a:hlinkClick r:id="rId8"/>
              </a:rPr>
              <a:t>Des démarches en classe de CP</a:t>
            </a:r>
            <a:r>
              <a:rPr lang="fr-FR" sz="1200" i="1" u="none" strike="noStrike" kern="1200">
                <a:solidFill>
                  <a:schemeClr val="tx1"/>
                </a:solidFill>
                <a:effectLst/>
                <a:latin typeface="+mn-lt"/>
                <a:ea typeface="+mn-ea"/>
                <a:cs typeface="+mn-cs"/>
                <a:hlinkClick r:id="rId8"/>
              </a:rPr>
              <a:t>	13</a:t>
            </a:r>
            <a:endParaRPr lang="fr-FR" sz="1200" i="1" kern="1200">
              <a:solidFill>
                <a:schemeClr val="tx1"/>
              </a:solidFill>
              <a:effectLst/>
              <a:latin typeface="+mn-lt"/>
              <a:ea typeface="+mn-ea"/>
              <a:cs typeface="+mn-cs"/>
            </a:endParaRPr>
          </a:p>
          <a:p>
            <a:r>
              <a:rPr lang="fr-FR" sz="1200" b="1" i="1" u="sng" kern="1200">
                <a:solidFill>
                  <a:schemeClr val="tx1"/>
                </a:solidFill>
                <a:effectLst/>
                <a:latin typeface="+mn-lt"/>
                <a:ea typeface="+mn-ea"/>
                <a:cs typeface="+mn-cs"/>
                <a:hlinkClick r:id="rId9"/>
              </a:rPr>
              <a:t>Exemples d’activités d’apprentissage pour les GS, pour les CP</a:t>
            </a:r>
            <a:r>
              <a:rPr lang="fr-FR" sz="1200" i="1" u="none" strike="noStrike" kern="1200">
                <a:solidFill>
                  <a:schemeClr val="tx1"/>
                </a:solidFill>
                <a:effectLst/>
                <a:latin typeface="+mn-lt"/>
                <a:ea typeface="+mn-ea"/>
                <a:cs typeface="+mn-cs"/>
                <a:hlinkClick r:id="rId9"/>
              </a:rPr>
              <a:t>	14</a:t>
            </a:r>
            <a:endParaRPr lang="fr-FR" sz="1200" i="1" kern="1200">
              <a:solidFill>
                <a:schemeClr val="tx1"/>
              </a:solidFill>
              <a:effectLst/>
              <a:latin typeface="+mn-lt"/>
              <a:ea typeface="+mn-ea"/>
              <a:cs typeface="+mn-cs"/>
            </a:endParaRPr>
          </a:p>
          <a:p>
            <a:r>
              <a:rPr lang="fr-FR" sz="1200" b="1" u="sng" kern="1200">
                <a:solidFill>
                  <a:schemeClr val="tx1"/>
                </a:solidFill>
                <a:effectLst/>
                <a:latin typeface="+mn-lt"/>
                <a:ea typeface="+mn-ea"/>
                <a:cs typeface="+mn-cs"/>
                <a:hlinkClick r:id="rId10"/>
              </a:rPr>
              <a:t>Sources et références</a:t>
            </a:r>
            <a:r>
              <a:rPr lang="fr-FR" sz="1200" b="1" u="none" strike="noStrike" kern="1200">
                <a:solidFill>
                  <a:schemeClr val="tx1"/>
                </a:solidFill>
                <a:effectLst/>
                <a:latin typeface="+mn-lt"/>
                <a:ea typeface="+mn-ea"/>
                <a:cs typeface="+mn-cs"/>
                <a:hlinkClick r:id="rId10"/>
              </a:rPr>
              <a:t>	15</a:t>
            </a:r>
            <a:endParaRPr lang="fr-FR" sz="1200" b="1" kern="1200">
              <a:solidFill>
                <a:schemeClr val="tx1"/>
              </a:solidFill>
              <a:effectLst/>
              <a:latin typeface="+mn-lt"/>
              <a:ea typeface="+mn-ea"/>
              <a:cs typeface="+mn-cs"/>
            </a:endParaRPr>
          </a:p>
          <a:p>
            <a:r>
              <a:rPr lang="fr-FR" sz="1200" kern="1200">
                <a:solidFill>
                  <a:schemeClr val="tx1"/>
                </a:solidFill>
                <a:effectLst/>
                <a:latin typeface="+mn-lt"/>
                <a:ea typeface="+mn-ea"/>
                <a:cs typeface="+mn-cs"/>
              </a:rPr>
              <a:t> </a:t>
            </a: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24</a:t>
            </a:fld>
            <a:endParaRPr lang="fr-FR"/>
          </a:p>
        </p:txBody>
      </p:sp>
    </p:spTree>
    <p:extLst>
      <p:ext uri="{BB962C8B-B14F-4D97-AF65-F5344CB8AC3E}">
        <p14:creationId xmlns:p14="http://schemas.microsoft.com/office/powerpoint/2010/main" val="1226233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25</a:t>
            </a:fld>
            <a:endParaRPr lang="fr-FR"/>
          </a:p>
        </p:txBody>
      </p:sp>
    </p:spTree>
    <p:extLst>
      <p:ext uri="{BB962C8B-B14F-4D97-AF65-F5344CB8AC3E}">
        <p14:creationId xmlns:p14="http://schemas.microsoft.com/office/powerpoint/2010/main" val="3232617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26</a:t>
            </a:fld>
            <a:endParaRPr lang="fr-FR"/>
          </a:p>
        </p:txBody>
      </p:sp>
    </p:spTree>
    <p:extLst>
      <p:ext uri="{BB962C8B-B14F-4D97-AF65-F5344CB8AC3E}">
        <p14:creationId xmlns:p14="http://schemas.microsoft.com/office/powerpoint/2010/main" val="2957610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27</a:t>
            </a:fld>
            <a:endParaRPr lang="fr-FR"/>
          </a:p>
        </p:txBody>
      </p:sp>
    </p:spTree>
    <p:extLst>
      <p:ext uri="{BB962C8B-B14F-4D97-AF65-F5344CB8AC3E}">
        <p14:creationId xmlns:p14="http://schemas.microsoft.com/office/powerpoint/2010/main" val="1182371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473075"/>
            <a:ext cx="5486400" cy="3086100"/>
          </a:xfrm>
        </p:spPr>
      </p:sp>
      <p:sp>
        <p:nvSpPr>
          <p:cNvPr id="3" name="Espace réservé des notes 2"/>
          <p:cNvSpPr>
            <a:spLocks noGrp="1"/>
          </p:cNvSpPr>
          <p:nvPr>
            <p:ph type="body" idx="1"/>
          </p:nvPr>
        </p:nvSpPr>
        <p:spPr>
          <a:xfrm>
            <a:off x="386365" y="3657600"/>
            <a:ext cx="6053071" cy="4343400"/>
          </a:xfrm>
        </p:spPr>
        <p:txBody>
          <a:bodyPr/>
          <a:lstStyle/>
          <a:p>
            <a:r>
              <a:rPr lang="fr-FR" sz="1000" b="1" kern="1200">
                <a:solidFill>
                  <a:schemeClr val="tx1"/>
                </a:solidFill>
                <a:effectLst/>
                <a:latin typeface="+mn-lt"/>
                <a:ea typeface="+mn-ea"/>
                <a:cs typeface="+mn-cs"/>
              </a:rPr>
              <a:t>La dictée à l’adulte </a:t>
            </a:r>
            <a:r>
              <a:rPr lang="fr-FR" sz="1000" kern="1200">
                <a:solidFill>
                  <a:schemeClr val="tx1"/>
                </a:solidFill>
                <a:effectLst/>
                <a:latin typeface="+mn-lt"/>
                <a:ea typeface="+mn-ea"/>
                <a:cs typeface="+mn-cs"/>
              </a:rPr>
              <a:t>est de manière générale un moyen privilégié pour rendre visible les « frontières » entre les mots. Le professeur profite des différentes occasions pour se mettre en scène lors de l’écriture sous la dictée (par exemple, dire à l’élève, « je vais écrire la phrase que tu viens de dire ; je vais écrire le premier mot ». Préciser certaines règles de ponctuation : « j’ai terminé ma phrase alors je mets un point ». Il est très important, pour permettre la prise de conscience de la permanence de l’écrit, que le professeur écrive les propositions des élèves. Reformuler est nécessaire. Le professeur explicite les choix opérés. La phrase peut alors être redite par l’élève ou le professeur lui-même avant de passer à l’écriture. </a:t>
            </a:r>
          </a:p>
          <a:p>
            <a:r>
              <a:rPr lang="fr-FR" sz="1000" kern="1200">
                <a:solidFill>
                  <a:schemeClr val="tx1"/>
                </a:solidFill>
                <a:effectLst/>
                <a:latin typeface="+mn-lt"/>
                <a:ea typeface="+mn-ea"/>
                <a:cs typeface="+mn-cs"/>
              </a:rPr>
              <a:t> </a:t>
            </a:r>
          </a:p>
          <a:p>
            <a:r>
              <a:rPr lang="fr-FR" sz="1000" b="1" kern="1200">
                <a:solidFill>
                  <a:schemeClr val="tx1"/>
                </a:solidFill>
                <a:effectLst/>
                <a:latin typeface="+mn-lt"/>
                <a:ea typeface="+mn-ea"/>
                <a:cs typeface="+mn-cs"/>
              </a:rPr>
              <a:t>Les gestes professionnels lors d’une situation de dictée à l’adulte </a:t>
            </a:r>
            <a:r>
              <a:rPr lang="fr-FR" sz="1000" kern="1200">
                <a:solidFill>
                  <a:schemeClr val="tx1"/>
                </a:solidFill>
                <a:effectLst/>
                <a:latin typeface="+mn-lt"/>
                <a:ea typeface="+mn-ea"/>
                <a:cs typeface="+mn-cs"/>
              </a:rPr>
              <a:t>:</a:t>
            </a:r>
          </a:p>
          <a:p>
            <a:r>
              <a:rPr lang="fr-FR" sz="1000" kern="1200">
                <a:solidFill>
                  <a:schemeClr val="tx1"/>
                </a:solidFill>
                <a:effectLst/>
                <a:latin typeface="+mn-lt"/>
                <a:ea typeface="+mn-ea"/>
                <a:cs typeface="+mn-cs"/>
              </a:rPr>
              <a:t>- montrer l’importance de conserver l’écrit : intérêt et finalités ;</a:t>
            </a:r>
          </a:p>
          <a:p>
            <a:r>
              <a:rPr lang="fr-FR" sz="1000" kern="1200">
                <a:solidFill>
                  <a:schemeClr val="tx1"/>
                </a:solidFill>
                <a:effectLst/>
                <a:latin typeface="+mn-lt"/>
                <a:ea typeface="+mn-ea"/>
                <a:cs typeface="+mn-cs"/>
              </a:rPr>
              <a:t>- alterner deux moments : celui où les élèves se mettent d’accord sur ce qui doit être dit et celui où le professeur écrit pour que soit visible l’évolution du discours ;</a:t>
            </a:r>
          </a:p>
          <a:p>
            <a:r>
              <a:rPr lang="fr-FR" sz="1000" kern="1200">
                <a:solidFill>
                  <a:schemeClr val="tx1"/>
                </a:solidFill>
                <a:effectLst/>
                <a:latin typeface="+mn-lt"/>
                <a:ea typeface="+mn-ea"/>
                <a:cs typeface="+mn-cs"/>
              </a:rPr>
              <a:t>- reformuler les propos des élèves pour une forme écrite afin qu’ils prennent progressivement conscience qu’on n’écrit pas comme on parle ;</a:t>
            </a:r>
          </a:p>
          <a:p>
            <a:r>
              <a:rPr lang="fr-FR" sz="1000" kern="1200">
                <a:solidFill>
                  <a:schemeClr val="tx1"/>
                </a:solidFill>
                <a:effectLst/>
                <a:latin typeface="+mn-lt"/>
                <a:ea typeface="+mn-ea"/>
                <a:cs typeface="+mn-cs"/>
              </a:rPr>
              <a:t>- écrire en cursive devant l’élève : celui-ci est placé de façon à voir le texte écrit ;</a:t>
            </a:r>
          </a:p>
          <a:p>
            <a:r>
              <a:rPr lang="fr-FR" sz="1000" kern="1200">
                <a:solidFill>
                  <a:schemeClr val="tx1"/>
                </a:solidFill>
                <a:effectLst/>
                <a:latin typeface="+mn-lt"/>
                <a:ea typeface="+mn-ea"/>
                <a:cs typeface="+mn-cs"/>
              </a:rPr>
              <a:t>- mettre en scène oralement l’acte d’écriture en recourant aux termes mot, phrase, lettre, ligne... ;</a:t>
            </a:r>
          </a:p>
          <a:p>
            <a:r>
              <a:rPr lang="fr-FR" sz="1000" kern="1200">
                <a:solidFill>
                  <a:schemeClr val="tx1"/>
                </a:solidFill>
                <a:effectLst/>
                <a:latin typeface="+mn-lt"/>
                <a:ea typeface="+mn-ea"/>
                <a:cs typeface="+mn-cs"/>
              </a:rPr>
              <a:t>- respecter le plus possible les formulations des élèves pour éviter de trop « </a:t>
            </a:r>
            <a:r>
              <a:rPr lang="fr-FR" sz="1000" kern="1200" err="1">
                <a:solidFill>
                  <a:schemeClr val="tx1"/>
                </a:solidFill>
                <a:effectLst/>
                <a:latin typeface="+mn-lt"/>
                <a:ea typeface="+mn-ea"/>
                <a:cs typeface="+mn-cs"/>
              </a:rPr>
              <a:t>normer</a:t>
            </a:r>
            <a:r>
              <a:rPr lang="fr-FR" sz="1000" kern="1200">
                <a:solidFill>
                  <a:schemeClr val="tx1"/>
                </a:solidFill>
                <a:effectLst/>
                <a:latin typeface="+mn-lt"/>
                <a:ea typeface="+mn-ea"/>
                <a:cs typeface="+mn-cs"/>
              </a:rPr>
              <a:t> » : ne pas chercher trop rapidement à faire produire un écrit littéraire par exemple conserver une proposition de type « on va à la piscine » plutôt que « nous allons à la piscine » ;</a:t>
            </a:r>
          </a:p>
          <a:p>
            <a:r>
              <a:rPr lang="fr-FR" sz="1000" kern="1200">
                <a:solidFill>
                  <a:schemeClr val="tx1"/>
                </a:solidFill>
                <a:effectLst/>
                <a:latin typeface="+mn-lt"/>
                <a:ea typeface="+mn-ea"/>
                <a:cs typeface="+mn-cs"/>
              </a:rPr>
              <a:t>- aider l’élève à reformuler tout en restant dans sa zone proximale d’apprentissage notamment en supprimant les répétitions, par exemple « le petit garçon il court », aller vers « le petit garçon court »</a:t>
            </a:r>
          </a:p>
          <a:p>
            <a:r>
              <a:rPr lang="fr-FR" sz="1000" kern="1200">
                <a:solidFill>
                  <a:schemeClr val="tx1"/>
                </a:solidFill>
                <a:effectLst/>
                <a:latin typeface="+mn-lt"/>
                <a:ea typeface="+mn-ea"/>
                <a:cs typeface="+mn-cs"/>
              </a:rPr>
              <a:t>- aborder la gestion de l’espace-page ;</a:t>
            </a:r>
          </a:p>
          <a:p>
            <a:r>
              <a:rPr lang="fr-FR" sz="1000" kern="1200">
                <a:solidFill>
                  <a:schemeClr val="tx1"/>
                </a:solidFill>
                <a:effectLst/>
                <a:latin typeface="+mn-lt"/>
                <a:ea typeface="+mn-ea"/>
                <a:cs typeface="+mn-cs"/>
              </a:rPr>
              <a:t>- permettre aux élèves de repérer les marques de ponctuation ;</a:t>
            </a:r>
          </a:p>
          <a:p>
            <a:r>
              <a:rPr lang="fr-FR" sz="1000" kern="1200">
                <a:solidFill>
                  <a:schemeClr val="tx1"/>
                </a:solidFill>
                <a:effectLst/>
                <a:latin typeface="+mn-lt"/>
                <a:ea typeface="+mn-ea"/>
                <a:cs typeface="+mn-cs"/>
              </a:rPr>
              <a:t>- relire la proposition qui vient d’être écrite et permettre aux élèves de s’en distancier. Poser la question « Que comprenons-nous ? Est-ce bien ce que nous voulions faire comprendre ? » ;</a:t>
            </a:r>
          </a:p>
          <a:p>
            <a:r>
              <a:rPr lang="fr-FR" sz="1000" kern="1200">
                <a:solidFill>
                  <a:schemeClr val="tx1"/>
                </a:solidFill>
                <a:effectLst/>
                <a:latin typeface="+mn-lt"/>
                <a:ea typeface="+mn-ea"/>
                <a:cs typeface="+mn-cs"/>
              </a:rPr>
              <a:t>- relire à nouveau pour relancer l’activité langagière, une fois l’énoncé dicté, en pointant chaque mot ;</a:t>
            </a:r>
          </a:p>
          <a:p>
            <a:r>
              <a:rPr lang="fr-FR" sz="1000" kern="1200">
                <a:solidFill>
                  <a:schemeClr val="tx1"/>
                </a:solidFill>
                <a:effectLst/>
                <a:latin typeface="+mn-lt"/>
                <a:ea typeface="+mn-ea"/>
                <a:cs typeface="+mn-cs"/>
              </a:rPr>
              <a:t>- répondre à toutes remarques des élèves sur l’écrit en les amenant à y répondre par eux-mêmes.</a:t>
            </a: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28</a:t>
            </a:fld>
            <a:endParaRPr lang="fr-FR"/>
          </a:p>
        </p:txBody>
      </p:sp>
    </p:spTree>
    <p:extLst>
      <p:ext uri="{BB962C8B-B14F-4D97-AF65-F5344CB8AC3E}">
        <p14:creationId xmlns:p14="http://schemas.microsoft.com/office/powerpoint/2010/main" val="2470212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a:latin typeface="Calibri" panose="020F0502020204030204" pitchFamily="34" charset="0"/>
                <a:cs typeface="Calibri" panose="020F0502020204030204" pitchFamily="34" charset="0"/>
              </a:rPr>
              <a:t>Certains exemples de jeux sont extraits des ressources pour l’école maternelle disponibles sur </a:t>
            </a:r>
            <a:r>
              <a:rPr lang="fr-FR" sz="1200" err="1">
                <a:latin typeface="Calibri" panose="020F0502020204030204" pitchFamily="34" charset="0"/>
                <a:cs typeface="Calibri" panose="020F0502020204030204" pitchFamily="34" charset="0"/>
              </a:rPr>
              <a:t>Eduscol</a:t>
            </a:r>
            <a:r>
              <a:rPr lang="fr-FR" sz="1200">
                <a:latin typeface="Calibri" panose="020F0502020204030204" pitchFamily="34" charset="0"/>
                <a:cs typeface="Calibri" panose="020F0502020204030204" pitchFamily="34" charset="0"/>
              </a:rPr>
              <a:t> : </a:t>
            </a:r>
            <a:r>
              <a:rPr lang="fr-FR" sz="1200" i="1">
                <a:latin typeface="Calibri" panose="020F0502020204030204" pitchFamily="34" charset="0"/>
                <a:cs typeface="Calibri" panose="020F0502020204030204" pitchFamily="34" charset="0"/>
              </a:rPr>
              <a:t>Mobiliser le langage dans toutes ses dimensions Partie II-2 Lien oral-écrit – Activités phonologiques au service de l’entrée dans le code alphabétique </a:t>
            </a:r>
            <a:r>
              <a:rPr lang="fr-FR" sz="1200">
                <a:latin typeface="Calibri" panose="020F0502020204030204" pitchFamily="34" charset="0"/>
                <a:cs typeface="Calibri" panose="020F0502020204030204" pitchFamily="34" charset="0"/>
              </a:rPr>
              <a:t>:</a:t>
            </a:r>
          </a:p>
          <a:p>
            <a:r>
              <a:rPr lang="fr-FR" sz="1200">
                <a:latin typeface="Calibri" panose="020F0502020204030204" pitchFamily="34" charset="0"/>
                <a:cs typeface="Calibri" panose="020F0502020204030204" pitchFamily="34" charset="0"/>
              </a:rPr>
              <a:t> </a:t>
            </a:r>
            <a:r>
              <a:rPr lang="fr-FR" sz="1200" u="sng">
                <a:latin typeface="Calibri" panose="020F0502020204030204" pitchFamily="34" charset="0"/>
                <a:cs typeface="Calibri" panose="020F0502020204030204" pitchFamily="34" charset="0"/>
                <a:hlinkClick r:id="rId3"/>
              </a:rPr>
              <a:t>https://cache.media.eduscol.education.fr/file/Langage/59/8/Ress_c1_Section_2_partie_2_Activites_phonologiques_569598.pdf</a:t>
            </a:r>
            <a:r>
              <a:rPr lang="fr-FR" sz="1200">
                <a:latin typeface="Calibri" panose="020F0502020204030204" pitchFamily="34" charset="0"/>
                <a:cs typeface="Calibri" panose="020F0502020204030204" pitchFamily="34" charset="0"/>
              </a:rPr>
              <a:t> </a:t>
            </a: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29</a:t>
            </a:fld>
            <a:endParaRPr lang="fr-FR"/>
          </a:p>
        </p:txBody>
      </p:sp>
    </p:spTree>
    <p:extLst>
      <p:ext uri="{BB962C8B-B14F-4D97-AF65-F5344CB8AC3E}">
        <p14:creationId xmlns:p14="http://schemas.microsoft.com/office/powerpoint/2010/main" val="4051224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30</a:t>
            </a:fld>
            <a:endParaRPr lang="fr-FR"/>
          </a:p>
        </p:txBody>
      </p:sp>
    </p:spTree>
    <p:extLst>
      <p:ext uri="{BB962C8B-B14F-4D97-AF65-F5344CB8AC3E}">
        <p14:creationId xmlns:p14="http://schemas.microsoft.com/office/powerpoint/2010/main" val="197615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Travail en perspectives</a:t>
            </a: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3</a:t>
            </a:fld>
            <a:endParaRPr lang="fr-FR" dirty="0"/>
          </a:p>
        </p:txBody>
      </p:sp>
    </p:spTree>
    <p:extLst>
      <p:ext uri="{BB962C8B-B14F-4D97-AF65-F5344CB8AC3E}">
        <p14:creationId xmlns:p14="http://schemas.microsoft.com/office/powerpoint/2010/main" val="4112521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Un grand nombre de comptines et de formulettes </a:t>
            </a:r>
            <a:r>
              <a:rPr lang="fr-FR"/>
              <a:t>nourrissent ces jeux sur les sonorités.</a:t>
            </a:r>
          </a:p>
          <a:p>
            <a:r>
              <a:rPr lang="fr-FR"/>
              <a:t>Certaines figurent dans les ressources pour l’école maternelle disponibles sur </a:t>
            </a:r>
            <a:r>
              <a:rPr lang="fr-FR" err="1"/>
              <a:t>Eduscol</a:t>
            </a:r>
            <a:r>
              <a:rPr lang="fr-FR"/>
              <a:t> : </a:t>
            </a:r>
            <a:r>
              <a:rPr lang="fr-FR" i="1"/>
              <a:t>Mobiliser le langage dans toutes ses dimensions Partie II-3 Lien oral-écrit – Ressources pour la classe démarche pour apprendre des comptines, formulettes et jeux de doigts : </a:t>
            </a:r>
            <a:r>
              <a:rPr lang="fr-FR" i="1" u="sng">
                <a:hlinkClick r:id="rId3"/>
              </a:rPr>
              <a:t>https://cache.media.eduscol.education.fr/file/Langage/18/9/Ress_c1_langage_oralecrit_demarche_apprendre_529189.pdf</a:t>
            </a:r>
            <a:r>
              <a:rPr lang="fr-FR" i="1"/>
              <a:t> </a:t>
            </a:r>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31</a:t>
            </a:fld>
            <a:endParaRPr lang="fr-FR"/>
          </a:p>
        </p:txBody>
      </p:sp>
    </p:spTree>
    <p:extLst>
      <p:ext uri="{BB962C8B-B14F-4D97-AF65-F5344CB8AC3E}">
        <p14:creationId xmlns:p14="http://schemas.microsoft.com/office/powerpoint/2010/main" val="2867213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mn-lt"/>
                <a:ea typeface="+mn-ea"/>
                <a:cs typeface="+mn-cs"/>
              </a:rPr>
              <a:t>Certains exemples de jeux sont extraits des ressources pour l’école maternelle disponibles sur </a:t>
            </a:r>
            <a:r>
              <a:rPr lang="fr-FR" sz="1200" kern="1200" err="1">
                <a:solidFill>
                  <a:schemeClr val="tx1"/>
                </a:solidFill>
                <a:effectLst/>
                <a:latin typeface="+mn-lt"/>
                <a:ea typeface="+mn-ea"/>
                <a:cs typeface="+mn-cs"/>
              </a:rPr>
              <a:t>Eduscol</a:t>
            </a:r>
            <a:r>
              <a:rPr lang="fr-FR" sz="1200" kern="1200">
                <a:solidFill>
                  <a:schemeClr val="tx1"/>
                </a:solidFill>
                <a:effectLst/>
                <a:latin typeface="+mn-lt"/>
                <a:ea typeface="+mn-ea"/>
                <a:cs typeface="+mn-cs"/>
              </a:rPr>
              <a:t> : </a:t>
            </a:r>
            <a:r>
              <a:rPr lang="fr-FR" sz="1200" i="1" kern="1200">
                <a:solidFill>
                  <a:schemeClr val="tx1"/>
                </a:solidFill>
                <a:effectLst/>
                <a:latin typeface="+mn-lt"/>
                <a:ea typeface="+mn-ea"/>
                <a:cs typeface="+mn-cs"/>
              </a:rPr>
              <a:t>Mobiliser le langage dans toutes ses dimensions Partie II-2 Lien oral-écrit – Activités phonologiques au service de l’entrée dans le code alphabétique </a:t>
            </a:r>
            <a:r>
              <a:rPr lang="fr-FR" sz="1200" kern="1200">
                <a:solidFill>
                  <a:schemeClr val="tx1"/>
                </a:solidFill>
                <a:effectLst/>
                <a:latin typeface="+mn-lt"/>
                <a:ea typeface="+mn-ea"/>
                <a:cs typeface="+mn-cs"/>
              </a:rPr>
              <a:t>:</a:t>
            </a:r>
          </a:p>
          <a:p>
            <a:r>
              <a:rPr lang="fr-FR" sz="1200" u="sng" kern="1200">
                <a:solidFill>
                  <a:schemeClr val="tx1"/>
                </a:solidFill>
                <a:effectLst/>
                <a:latin typeface="+mn-lt"/>
                <a:ea typeface="+mn-ea"/>
                <a:cs typeface="+mn-cs"/>
                <a:hlinkClick r:id="rId3"/>
              </a:rPr>
              <a:t>https://cache.media.eduscol.education.fr/file/Langage/59/8/Ress_c1_Section_2_partie_2_Activites_phonologiques_569598.pdf</a:t>
            </a:r>
            <a:r>
              <a:rPr lang="fr-FR">
                <a:effectLst/>
              </a:rPr>
              <a:t> </a:t>
            </a:r>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32</a:t>
            </a:fld>
            <a:endParaRPr lang="fr-FR"/>
          </a:p>
        </p:txBody>
      </p:sp>
    </p:spTree>
    <p:extLst>
      <p:ext uri="{BB962C8B-B14F-4D97-AF65-F5344CB8AC3E}">
        <p14:creationId xmlns:p14="http://schemas.microsoft.com/office/powerpoint/2010/main" val="3378176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mn-lt"/>
                <a:ea typeface="+mn-ea"/>
                <a:cs typeface="+mn-cs"/>
              </a:rPr>
              <a:t>Certains exemples de jeux sont extraits des ressources pour l’école maternelle disponibles sur </a:t>
            </a:r>
            <a:r>
              <a:rPr lang="fr-FR" sz="1200" kern="1200" err="1">
                <a:solidFill>
                  <a:schemeClr val="tx1"/>
                </a:solidFill>
                <a:effectLst/>
                <a:latin typeface="+mn-lt"/>
                <a:ea typeface="+mn-ea"/>
                <a:cs typeface="+mn-cs"/>
              </a:rPr>
              <a:t>Eduscol</a:t>
            </a:r>
            <a:r>
              <a:rPr lang="fr-FR" sz="1200" kern="1200">
                <a:solidFill>
                  <a:schemeClr val="tx1"/>
                </a:solidFill>
                <a:effectLst/>
                <a:latin typeface="+mn-lt"/>
                <a:ea typeface="+mn-ea"/>
                <a:cs typeface="+mn-cs"/>
              </a:rPr>
              <a:t> : </a:t>
            </a:r>
            <a:r>
              <a:rPr lang="fr-FR" sz="1200" i="1" kern="1200">
                <a:solidFill>
                  <a:schemeClr val="tx1"/>
                </a:solidFill>
                <a:effectLst/>
                <a:latin typeface="+mn-lt"/>
                <a:ea typeface="+mn-ea"/>
                <a:cs typeface="+mn-cs"/>
              </a:rPr>
              <a:t>Mobiliser le langage dans toutes ses dimensions Partie II-2 Lien oral-écrit – Activités phonologiques au service de l’entrée dans le code alphabétique </a:t>
            </a:r>
            <a:r>
              <a:rPr lang="fr-FR" sz="1200" kern="1200">
                <a:solidFill>
                  <a:schemeClr val="tx1"/>
                </a:solidFill>
                <a:effectLst/>
                <a:latin typeface="+mn-lt"/>
                <a:ea typeface="+mn-ea"/>
                <a:cs typeface="+mn-cs"/>
              </a:rPr>
              <a:t>:</a:t>
            </a:r>
          </a:p>
          <a:p>
            <a:r>
              <a:rPr lang="fr-FR" sz="1200" u="sng" kern="1200">
                <a:solidFill>
                  <a:schemeClr val="tx1"/>
                </a:solidFill>
                <a:effectLst/>
                <a:latin typeface="+mn-lt"/>
                <a:ea typeface="+mn-ea"/>
                <a:cs typeface="+mn-cs"/>
                <a:hlinkClick r:id="rId3"/>
              </a:rPr>
              <a:t>https://cache.media.eduscol.education.fr/file/Langage/59/8/Ress_c1_Section_2_partie_2_Activites_phonologiques_569598.pdf</a:t>
            </a:r>
            <a:r>
              <a:rPr lang="fr-FR">
                <a:effectLst/>
              </a:rPr>
              <a:t> </a:t>
            </a:r>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33</a:t>
            </a:fld>
            <a:endParaRPr lang="fr-FR"/>
          </a:p>
        </p:txBody>
      </p:sp>
    </p:spTree>
    <p:extLst>
      <p:ext uri="{BB962C8B-B14F-4D97-AF65-F5344CB8AC3E}">
        <p14:creationId xmlns:p14="http://schemas.microsoft.com/office/powerpoint/2010/main" val="1954371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mn-lt"/>
                <a:ea typeface="+mn-ea"/>
                <a:cs typeface="+mn-cs"/>
              </a:rPr>
              <a:t>Certains exemples de jeux sont extraits des ressources pour l’école maternelle disponibles sur </a:t>
            </a:r>
            <a:r>
              <a:rPr lang="fr-FR" sz="1200" kern="1200" err="1">
                <a:solidFill>
                  <a:schemeClr val="tx1"/>
                </a:solidFill>
                <a:effectLst/>
                <a:latin typeface="+mn-lt"/>
                <a:ea typeface="+mn-ea"/>
                <a:cs typeface="+mn-cs"/>
              </a:rPr>
              <a:t>Eduscol</a:t>
            </a:r>
            <a:r>
              <a:rPr lang="fr-FR" sz="1200" kern="1200">
                <a:solidFill>
                  <a:schemeClr val="tx1"/>
                </a:solidFill>
                <a:effectLst/>
                <a:latin typeface="+mn-lt"/>
                <a:ea typeface="+mn-ea"/>
                <a:cs typeface="+mn-cs"/>
              </a:rPr>
              <a:t> : </a:t>
            </a:r>
            <a:r>
              <a:rPr lang="fr-FR" sz="1200" i="1" kern="1200">
                <a:solidFill>
                  <a:schemeClr val="tx1"/>
                </a:solidFill>
                <a:effectLst/>
                <a:latin typeface="+mn-lt"/>
                <a:ea typeface="+mn-ea"/>
                <a:cs typeface="+mn-cs"/>
              </a:rPr>
              <a:t>Mobiliser le langage dans toutes ses dimensions Partie II-2 Lien oral-écrit – Activités phonologiques au service de l’entrée dans le code alphabétique </a:t>
            </a:r>
            <a:r>
              <a:rPr lang="fr-FR" sz="1200" kern="1200">
                <a:solidFill>
                  <a:schemeClr val="tx1"/>
                </a:solidFill>
                <a:effectLst/>
                <a:latin typeface="+mn-lt"/>
                <a:ea typeface="+mn-ea"/>
                <a:cs typeface="+mn-cs"/>
              </a:rPr>
              <a:t>:</a:t>
            </a:r>
          </a:p>
          <a:p>
            <a:r>
              <a:rPr lang="fr-FR" sz="1200" u="sng" kern="1200">
                <a:solidFill>
                  <a:schemeClr val="tx1"/>
                </a:solidFill>
                <a:effectLst/>
                <a:latin typeface="+mn-lt"/>
                <a:ea typeface="+mn-ea"/>
                <a:cs typeface="+mn-cs"/>
                <a:hlinkClick r:id="rId3"/>
              </a:rPr>
              <a:t>https://cache.media.eduscol.education.fr/file/Langage/59/8/Ress_c1_Section_2_partie_2_Activites_phonologiques_569598.pdf</a:t>
            </a:r>
            <a:r>
              <a:rPr lang="fr-FR">
                <a:effectLst/>
              </a:rPr>
              <a:t> </a:t>
            </a:r>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34</a:t>
            </a:fld>
            <a:endParaRPr lang="fr-FR"/>
          </a:p>
        </p:txBody>
      </p:sp>
    </p:spTree>
    <p:extLst>
      <p:ext uri="{BB962C8B-B14F-4D97-AF65-F5344CB8AC3E}">
        <p14:creationId xmlns:p14="http://schemas.microsoft.com/office/powerpoint/2010/main" val="3264049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35</a:t>
            </a:fld>
            <a:endParaRPr lang="fr-FR"/>
          </a:p>
        </p:txBody>
      </p:sp>
    </p:spTree>
    <p:extLst>
      <p:ext uri="{BB962C8B-B14F-4D97-AF65-F5344CB8AC3E}">
        <p14:creationId xmlns:p14="http://schemas.microsoft.com/office/powerpoint/2010/main" val="1124132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422275"/>
            <a:ext cx="5486400" cy="3086100"/>
          </a:xfrm>
        </p:spPr>
      </p:sp>
      <p:sp>
        <p:nvSpPr>
          <p:cNvPr id="3" name="Espace réservé des notes 2"/>
          <p:cNvSpPr>
            <a:spLocks noGrp="1"/>
          </p:cNvSpPr>
          <p:nvPr>
            <p:ph type="body" idx="1"/>
          </p:nvPr>
        </p:nvSpPr>
        <p:spPr>
          <a:xfrm>
            <a:off x="412124" y="3657600"/>
            <a:ext cx="6143222" cy="48682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kern="1200">
                <a:solidFill>
                  <a:schemeClr val="tx1"/>
                </a:solidFill>
                <a:effectLst/>
                <a:latin typeface="+mn-lt"/>
                <a:ea typeface="+mn-ea"/>
                <a:cs typeface="+mn-cs"/>
              </a:rPr>
              <a:t>Pour pouvoir lire dans une écriture alphabétique, l’élève doit apprendre à discriminer les lettres qui se ressemblent mais qui transcrivent pourtant des phonèmes différents. Il doit également reconnaître les lettres sous leurs différentes formes (majuscules, minuscules, cursive, script), qu’elles soient présentées isolément ou intégrées dans des mots. Il est maintenant acquis que des exercices d’analyse phonémique audiovisuels (phonème-lettre / graphème) facilitent le développement de la capacité d’analyse phonémique. Ce type d’exercice aide à la compréhension du principe alphabétique.</a:t>
            </a:r>
          </a:p>
          <a:p>
            <a:r>
              <a:rPr lang="fr-FR" sz="900" b="1" kern="1200">
                <a:solidFill>
                  <a:schemeClr val="tx1"/>
                </a:solidFill>
                <a:effectLst/>
                <a:latin typeface="+mn-lt"/>
                <a:ea typeface="+mn-ea"/>
                <a:cs typeface="+mn-cs"/>
              </a:rPr>
              <a:t>Connaissance des lettres et des associations graphème-phonème </a:t>
            </a:r>
            <a:endParaRPr lang="fr-FR" sz="900" kern="1200">
              <a:solidFill>
                <a:schemeClr val="tx1"/>
              </a:solidFill>
              <a:effectLst/>
              <a:latin typeface="+mn-lt"/>
              <a:ea typeface="+mn-ea"/>
              <a:cs typeface="+mn-cs"/>
            </a:endParaRPr>
          </a:p>
          <a:p>
            <a:r>
              <a:rPr lang="fr-FR" sz="900" b="1" kern="1200">
                <a:solidFill>
                  <a:schemeClr val="tx1"/>
                </a:solidFill>
                <a:effectLst/>
                <a:latin typeface="+mn-lt"/>
                <a:ea typeface="+mn-ea"/>
                <a:cs typeface="+mn-cs"/>
              </a:rPr>
              <a:t> </a:t>
            </a:r>
            <a:endParaRPr lang="fr-FR" sz="900" kern="1200">
              <a:solidFill>
                <a:schemeClr val="tx1"/>
              </a:solidFill>
              <a:effectLst/>
              <a:latin typeface="+mn-lt"/>
              <a:ea typeface="+mn-ea"/>
              <a:cs typeface="+mn-cs"/>
            </a:endParaRPr>
          </a:p>
          <a:p>
            <a:r>
              <a:rPr lang="fr-FR" sz="900" kern="1200">
                <a:solidFill>
                  <a:schemeClr val="tx1"/>
                </a:solidFill>
                <a:effectLst/>
                <a:latin typeface="+mn-lt"/>
                <a:ea typeface="+mn-ea"/>
                <a:cs typeface="+mn-cs"/>
              </a:rPr>
              <a:t>Reconnaître les lettres est un nouvel apprentissage qui nécessite de </a:t>
            </a:r>
            <a:r>
              <a:rPr lang="fr-FR" sz="900" b="1" kern="1200">
                <a:solidFill>
                  <a:schemeClr val="tx1"/>
                </a:solidFill>
                <a:effectLst/>
                <a:latin typeface="+mn-lt"/>
                <a:ea typeface="+mn-ea"/>
                <a:cs typeface="+mn-cs"/>
              </a:rPr>
              <a:t>modifier notre comportement visuel</a:t>
            </a:r>
            <a:r>
              <a:rPr lang="fr-FR" sz="900" kern="1200">
                <a:solidFill>
                  <a:schemeClr val="tx1"/>
                </a:solidFill>
                <a:effectLst/>
                <a:latin typeface="+mn-lt"/>
                <a:ea typeface="+mn-ea"/>
                <a:cs typeface="+mn-cs"/>
              </a:rPr>
              <a:t>. En effet, alors qu’une chaise reste une chaise quelle que soit son orientation, ce n’est pas le cas pour les lettres (cf. &lt;p&gt;-&lt;q&gt; et &lt;u&gt;-n&gt;). </a:t>
            </a:r>
          </a:p>
          <a:p>
            <a:r>
              <a:rPr lang="fr-FR" sz="900" kern="1200">
                <a:solidFill>
                  <a:schemeClr val="tx1"/>
                </a:solidFill>
                <a:effectLst/>
                <a:latin typeface="+mn-lt"/>
                <a:ea typeface="+mn-ea"/>
                <a:cs typeface="+mn-cs"/>
              </a:rPr>
              <a:t>Le protocole développé pour évaluer la connaissance des lettres contient trois épreuves.</a:t>
            </a:r>
          </a:p>
          <a:p>
            <a:r>
              <a:rPr lang="fr-FR" sz="900" b="1" kern="1200">
                <a:solidFill>
                  <a:schemeClr val="tx1"/>
                </a:solidFill>
                <a:effectLst/>
                <a:latin typeface="+mn-lt"/>
                <a:ea typeface="+mn-ea"/>
                <a:cs typeface="+mn-cs"/>
              </a:rPr>
              <a:t>Exercices 2 et 11 :</a:t>
            </a:r>
            <a:r>
              <a:rPr lang="fr-FR" sz="900" kern="1200">
                <a:solidFill>
                  <a:schemeClr val="tx1"/>
                </a:solidFill>
                <a:effectLst/>
                <a:latin typeface="+mn-lt"/>
                <a:ea typeface="+mn-ea"/>
                <a:cs typeface="+mn-cs"/>
              </a:rPr>
              <a:t> Ces deux épreuves reprennent des exercices traditionnellement utilisés par les enseignants : le repérage d’une lettre soit parmi des signes non alphabétiques, soit dans différentes graphies (script, capitale, cursive).</a:t>
            </a:r>
          </a:p>
          <a:p>
            <a:r>
              <a:rPr lang="fr-FR" sz="900" b="1" kern="1200">
                <a:solidFill>
                  <a:schemeClr val="tx1"/>
                </a:solidFill>
                <a:effectLst/>
                <a:latin typeface="+mn-lt"/>
                <a:ea typeface="+mn-ea"/>
                <a:cs typeface="+mn-cs"/>
              </a:rPr>
              <a:t>Exercice 17* : </a:t>
            </a:r>
            <a:r>
              <a:rPr lang="fr-FR" sz="900" kern="1200">
                <a:solidFill>
                  <a:schemeClr val="tx1"/>
                </a:solidFill>
                <a:effectLst/>
                <a:latin typeface="+mn-lt"/>
                <a:ea typeface="+mn-ea"/>
                <a:cs typeface="+mn-cs"/>
              </a:rPr>
              <a:t>La troisième épreuve est moins classique : elle implique le repérage de la lettre qui correspond au son entendu au début d’un mot, en l’occurrence, toujours une consonne. Par exemple, les lettres proposées pour le mot oral « poule », peuvent être &lt;p&gt;, &lt;b&gt;, &lt;</a:t>
            </a:r>
            <a:r>
              <a:rPr lang="fr-FR" sz="900" kern="1200" err="1">
                <a:solidFill>
                  <a:schemeClr val="tx1"/>
                </a:solidFill>
                <a:effectLst/>
                <a:latin typeface="+mn-lt"/>
                <a:ea typeface="+mn-ea"/>
                <a:cs typeface="+mn-cs"/>
              </a:rPr>
              <a:t>t</a:t>
            </a:r>
            <a:r>
              <a:rPr lang="fr-FR" sz="900" kern="1200">
                <a:solidFill>
                  <a:schemeClr val="tx1"/>
                </a:solidFill>
                <a:effectLst/>
                <a:latin typeface="+mn-lt"/>
                <a:ea typeface="+mn-ea"/>
                <a:cs typeface="+mn-cs"/>
              </a:rPr>
              <a:t>&gt;, &lt;q&gt;. Cette épreuve nécessite donc </a:t>
            </a:r>
            <a:r>
              <a:rPr lang="fr-FR" sz="900" b="1" kern="1200">
                <a:solidFill>
                  <a:schemeClr val="tx1"/>
                </a:solidFill>
                <a:effectLst/>
                <a:latin typeface="+mn-lt"/>
                <a:ea typeface="+mn-ea"/>
                <a:cs typeface="+mn-cs"/>
              </a:rPr>
              <a:t>deux capacités en lien avec la lecture</a:t>
            </a:r>
            <a:r>
              <a:rPr lang="fr-FR" sz="900" kern="1200">
                <a:solidFill>
                  <a:schemeClr val="tx1"/>
                </a:solidFill>
                <a:effectLst/>
                <a:latin typeface="+mn-lt"/>
                <a:ea typeface="+mn-ea"/>
                <a:cs typeface="+mn-cs"/>
              </a:rPr>
              <a:t>. D’une part, il faut dissocier la première consonne d’une syllabe de la voyelle qui suit (capacité́ de </a:t>
            </a:r>
            <a:r>
              <a:rPr lang="fr-FR" sz="900" b="1" kern="1200">
                <a:solidFill>
                  <a:schemeClr val="tx1"/>
                </a:solidFill>
                <a:effectLst/>
                <a:latin typeface="+mn-lt"/>
                <a:ea typeface="+mn-ea"/>
                <a:cs typeface="+mn-cs"/>
              </a:rPr>
              <a:t>segmentation phonémique</a:t>
            </a:r>
            <a:r>
              <a:rPr lang="fr-FR" sz="900" kern="1200">
                <a:solidFill>
                  <a:schemeClr val="tx1"/>
                </a:solidFill>
                <a:effectLst/>
                <a:latin typeface="+mn-lt"/>
                <a:ea typeface="+mn-ea"/>
                <a:cs typeface="+mn-cs"/>
              </a:rPr>
              <a:t>). D’autre part, il faut utiliser les relations entre </a:t>
            </a:r>
            <a:r>
              <a:rPr lang="fr-FR" sz="900" b="1" kern="1200">
                <a:solidFill>
                  <a:schemeClr val="tx1"/>
                </a:solidFill>
                <a:effectLst/>
                <a:latin typeface="+mn-lt"/>
                <a:ea typeface="+mn-ea"/>
                <a:cs typeface="+mn-cs"/>
              </a:rPr>
              <a:t>phonèmes et graphèmes</a:t>
            </a:r>
            <a:r>
              <a:rPr lang="fr-FR" sz="900" kern="1200">
                <a:solidFill>
                  <a:schemeClr val="tx1"/>
                </a:solidFill>
                <a:effectLst/>
                <a:latin typeface="+mn-lt"/>
                <a:ea typeface="+mn-ea"/>
                <a:cs typeface="+mn-cs"/>
              </a:rPr>
              <a:t>. </a:t>
            </a:r>
            <a:r>
              <a:rPr lang="fr-FR" sz="900" i="1" kern="1200">
                <a:solidFill>
                  <a:schemeClr val="tx1"/>
                </a:solidFill>
                <a:effectLst/>
                <a:latin typeface="+mn-lt"/>
                <a:ea typeface="+mn-ea"/>
                <a:cs typeface="+mn-cs"/>
              </a:rPr>
              <a:t>*cf. dossier « manipuler des phonèmes »</a:t>
            </a:r>
            <a:endParaRPr lang="fr-FR" sz="900" kern="1200">
              <a:solidFill>
                <a:schemeClr val="tx1"/>
              </a:solidFill>
              <a:effectLst/>
              <a:latin typeface="+mn-lt"/>
              <a:ea typeface="+mn-ea"/>
              <a:cs typeface="+mn-cs"/>
            </a:endParaRPr>
          </a:p>
          <a:p>
            <a:r>
              <a:rPr lang="fr-FR" sz="900" b="1" kern="1200">
                <a:solidFill>
                  <a:schemeClr val="tx1"/>
                </a:solidFill>
                <a:effectLst/>
                <a:latin typeface="+mn-lt"/>
                <a:ea typeface="+mn-ea"/>
                <a:cs typeface="+mn-cs"/>
              </a:rPr>
              <a:t>Capacités </a:t>
            </a:r>
            <a:r>
              <a:rPr lang="fr-FR" sz="900" b="1" kern="1200" err="1">
                <a:solidFill>
                  <a:schemeClr val="tx1"/>
                </a:solidFill>
                <a:effectLst/>
                <a:latin typeface="+mn-lt"/>
                <a:ea typeface="+mn-ea"/>
                <a:cs typeface="+mn-cs"/>
              </a:rPr>
              <a:t>visuo</a:t>
            </a:r>
            <a:r>
              <a:rPr lang="fr-FR" sz="900" b="1" kern="1200">
                <a:solidFill>
                  <a:schemeClr val="tx1"/>
                </a:solidFill>
                <a:effectLst/>
                <a:latin typeface="+mn-lt"/>
                <a:ea typeface="+mn-ea"/>
                <a:cs typeface="+mn-cs"/>
              </a:rPr>
              <a:t>-attentionnelles </a:t>
            </a:r>
            <a:endParaRPr lang="fr-FR" sz="900" kern="1200">
              <a:solidFill>
                <a:schemeClr val="tx1"/>
              </a:solidFill>
              <a:effectLst/>
              <a:latin typeface="+mn-lt"/>
              <a:ea typeface="+mn-ea"/>
              <a:cs typeface="+mn-cs"/>
            </a:endParaRPr>
          </a:p>
          <a:p>
            <a:r>
              <a:rPr lang="fr-FR" sz="900" kern="1200">
                <a:solidFill>
                  <a:schemeClr val="tx1"/>
                </a:solidFill>
                <a:effectLst/>
                <a:latin typeface="+mn-lt"/>
                <a:ea typeface="+mn-ea"/>
                <a:cs typeface="+mn-cs"/>
              </a:rPr>
              <a:t>L’apprentissage de la lecture nécessite de bonnes capacités visuelles et attentionnelles. En effet, lors du décodage, l’élève doit isoler et identifier une lettre dans une chaîne de lettres, et donc déplacer son regard au bon endroit (contrôle des mouvements oculaires), il doit également focaliser son attention sur la bonne lettre tout en réduisant les interférences des lettres voisines (masquage latéral). L’élève doit aussi passer progressivement d’une lecture lettre-par-lettre (mode dit sériel) à un mode dans lequel les lettres sont traitées simultanément (mode dit parallèle). Pour cela, il doit à la fois identifier l’ensemble des lettres et leur position relative (lion versus loin). Pour certains élèves, le traitement de l’ordre des lettres est particulièrement difficile, ce qui se manifeste par des inversions fréquentes de lettres. De même, certains élèves se plaignent que les lettres paraissent floues (masquage latéral).</a:t>
            </a:r>
          </a:p>
          <a:p>
            <a:r>
              <a:rPr lang="fr-FR" sz="900" kern="1200">
                <a:solidFill>
                  <a:schemeClr val="tx1"/>
                </a:solidFill>
                <a:effectLst/>
                <a:latin typeface="+mn-lt"/>
                <a:ea typeface="+mn-ea"/>
                <a:cs typeface="+mn-cs"/>
              </a:rPr>
              <a:t> </a:t>
            </a:r>
          </a:p>
          <a:p>
            <a:r>
              <a:rPr lang="fr-FR" sz="900" kern="1200">
                <a:solidFill>
                  <a:schemeClr val="tx1"/>
                </a:solidFill>
                <a:effectLst/>
                <a:latin typeface="+mn-lt"/>
                <a:ea typeface="+mn-ea"/>
                <a:cs typeface="+mn-cs"/>
              </a:rPr>
              <a:t>Dans cette proposition d’</a:t>
            </a:r>
            <a:r>
              <a:rPr lang="fr-FR" sz="900" kern="1200" err="1">
                <a:solidFill>
                  <a:schemeClr val="tx1"/>
                </a:solidFill>
                <a:effectLst/>
                <a:latin typeface="+mn-lt"/>
                <a:ea typeface="+mn-ea"/>
                <a:cs typeface="+mn-cs"/>
              </a:rPr>
              <a:t>ÉvalAide</a:t>
            </a:r>
            <a:r>
              <a:rPr lang="fr-FR" sz="900" kern="1200">
                <a:solidFill>
                  <a:schemeClr val="tx1"/>
                </a:solidFill>
                <a:effectLst/>
                <a:latin typeface="+mn-lt"/>
                <a:ea typeface="+mn-ea"/>
                <a:cs typeface="+mn-cs"/>
              </a:rPr>
              <a:t>, il faut comparer des chaînes de lettres non prononçables de longueurs croissantes. Dans les chaines « différentes », dans la moitié des cas, une lettre remplace une autre visuellement similaire (PGD-PCD ; SRGVT-SRCVT) ; dans l’autre moitié, deux lettres sont inversées (BRT-BTR ; DEFK-DFEK). </a:t>
            </a:r>
          </a:p>
          <a:p>
            <a:r>
              <a:rPr lang="fr-FR" sz="900" i="1" kern="1200">
                <a:solidFill>
                  <a:schemeClr val="tx1"/>
                </a:solidFill>
                <a:effectLst/>
                <a:latin typeface="+mn-lt"/>
                <a:ea typeface="+mn-ea"/>
                <a:cs typeface="+mn-cs"/>
              </a:rPr>
              <a:t>Réf. </a:t>
            </a:r>
            <a:r>
              <a:rPr lang="fr-FR" sz="900" i="1" kern="1200" err="1">
                <a:solidFill>
                  <a:schemeClr val="tx1"/>
                </a:solidFill>
                <a:effectLst/>
                <a:latin typeface="+mn-lt"/>
                <a:ea typeface="+mn-ea"/>
                <a:cs typeface="+mn-cs"/>
              </a:rPr>
              <a:t>Eval</a:t>
            </a:r>
            <a:r>
              <a:rPr lang="fr-FR" sz="900" i="1" kern="1200">
                <a:solidFill>
                  <a:schemeClr val="tx1"/>
                </a:solidFill>
                <a:effectLst/>
                <a:latin typeface="+mn-lt"/>
                <a:ea typeface="+mn-ea"/>
                <a:cs typeface="+mn-cs"/>
              </a:rPr>
              <a:t> AIDE p12-13</a:t>
            </a:r>
            <a:endParaRPr lang="fr-FR" sz="900" kern="120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36</a:t>
            </a:fld>
            <a:endParaRPr lang="fr-FR"/>
          </a:p>
        </p:txBody>
      </p:sp>
    </p:spTree>
    <p:extLst>
      <p:ext uri="{BB962C8B-B14F-4D97-AF65-F5344CB8AC3E}">
        <p14:creationId xmlns:p14="http://schemas.microsoft.com/office/powerpoint/2010/main" val="3980595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37</a:t>
            </a:fld>
            <a:endParaRPr lang="fr-FR"/>
          </a:p>
        </p:txBody>
      </p:sp>
    </p:spTree>
    <p:extLst>
      <p:ext uri="{BB962C8B-B14F-4D97-AF65-F5344CB8AC3E}">
        <p14:creationId xmlns:p14="http://schemas.microsoft.com/office/powerpoint/2010/main" val="4141423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38</a:t>
            </a:fld>
            <a:endParaRPr lang="fr-FR"/>
          </a:p>
        </p:txBody>
      </p:sp>
    </p:spTree>
    <p:extLst>
      <p:ext uri="{BB962C8B-B14F-4D97-AF65-F5344CB8AC3E}">
        <p14:creationId xmlns:p14="http://schemas.microsoft.com/office/powerpoint/2010/main" val="758684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39</a:t>
            </a:fld>
            <a:endParaRPr lang="fr-FR"/>
          </a:p>
        </p:txBody>
      </p:sp>
    </p:spTree>
    <p:extLst>
      <p:ext uri="{BB962C8B-B14F-4D97-AF65-F5344CB8AC3E}">
        <p14:creationId xmlns:p14="http://schemas.microsoft.com/office/powerpoint/2010/main" val="2680685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473075"/>
            <a:ext cx="5486400" cy="3086100"/>
          </a:xfrm>
        </p:spPr>
      </p:sp>
      <p:sp>
        <p:nvSpPr>
          <p:cNvPr id="3" name="Espace réservé des notes 2"/>
          <p:cNvSpPr>
            <a:spLocks noGrp="1"/>
          </p:cNvSpPr>
          <p:nvPr>
            <p:ph type="body" idx="1"/>
          </p:nvPr>
        </p:nvSpPr>
        <p:spPr>
          <a:xfrm>
            <a:off x="386366" y="3670479"/>
            <a:ext cx="6130344" cy="4330521"/>
          </a:xfrm>
        </p:spPr>
        <p:txBody>
          <a:bodyPr/>
          <a:lstStyle/>
          <a:p>
            <a:r>
              <a:rPr lang="fr-FR" sz="1000" dirty="0"/>
              <a:t>Afin de souligner l’importance du rapport au savoir de la langue écrite, le professeur installe un espace dédié à l’écriture. Cet espace rassemble le matériel disponible connu des élèves : </a:t>
            </a:r>
            <a:r>
              <a:rPr lang="fr-FR" sz="1000" b="1" dirty="0"/>
              <a:t>la piste graphique, les casiers contenant les lettres d’imprimerie, les lettres rugueuses sur lesquelles passer le doigt, les lettres en mousse, le bac à sable pour tracer des lettres, les outils scripteurs, les feuilles blanches et à lignes, l’ordinateur et l’imprimante, la tablette numérique et les stylets, les tableaux de correspondance des graphies, les textes connus </a:t>
            </a:r>
            <a:r>
              <a:rPr lang="fr-FR" sz="1000" dirty="0"/>
              <a:t>(écrits par dictées à l’adulte).</a:t>
            </a:r>
          </a:p>
          <a:p>
            <a:r>
              <a:rPr lang="fr-FR" sz="1000" dirty="0"/>
              <a:t>Cet espace permet un travail d’écriture en groupe restreint qui s’effectuera sous le regard attentif de l’enseignant.</a:t>
            </a:r>
          </a:p>
          <a:p>
            <a:r>
              <a:rPr lang="fr-FR" sz="1000" dirty="0"/>
              <a:t>L’utilisation d’un mobilier adapté à la taille de l’élève lui permet d’adopter une posture correcte (dos droit, main posée sur la table) et facilite une bonne tenue du crayon. L’utilisation de grands supports progressivement réduits facilite l’appropriation des gestes graphiques adéquats.</a:t>
            </a:r>
          </a:p>
          <a:p>
            <a:pPr marL="0" indent="0">
              <a:buNone/>
            </a:pPr>
            <a:endParaRPr lang="fr-FR" sz="1000" dirty="0"/>
          </a:p>
          <a:p>
            <a:r>
              <a:rPr lang="fr-FR" sz="1000" dirty="0"/>
              <a:t>Les </a:t>
            </a:r>
            <a:r>
              <a:rPr lang="fr-FR" sz="1000" b="1" dirty="0"/>
              <a:t>affichages sont visibles et lisibles par les élèves à hauteur de 1 mètre</a:t>
            </a:r>
            <a:r>
              <a:rPr lang="fr-FR" sz="1000" dirty="0"/>
              <a:t>. </a:t>
            </a:r>
          </a:p>
          <a:p>
            <a:r>
              <a:rPr lang="fr-FR" sz="1000" dirty="0"/>
              <a:t>Les </a:t>
            </a:r>
            <a:r>
              <a:rPr lang="fr-FR" sz="1000" b="1" dirty="0"/>
              <a:t>lettres de l’alphabet</a:t>
            </a:r>
            <a:r>
              <a:rPr lang="fr-FR" sz="1000" dirty="0"/>
              <a:t>, </a:t>
            </a:r>
            <a:r>
              <a:rPr lang="fr-FR" sz="1000" b="1" dirty="0"/>
              <a:t>illustrées par des images</a:t>
            </a:r>
            <a:r>
              <a:rPr lang="fr-FR" sz="1000" dirty="0"/>
              <a:t> représentant un objet ou un animal dont </a:t>
            </a:r>
            <a:r>
              <a:rPr lang="fr-FR" sz="1000" b="1" dirty="0"/>
              <a:t>l’initiale de leur nom correspond à la lettre</a:t>
            </a:r>
            <a:r>
              <a:rPr lang="fr-FR" sz="1000" dirty="0"/>
              <a:t>, sont </a:t>
            </a:r>
            <a:r>
              <a:rPr lang="fr-FR" sz="1000" b="1" dirty="0"/>
              <a:t>explicites pour les élèves</a:t>
            </a:r>
            <a:r>
              <a:rPr lang="fr-FR" sz="1000" dirty="0"/>
              <a:t>. Remarque : ne pas prendre l’image d’un dé pour la lettre D, prendre par exemple « dinosaure ».</a:t>
            </a:r>
          </a:p>
          <a:p>
            <a:r>
              <a:rPr lang="fr-FR" sz="1000" b="1" dirty="0"/>
              <a:t>L’alphabet a été construit avec les élèves qui ont proposé les référents.</a:t>
            </a:r>
            <a:endParaRPr lang="fr-FR" sz="1000" dirty="0"/>
          </a:p>
          <a:p>
            <a:r>
              <a:rPr lang="fr-FR" sz="1000" dirty="0"/>
              <a:t>Des </a:t>
            </a:r>
            <a:r>
              <a:rPr lang="fr-FR" sz="1000" b="1" dirty="0"/>
              <a:t>reproductions d’œuvre d’art typographique</a:t>
            </a:r>
            <a:r>
              <a:rPr lang="fr-FR" sz="1000" dirty="0"/>
              <a:t> peuvent trouver leur place sur les murs de la classe.</a:t>
            </a:r>
          </a:p>
          <a:p>
            <a:pPr marL="0" indent="0">
              <a:buNone/>
            </a:pPr>
            <a:endParaRPr lang="fr-FR" sz="1000" dirty="0"/>
          </a:p>
          <a:p>
            <a:r>
              <a:rPr lang="fr-FR" sz="1000" dirty="0"/>
              <a:t>Pour </a:t>
            </a:r>
            <a:r>
              <a:rPr lang="fr-FR" sz="1000" b="1" dirty="0"/>
              <a:t>faciliter la transition entre l’école maternelle et l’école élémentaire</a:t>
            </a:r>
            <a:r>
              <a:rPr lang="fr-FR" sz="1000" dirty="0"/>
              <a:t>, et donner </a:t>
            </a:r>
            <a:r>
              <a:rPr lang="fr-FR" sz="1000" b="1" dirty="0"/>
              <a:t>de la cohérence aux apprentissages</a:t>
            </a:r>
            <a:r>
              <a:rPr lang="fr-FR" sz="1000" dirty="0"/>
              <a:t> de la lecture et de l’écriture, il convient de </a:t>
            </a:r>
            <a:r>
              <a:rPr lang="fr-FR" sz="1000" b="1" dirty="0"/>
              <a:t>collecter certains outils d’élèves (les mots de la classe, les textes des comptines, des dictées à l’adulte, quelques productions autonomes d’écrits, par exemple) afin de les transmettre au professeur de cours préparatoire</a:t>
            </a:r>
            <a:r>
              <a:rPr lang="fr-FR" sz="1000" dirty="0"/>
              <a:t>. Cette transition sera préparée dans le cadre des conseils de cycle et à l’appui de progressions communes.</a:t>
            </a:r>
          </a:p>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40</a:t>
            </a:fld>
            <a:endParaRPr lang="fr-FR"/>
          </a:p>
        </p:txBody>
      </p:sp>
    </p:spTree>
    <p:extLst>
      <p:ext uri="{BB962C8B-B14F-4D97-AF65-F5344CB8AC3E}">
        <p14:creationId xmlns:p14="http://schemas.microsoft.com/office/powerpoint/2010/main" val="281051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4</a:t>
            </a:fld>
            <a:endParaRPr lang="fr-FR" dirty="0"/>
          </a:p>
        </p:txBody>
      </p:sp>
    </p:spTree>
    <p:extLst>
      <p:ext uri="{BB962C8B-B14F-4D97-AF65-F5344CB8AC3E}">
        <p14:creationId xmlns:p14="http://schemas.microsoft.com/office/powerpoint/2010/main" val="16176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498475"/>
            <a:ext cx="5486400" cy="3086100"/>
          </a:xfrm>
        </p:spPr>
      </p:sp>
      <p:sp>
        <p:nvSpPr>
          <p:cNvPr id="3" name="Espace réservé des notes 2"/>
          <p:cNvSpPr>
            <a:spLocks noGrp="1"/>
          </p:cNvSpPr>
          <p:nvPr>
            <p:ph type="body" idx="1"/>
          </p:nvPr>
        </p:nvSpPr>
        <p:spPr>
          <a:xfrm>
            <a:off x="685800" y="3584575"/>
            <a:ext cx="5486400" cy="5060950"/>
          </a:xfrm>
        </p:spPr>
        <p:txBody>
          <a:bodyPr/>
          <a:lstStyle/>
          <a:p>
            <a:pPr marL="0" indent="0">
              <a:buNone/>
            </a:pPr>
            <a:r>
              <a:rPr lang="fr-FR" sz="1200" b="1" i="1" dirty="0">
                <a:latin typeface="Calibri" panose="020F0502020204030204" pitchFamily="34" charset="0"/>
                <a:cs typeface="Calibri" panose="020F0502020204030204" pitchFamily="34" charset="0"/>
              </a:rPr>
              <a:t>LA COMPTINE</a:t>
            </a:r>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Les comptines aident les élèves à entrer dans la découverte de l’écrit. Elles sont des supports permettant d’atteindre les compétences attendues dans le domaine de l’écrit à l’école maternelle.</a:t>
            </a:r>
          </a:p>
          <a:p>
            <a:r>
              <a:rPr lang="fr-FR" sz="1200" dirty="0">
                <a:latin typeface="Calibri" panose="020F0502020204030204" pitchFamily="34" charset="0"/>
                <a:cs typeface="Calibri" panose="020F0502020204030204" pitchFamily="34" charset="0"/>
              </a:rPr>
              <a:t>De nombreuses ressources pour la classe offrent des situations de jeu qui permettent de mettre en évidence les rapports lettre/son, dont la ressource d’accompagnement pour l’école maternelle, disponible sur </a:t>
            </a:r>
            <a:r>
              <a:rPr lang="fr-FR" sz="1200" dirty="0" err="1">
                <a:latin typeface="Calibri" panose="020F0502020204030204" pitchFamily="34" charset="0"/>
                <a:cs typeface="Calibri" panose="020F0502020204030204" pitchFamily="34" charset="0"/>
              </a:rPr>
              <a:t>Eduscol</a:t>
            </a:r>
            <a:r>
              <a:rPr lang="fr-FR" sz="1200" dirty="0">
                <a:latin typeface="Calibri" panose="020F0502020204030204" pitchFamily="34" charset="0"/>
                <a:cs typeface="Calibri" panose="020F0502020204030204" pitchFamily="34" charset="0"/>
              </a:rPr>
              <a:t>, </a:t>
            </a:r>
            <a:r>
              <a:rPr lang="fr-FR" sz="1200" i="1" dirty="0">
                <a:latin typeface="Calibri" panose="020F0502020204030204" pitchFamily="34" charset="0"/>
                <a:cs typeface="Calibri" panose="020F0502020204030204" pitchFamily="34" charset="0"/>
              </a:rPr>
              <a:t>Partie II.3 - Lien oral-écrit - Comptines formulettes et jeux de doigts (p. 11) Partie II.3 - Lien oral-écrit - Comptines, formulettes et jeux de doigts. </a:t>
            </a:r>
            <a:r>
              <a:rPr lang="fr-FR" sz="1200" i="1" u="sng" dirty="0">
                <a:latin typeface="Calibri" panose="020F0502020204030204" pitchFamily="34" charset="0"/>
                <a:cs typeface="Calibri" panose="020F0502020204030204" pitchFamily="34" charset="0"/>
                <a:hlinkClick r:id="rId3"/>
              </a:rPr>
              <a:t>https://cache.media.eduscol.education.fr/file/Langage/18/7/Ress_c1_langage_oralecrit_comptines_529187.pdf</a:t>
            </a:r>
            <a:endParaRPr lang="fr-FR" sz="1200" dirty="0">
              <a:latin typeface="Calibri" panose="020F0502020204030204" pitchFamily="34" charset="0"/>
              <a:cs typeface="Calibri" panose="020F0502020204030204" pitchFamily="34" charset="0"/>
            </a:endParaRPr>
          </a:p>
          <a:p>
            <a:pPr marL="0" indent="0">
              <a:buNone/>
            </a:pPr>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Cette ressource d’accompagnement pour l’école maternelle précise que l’élève peut :</a:t>
            </a:r>
          </a:p>
          <a:p>
            <a:pPr lvl="0"/>
            <a:r>
              <a:rPr lang="fr-FR" sz="1200" dirty="0">
                <a:latin typeface="Calibri" panose="020F0502020204030204" pitchFamily="34" charset="0"/>
                <a:cs typeface="Calibri" panose="020F0502020204030204" pitchFamily="34" charset="0"/>
              </a:rPr>
              <a:t>« établir des correspondances entre mot oral et mot écrit en pratiquant des activités de production (le texte mémorisé peut être dicté par les élèves et écrit par le professeur) et de réception (balayer du doigt le texte en lui associant le contenu sonore, pointer les mots tout en récitant, etc.) pour découvrir l’orientation de l’écrit, la permanence de l’écrit, le lien entre la quantité d’oral entendue et la quantité d’écrit vue, la segmentation de la chaîne orale en mots. »</a:t>
            </a:r>
          </a:p>
          <a:p>
            <a:pPr lvl="0"/>
            <a:r>
              <a:rPr lang="fr-FR" sz="1200" dirty="0">
                <a:latin typeface="Calibri" panose="020F0502020204030204" pitchFamily="34" charset="0"/>
                <a:cs typeface="Calibri" panose="020F0502020204030204" pitchFamily="34" charset="0"/>
              </a:rPr>
              <a:t>« apprendre à prendre appui sur des indices linguistiques et textuels » :</a:t>
            </a:r>
          </a:p>
          <a:p>
            <a:r>
              <a:rPr lang="fr-FR" sz="1200" dirty="0">
                <a:latin typeface="Calibri" panose="020F0502020204030204" pitchFamily="34" charset="0"/>
                <a:cs typeface="Calibri" panose="020F0502020204030204" pitchFamily="34" charset="0"/>
              </a:rPr>
              <a:t>•en apprenant à identifier les différents textes dépourvus d’illustration ;</a:t>
            </a:r>
          </a:p>
          <a:p>
            <a:r>
              <a:rPr lang="fr-FR" sz="1200" dirty="0">
                <a:latin typeface="Calibri" panose="020F0502020204030204" pitchFamily="34" charset="0"/>
                <a:cs typeface="Calibri" panose="020F0502020204030204" pitchFamily="34" charset="0"/>
              </a:rPr>
              <a:t>•en observant et comparant les longueurs de texte, les titres, la mise en page, les répétitions, la mise en ligne, la typographie, la ponctuation, etc. ;</a:t>
            </a:r>
          </a:p>
          <a:p>
            <a:r>
              <a:rPr lang="fr-FR" sz="1200" dirty="0">
                <a:latin typeface="Calibri" panose="020F0502020204030204" pitchFamily="34" charset="0"/>
                <a:cs typeface="Calibri" panose="020F0502020204030204" pitchFamily="34" charset="0"/>
              </a:rPr>
              <a:t>•en observant et comparant, pour les plus grands, les mots utilisés, les onomatopées, certaines syllabes ou lettres connues.</a:t>
            </a:r>
          </a:p>
          <a:p>
            <a:pPr lvl="0"/>
            <a:r>
              <a:rPr lang="fr-FR" sz="1200" dirty="0">
                <a:latin typeface="Calibri" panose="020F0502020204030204" pitchFamily="34" charset="0"/>
                <a:cs typeface="Calibri" panose="020F0502020204030204" pitchFamily="34" charset="0"/>
              </a:rPr>
              <a:t>« découvrir des premiers rapports lettre/son ».</a:t>
            </a:r>
          </a:p>
          <a:p>
            <a:pPr marL="0" indent="0">
              <a:buNone/>
            </a:pPr>
            <a:endParaRPr lang="fr-FR" sz="1200" dirty="0">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41</a:t>
            </a:fld>
            <a:endParaRPr lang="fr-FR"/>
          </a:p>
        </p:txBody>
      </p:sp>
    </p:spTree>
    <p:extLst>
      <p:ext uri="{BB962C8B-B14F-4D97-AF65-F5344CB8AC3E}">
        <p14:creationId xmlns:p14="http://schemas.microsoft.com/office/powerpoint/2010/main" val="40273329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525463"/>
            <a:ext cx="5486400" cy="3086100"/>
          </a:xfrm>
        </p:spPr>
      </p:sp>
      <p:sp>
        <p:nvSpPr>
          <p:cNvPr id="3" name="Espace réservé des notes 2"/>
          <p:cNvSpPr>
            <a:spLocks noGrp="1"/>
          </p:cNvSpPr>
          <p:nvPr>
            <p:ph type="body" idx="1"/>
          </p:nvPr>
        </p:nvSpPr>
        <p:spPr>
          <a:xfrm>
            <a:off x="489397" y="3732212"/>
            <a:ext cx="5847009" cy="3943595"/>
          </a:xfrm>
        </p:spPr>
        <p:txBody>
          <a:bodyPr/>
          <a:lstStyle/>
          <a:p>
            <a:r>
              <a:rPr lang="fr-FR" sz="1000" b="1" i="1" dirty="0">
                <a:latin typeface="Calibri" panose="020F0502020204030204" pitchFamily="34" charset="0"/>
                <a:cs typeface="Calibri" panose="020F0502020204030204" pitchFamily="34" charset="0"/>
              </a:rPr>
              <a:t>L’ALPHABET</a:t>
            </a:r>
            <a:endParaRPr lang="fr-FR" sz="1000" dirty="0">
              <a:latin typeface="Calibri" panose="020F0502020204030204" pitchFamily="34" charset="0"/>
              <a:cs typeface="Calibri" panose="020F0502020204030204" pitchFamily="34" charset="0"/>
            </a:endParaRPr>
          </a:p>
          <a:p>
            <a:r>
              <a:rPr lang="fr-FR" sz="1000" dirty="0">
                <a:latin typeface="Calibri" panose="020F0502020204030204" pitchFamily="34" charset="0"/>
                <a:cs typeface="Calibri" panose="020F0502020204030204" pitchFamily="34" charset="0"/>
              </a:rPr>
              <a:t>L’alphabet constitue un support écrit qui permet aux élèves de retrouver le nom ou la graphie d’une lettre. </a:t>
            </a:r>
            <a:r>
              <a:rPr lang="fr-FR" sz="1000" b="1" dirty="0">
                <a:latin typeface="Calibri" panose="020F0502020204030204" pitchFamily="34" charset="0"/>
                <a:cs typeface="Calibri" panose="020F0502020204030204" pitchFamily="34" charset="0"/>
              </a:rPr>
              <a:t>Son affichage dans les classes de moyenne et grande section dans les trois graphies est indispensable.</a:t>
            </a:r>
            <a:endParaRPr lang="fr-FR" sz="1000" dirty="0">
              <a:latin typeface="Calibri" panose="020F0502020204030204" pitchFamily="34" charset="0"/>
              <a:cs typeface="Calibri" panose="020F0502020204030204" pitchFamily="34" charset="0"/>
            </a:endParaRPr>
          </a:p>
          <a:p>
            <a:r>
              <a:rPr lang="fr-FR" sz="1000" dirty="0">
                <a:latin typeface="Calibri" panose="020F0502020204030204" pitchFamily="34" charset="0"/>
                <a:cs typeface="Calibri" panose="020F0502020204030204" pitchFamily="34" charset="0"/>
              </a:rPr>
              <a:t> </a:t>
            </a:r>
          </a:p>
          <a:p>
            <a:r>
              <a:rPr lang="fr-FR" sz="1000" dirty="0">
                <a:latin typeface="Calibri" panose="020F0502020204030204" pitchFamily="34" charset="0"/>
                <a:cs typeface="Calibri" panose="020F0502020204030204" pitchFamily="34" charset="0"/>
              </a:rPr>
              <a:t>Connaître la comptine alphabétique est un préalable pour apprendre le nom des lettres, mais ne suffit pas. Réciter l’alphabet de A à Z ne signifie pas que l’élève soit capable de nommer les lettres de manière isolée ou lorsqu’elles se trouvent dans le désordre. C’est pourquoi, </a:t>
            </a:r>
            <a:r>
              <a:rPr lang="fr-FR" sz="1000" b="1" dirty="0">
                <a:latin typeface="Calibri" panose="020F0502020204030204" pitchFamily="34" charset="0"/>
                <a:cs typeface="Calibri" panose="020F0502020204030204" pitchFamily="34" charset="0"/>
              </a:rPr>
              <a:t>se détacher progressivement de l’alphabet est nécessaire pour être en capacité réelle d’identifier les lettres.</a:t>
            </a:r>
            <a:r>
              <a:rPr lang="fr-FR" sz="1000" dirty="0">
                <a:latin typeface="Calibri" panose="020F0502020204030204" pitchFamily="34" charset="0"/>
                <a:cs typeface="Calibri" panose="020F0502020204030204" pitchFamily="34" charset="0"/>
              </a:rPr>
              <a:t> Dans le cadre d’un </a:t>
            </a:r>
            <a:r>
              <a:rPr lang="fr-FR" sz="1000" b="1" dirty="0">
                <a:latin typeface="Calibri" panose="020F0502020204030204" pitchFamily="34" charset="0"/>
                <a:cs typeface="Calibri" panose="020F0502020204030204" pitchFamily="34" charset="0"/>
              </a:rPr>
              <a:t>apprentissage progressif et régulier</a:t>
            </a:r>
            <a:r>
              <a:rPr lang="fr-FR" sz="1000" dirty="0">
                <a:latin typeface="Calibri" panose="020F0502020204030204" pitchFamily="34" charset="0"/>
                <a:cs typeface="Calibri" panose="020F0502020204030204" pitchFamily="34" charset="0"/>
              </a:rPr>
              <a:t>, le professeur diversifie les activités proposées : faire nommer les lettres de l’alphabet qu’il a lui-même maintes fois répétées, dans l’ordre (à partir du début, du milieu), dans le désordre et à rebours (à partir de la fin) successivement dans les différentes graphies (capitales, scripte et cursive).</a:t>
            </a:r>
          </a:p>
          <a:p>
            <a:r>
              <a:rPr lang="fr-FR" sz="1000" b="1" dirty="0">
                <a:latin typeface="Calibri" panose="020F0502020204030204" pitchFamily="34" charset="0"/>
                <a:cs typeface="Calibri" panose="020F0502020204030204" pitchFamily="34" charset="0"/>
              </a:rPr>
              <a:t> </a:t>
            </a:r>
            <a:endParaRPr lang="fr-FR" sz="1000" dirty="0">
              <a:latin typeface="Calibri" panose="020F0502020204030204" pitchFamily="34" charset="0"/>
              <a:cs typeface="Calibri" panose="020F0502020204030204" pitchFamily="34" charset="0"/>
            </a:endParaRPr>
          </a:p>
          <a:p>
            <a:r>
              <a:rPr lang="fr-FR" sz="1000" b="1" dirty="0">
                <a:latin typeface="Calibri" panose="020F0502020204030204" pitchFamily="34" charset="0"/>
                <a:cs typeface="Calibri" panose="020F0502020204030204" pitchFamily="34" charset="0"/>
              </a:rPr>
              <a:t> </a:t>
            </a:r>
            <a:endParaRPr lang="fr-FR" sz="1000" dirty="0">
              <a:latin typeface="Calibri" panose="020F0502020204030204" pitchFamily="34" charset="0"/>
              <a:cs typeface="Calibri" panose="020F0502020204030204" pitchFamily="34" charset="0"/>
            </a:endParaRPr>
          </a:p>
          <a:p>
            <a:r>
              <a:rPr lang="fr-FR" sz="1000" b="1" i="1" dirty="0">
                <a:latin typeface="Calibri" panose="020F0502020204030204" pitchFamily="34" charset="0"/>
                <a:cs typeface="Calibri" panose="020F0502020204030204" pitchFamily="34" charset="0"/>
              </a:rPr>
              <a:t>L’ABÉCÉDAIRE</a:t>
            </a:r>
            <a:endParaRPr lang="fr-FR" sz="1000" dirty="0">
              <a:latin typeface="Calibri" panose="020F0502020204030204" pitchFamily="34" charset="0"/>
              <a:cs typeface="Calibri" panose="020F0502020204030204" pitchFamily="34" charset="0"/>
            </a:endParaRPr>
          </a:p>
          <a:p>
            <a:r>
              <a:rPr lang="fr-FR" sz="1000" dirty="0">
                <a:latin typeface="Calibri" panose="020F0502020204030204" pitchFamily="34" charset="0"/>
                <a:cs typeface="Calibri" panose="020F0502020204030204" pitchFamily="34" charset="0"/>
              </a:rPr>
              <a:t>Supports culturels, les abécédaires en classe concourent à faire connaître les lettres de l’alphabet : ils permettent d’approcher la notion d’initiale d’un mot et le sens de lecture.</a:t>
            </a:r>
          </a:p>
          <a:p>
            <a:r>
              <a:rPr lang="fr-FR" sz="1000" dirty="0">
                <a:latin typeface="Calibri" panose="020F0502020204030204" pitchFamily="34" charset="0"/>
                <a:cs typeface="Calibri" panose="020F0502020204030204" pitchFamily="34" charset="0"/>
              </a:rPr>
              <a:t>« En fonction du sujet retenu, les enfants regroupent les mots trouvés et écrits en distinguant leur première lettre. Quand deux mots partagent une initiale identique qui produit un son différent (Amadou et Aurélien ou Corentin, Charlotte, Cynthia), l’enseignant devra verbaliser, faire observer qu’une même lettre peut produire des sons différents en fonction des autres lettres qui la suivent. Il ne cherchera pas, dans ce cas, à établir une relation précise lettres/sons, ni à être exhaustif. »</a:t>
            </a:r>
          </a:p>
          <a:p>
            <a:r>
              <a:rPr lang="fr-FR" sz="1000" i="1" dirty="0">
                <a:latin typeface="Calibri" panose="020F0502020204030204" pitchFamily="34" charset="0"/>
                <a:cs typeface="Calibri" panose="020F0502020204030204" pitchFamily="34" charset="0"/>
              </a:rPr>
              <a:t>Partie III.2 - L’écrit - Découvrir le principe alphabétique pp. 14, 15, 16 Partie III.2 - L’écrit - Découvrir le principe alphabétique.</a:t>
            </a:r>
            <a:endParaRPr lang="fr-FR" sz="1000" dirty="0">
              <a:latin typeface="Calibri" panose="020F0502020204030204" pitchFamily="34" charset="0"/>
              <a:cs typeface="Calibri" panose="020F0502020204030204" pitchFamily="34" charset="0"/>
            </a:endParaRPr>
          </a:p>
          <a:p>
            <a:r>
              <a:rPr lang="fr-FR" sz="1000" i="1" u="sng" dirty="0">
                <a:latin typeface="Calibri" panose="020F0502020204030204" pitchFamily="34" charset="0"/>
                <a:cs typeface="Calibri" panose="020F0502020204030204" pitchFamily="34" charset="0"/>
                <a:hlinkClick r:id="rId3"/>
              </a:rPr>
              <a:t>https://cache.media.eduscol.education.fr/file/Langage/39/8/Ress_c1_langage_ecrit_principe_456398.pdf</a:t>
            </a:r>
            <a:endParaRPr lang="fr-FR" sz="1000" dirty="0">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42</a:t>
            </a:fld>
            <a:endParaRPr lang="fr-FR"/>
          </a:p>
        </p:txBody>
      </p:sp>
    </p:spTree>
    <p:extLst>
      <p:ext uri="{BB962C8B-B14F-4D97-AF65-F5344CB8AC3E}">
        <p14:creationId xmlns:p14="http://schemas.microsoft.com/office/powerpoint/2010/main" val="1014628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Principes généraux
Afin d’installer les conditions d’une écoute active, il s’agit d’éviter les distracteurs potentiels (bruit, affichages trop présents...). Pour cela l’enseignant est vigilant à installer les conditions d’une réelle autonomie des élèves qui ne participent pas à l’atelier de phonologie. Dans les séquences proposées, une organisation prenant en compte cette nécessité est suggérée. 
</a:t>
            </a: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43</a:t>
            </a:fld>
            <a:endParaRPr lang="fr-FR"/>
          </a:p>
        </p:txBody>
      </p:sp>
    </p:spTree>
    <p:extLst>
      <p:ext uri="{BB962C8B-B14F-4D97-AF65-F5344CB8AC3E}">
        <p14:creationId xmlns:p14="http://schemas.microsoft.com/office/powerpoint/2010/main" val="2611503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525463"/>
            <a:ext cx="5486400" cy="3086100"/>
          </a:xfrm>
        </p:spPr>
      </p:sp>
      <p:sp>
        <p:nvSpPr>
          <p:cNvPr id="3" name="Espace réservé des notes 2"/>
          <p:cNvSpPr>
            <a:spLocks noGrp="1"/>
          </p:cNvSpPr>
          <p:nvPr>
            <p:ph type="body" idx="1"/>
          </p:nvPr>
        </p:nvSpPr>
        <p:spPr>
          <a:xfrm>
            <a:off x="685800" y="3732213"/>
            <a:ext cx="5486400" cy="3600450"/>
          </a:xfrm>
        </p:spPr>
        <p:txBody>
          <a:bodyPr/>
          <a:lstStyle/>
          <a:p>
            <a:r>
              <a:rPr lang="fr-FR" sz="1000" dirty="0"/>
              <a:t>La conscience phonologique, la connaissance des lettres et la découverte du principe alphabétique sont des prédicteurs de la réussite ultérieure en lecture-écriture.</a:t>
            </a:r>
            <a:br>
              <a:rPr lang="fr-FR" sz="1000" dirty="0"/>
            </a:br>
            <a:r>
              <a:rPr lang="fr-FR" sz="1000" dirty="0"/>
              <a:t>Pour se préparer à apprendre à lire et à écrire, l’élève doit prendre conscience que le langage qu’il entend est composé d’éléments (mots, syllabes, phonèmes) qui peuvent être isolés. 
Il découvre que ces éléments sont représentés à l’écrit par des lettres qui lui permettent de percevoir l’importance des marques morphologiques qui ne s’entendent pas à l’oral. Ce cheminement doit prendre sa juste place dans l’ensemble des apprentissages prévus par le programme de l’école maternelle. 
Le développement de la conscience phonologique pose la question de la progressivité pour mettre en œuvre un apprentissage efficace et adapté à l’âge des élèves. P1
P1 Plusieurs aspects sont à prendre en compte : 
- l’évolution des capacités des élèves en phonologie est en lien avec leur développement ; P1
-  la syllabe est l’unité la plus saillante du langage et est facilement perceptible ; 
-  le phonème est l’unité qui sera essentielle pour apprendre à lire ; 
-  le phonème consonantique est l’unité la plus complexe à isoler ; 
-  la syllabe et le phonème sont plus facilement identifiables en début ou en fin de mot ; 
-  à l’intérieur même du travail sur les différentes unités de la langue, une progressivité s’opère. En effet, les opérations proposées peuvent avoir un niveau de complexité très différent. 
Quelques points d’attention pour mener efficacement les activités phonologiques
Veiller à expliquer aux enfants ce qu’ils sont entrain d’apprendre- inviter les élèves à envisager la langue comme un matériau pour qu’ils puissent se détacher de la fonction communicative du langage. Le sens ne doit pas parasiter l’objectif poursuivi
Le professeur utilise un lexique précis et adapté aux élèves : mot, lettre, syllabe, rime (le terme « son » est utilisé pour parler des phonèmes). Lorsqu’il recourt à des images, il s’assure au préalable que les élèves connaissent le lexique utilisé. De manière générale, il est conseillé de mobiliser des mots familiers, afin de faciliter leur mise en mémoire par les élèves. P3
La segmentation des mots en syllabes se réalise à partir des syllabes orales. Lors des tâches portant sur les mots isolés, le nom est travaillé sans déterminant.</a:t>
            </a:r>
            <a:br>
              <a:rPr lang="fr-FR" sz="1000" dirty="0"/>
            </a:br>
            <a:r>
              <a:rPr lang="fr-FR" sz="1000" dirty="0"/>
              <a:t>Le professeur aide les élèves à discriminer les phonèmes en les prolongeant et en exagérant l’articulation. Pour en faciliter la prise de conscience, il est préférable de privilégier les mots monosyllabiques. P3
</a:t>
            </a:r>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44</a:t>
            </a:fld>
            <a:endParaRPr lang="fr-FR"/>
          </a:p>
        </p:txBody>
      </p:sp>
    </p:spTree>
    <p:extLst>
      <p:ext uri="{BB962C8B-B14F-4D97-AF65-F5344CB8AC3E}">
        <p14:creationId xmlns:p14="http://schemas.microsoft.com/office/powerpoint/2010/main" val="1261276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447675"/>
            <a:ext cx="5486400" cy="3086100"/>
          </a:xfrm>
        </p:spPr>
      </p:sp>
      <p:sp>
        <p:nvSpPr>
          <p:cNvPr id="3" name="Espace réservé des notes 2"/>
          <p:cNvSpPr>
            <a:spLocks noGrp="1"/>
          </p:cNvSpPr>
          <p:nvPr>
            <p:ph type="body" idx="1"/>
          </p:nvPr>
        </p:nvSpPr>
        <p:spPr>
          <a:xfrm>
            <a:off x="476518" y="3705091"/>
            <a:ext cx="5898524" cy="4991234"/>
          </a:xfrm>
        </p:spPr>
        <p:txBody>
          <a:bodyPr/>
          <a:lstStyle/>
          <a:p>
            <a:r>
              <a:rPr lang="fr-FR" sz="1000" b="1" kern="1200" dirty="0">
                <a:solidFill>
                  <a:schemeClr val="tx1"/>
                </a:solidFill>
                <a:effectLst/>
                <a:latin typeface="+mn-lt"/>
                <a:ea typeface="+mn-ea"/>
                <a:cs typeface="+mn-cs"/>
              </a:rPr>
              <a:t>P</a:t>
            </a:r>
            <a:r>
              <a:rPr lang="fr-FR" sz="1000" kern="1200" dirty="0">
                <a:solidFill>
                  <a:schemeClr val="tx1"/>
                </a:solidFill>
                <a:effectLst/>
                <a:latin typeface="+mn-lt"/>
                <a:ea typeface="+mn-ea"/>
                <a:cs typeface="+mn-cs"/>
              </a:rPr>
              <a:t>ermettre d’objectiver les progrès réalisés par chaque élève pour donner à voir son évolution et ses réussites. 
L’évaluation s’appuie principalement sur l’observation attentive des élèves en situation d’apprentissage dans la classe. Elle est directe et régulière sans empiéter sur le temps d’enseignement. Dans le quotidien de la classe, le professeur prélève et garde trace des indices et information des progrès et des acquis de chacun des élèves. 
Compte tenu des écarts de maturité importants à cet âge et au sein d’une même classe, les éléments significatifs repérés ne concernent pas tous les élèves au même moment et dans tous les domaines d’apprentissage en même temps. À l’école maternelle, chaque élève progresse à un rythme différent. 
L’évaluation des élèves dans les activités de conscience phonologique s’effectue dans un premier temps : 
Dans le cadre de la séquence proposée en évaluant la réussite des tâches proposées lors des entraînements (par exemple savoir permuter deux syllabes). 
De manière différée pour évaluer la stabilité de l’acquisition à l’appui d’une observation fine de l’enseignant qui se place en retrait de l’activité afin de consigner les réussites dans une grille d’observation. 
Pour éclaircir la non réussite d’une activité, il sera intéressant de procéder à un échange avec l’élève de manière à comprendre la nature de l’erreur. 
Au-delà de la réussite de la tâche phonologique, l’évaluation devra également porter, sur le transfert des compétences phonologiques dans d’autres champs d’activités par exemple : 
En observant si les élèves sont capables de réaliser une segmentation syllabique pour pouvoir écrire un mot dans une situation d’encodage, 
En observant si les élèves peuvent effectuer une épellation phonémique : (m)(o)(</a:t>
            </a:r>
            <a:r>
              <a:rPr lang="fr-FR" sz="1000" kern="1200" dirty="0" err="1">
                <a:solidFill>
                  <a:schemeClr val="tx1"/>
                </a:solidFill>
                <a:effectLst/>
                <a:latin typeface="+mn-lt"/>
                <a:ea typeface="+mn-ea"/>
                <a:cs typeface="+mn-cs"/>
              </a:rPr>
              <a:t>t</a:t>
            </a:r>
            <a:r>
              <a:rPr lang="fr-FR" sz="1000" kern="1200" dirty="0">
                <a:solidFill>
                  <a:schemeClr val="tx1"/>
                </a:solidFill>
                <a:effectLst/>
                <a:latin typeface="+mn-lt"/>
                <a:ea typeface="+mn-ea"/>
                <a:cs typeface="+mn-cs"/>
              </a:rPr>
              <a:t>)(o) pour écrire MOTO. C’est le but des activités de conscience phonologique en maternelle. 
</a:t>
            </a:r>
            <a:r>
              <a:rPr lang="fr-FR" sz="1000" b="1" kern="1200" dirty="0" err="1">
                <a:solidFill>
                  <a:schemeClr val="tx1"/>
                </a:solidFill>
                <a:effectLst/>
                <a:latin typeface="+mn-lt"/>
                <a:ea typeface="+mn-ea"/>
                <a:cs typeface="+mn-cs"/>
              </a:rPr>
              <a:t>rincipes</a:t>
            </a:r>
            <a:r>
              <a:rPr lang="fr-FR" sz="1000" b="1" kern="1200" dirty="0">
                <a:solidFill>
                  <a:schemeClr val="tx1"/>
                </a:solidFill>
                <a:effectLst/>
                <a:latin typeface="+mn-lt"/>
                <a:ea typeface="+mn-ea"/>
                <a:cs typeface="+mn-cs"/>
              </a:rPr>
              <a:t> de l’</a:t>
            </a:r>
            <a:r>
              <a:rPr lang="fr-FR" sz="1000" b="1" kern="1200" dirty="0" err="1">
                <a:solidFill>
                  <a:schemeClr val="tx1"/>
                </a:solidFill>
                <a:effectLst/>
                <a:latin typeface="+mn-lt"/>
                <a:ea typeface="+mn-ea"/>
                <a:cs typeface="+mn-cs"/>
              </a:rPr>
              <a:t>évaluation</a:t>
            </a:r>
            <a:r>
              <a:rPr lang="fr-FR" sz="1000" b="1" kern="1200" dirty="0">
                <a:solidFill>
                  <a:schemeClr val="tx1"/>
                </a:solidFill>
                <a:effectLst/>
                <a:latin typeface="+mn-lt"/>
                <a:ea typeface="+mn-ea"/>
                <a:cs typeface="+mn-cs"/>
              </a:rPr>
              <a:t> des acquis à l’</a:t>
            </a:r>
            <a:r>
              <a:rPr lang="fr-FR" sz="1000" b="1" kern="1200" dirty="0" err="1">
                <a:solidFill>
                  <a:schemeClr val="tx1"/>
                </a:solidFill>
                <a:effectLst/>
                <a:latin typeface="+mn-lt"/>
                <a:ea typeface="+mn-ea"/>
                <a:cs typeface="+mn-cs"/>
              </a:rPr>
              <a:t>école</a:t>
            </a:r>
            <a:r>
              <a:rPr lang="fr-FR" sz="1000" b="1" kern="1200" dirty="0">
                <a:solidFill>
                  <a:schemeClr val="tx1"/>
                </a:solidFill>
                <a:effectLst/>
                <a:latin typeface="+mn-lt"/>
                <a:ea typeface="+mn-ea"/>
                <a:cs typeface="+mn-cs"/>
              </a:rPr>
              <a:t> maternelle </a:t>
            </a:r>
            <a:endParaRPr lang="fr-FR" sz="1000" dirty="0"/>
          </a:p>
          <a:p>
            <a:r>
              <a:rPr lang="fr-FR" sz="1000" kern="1200" dirty="0">
                <a:solidFill>
                  <a:schemeClr val="tx1"/>
                </a:solidFill>
                <a:effectLst/>
                <a:latin typeface="+mn-lt"/>
                <a:ea typeface="+mn-ea"/>
                <a:cs typeface="+mn-cs"/>
              </a:rPr>
              <a:t>Le suivi des acquis doit</a:t>
            </a:r>
            <a:endParaRPr lang="fr-FR" dirty="0">
              <a:effectLst/>
            </a:endParaRPr>
          </a:p>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45</a:t>
            </a:fld>
            <a:endParaRPr lang="fr-FR"/>
          </a:p>
        </p:txBody>
      </p:sp>
    </p:spTree>
    <p:extLst>
      <p:ext uri="{BB962C8B-B14F-4D97-AF65-F5344CB8AC3E}">
        <p14:creationId xmlns:p14="http://schemas.microsoft.com/office/powerpoint/2010/main" val="2437804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Pourquoi est-il si important d’apprendre les lettres ?</a:t>
            </a:r>
            <a:endParaRPr lang="fr-FR"/>
          </a:p>
          <a:p>
            <a:r>
              <a:rPr lang="fr-FR"/>
              <a:t>Les travaux de la recherche scientifique montrent clairement depuis quelques décennies que la connaissance des lettres est un </a:t>
            </a:r>
            <a:r>
              <a:rPr lang="fr-FR" b="1">
                <a:highlight>
                  <a:srgbClr val="FFFF00"/>
                </a:highlight>
              </a:rPr>
              <a:t>prédicteur</a:t>
            </a:r>
            <a:r>
              <a:rPr lang="fr-FR">
                <a:highlight>
                  <a:srgbClr val="FFFF00"/>
                </a:highlight>
              </a:rPr>
              <a:t> précoce puissant de </a:t>
            </a:r>
            <a:r>
              <a:rPr lang="fr-FR" b="1">
                <a:highlight>
                  <a:srgbClr val="FFFF00"/>
                </a:highlight>
              </a:rPr>
              <a:t>la réussite en lecture-écriture</a:t>
            </a:r>
            <a:r>
              <a:rPr lang="fr-FR"/>
              <a:t>. Dans cet apprentissage, doivent être distinguées la connaissance du nom des lettres, celle de leur valeur phonémique et enfin celle relative à leur forme graphique.</a:t>
            </a:r>
          </a:p>
          <a:p>
            <a:r>
              <a:rPr lang="fr-FR"/>
              <a:t>Les premières </a:t>
            </a:r>
            <a:r>
              <a:rPr lang="fr-FR" b="1">
                <a:highlight>
                  <a:srgbClr val="FFFF00"/>
                </a:highlight>
              </a:rPr>
              <a:t>connexions oral-écrit</a:t>
            </a:r>
            <a:r>
              <a:rPr lang="fr-FR">
                <a:highlight>
                  <a:srgbClr val="FFFF00"/>
                </a:highlight>
              </a:rPr>
              <a:t> </a:t>
            </a:r>
            <a:r>
              <a:rPr lang="fr-FR"/>
              <a:t>sont effectuées grâce au nom des lettres qui facilite la prise de conscience de la nature phonographique du système d’écriture et de la fonction des lettres dans ce système.</a:t>
            </a:r>
          </a:p>
          <a:p>
            <a:r>
              <a:rPr lang="fr-FR"/>
              <a:t>La connaissance du nom des lettres facilite également </a:t>
            </a:r>
            <a:r>
              <a:rPr lang="fr-FR">
                <a:highlight>
                  <a:srgbClr val="FFFF00"/>
                </a:highlight>
              </a:rPr>
              <a:t>l’accès au son de la lettre.</a:t>
            </a:r>
          </a:p>
          <a:p>
            <a:pPr marL="0" indent="0">
              <a:buNone/>
            </a:pPr>
            <a:r>
              <a:rPr lang="fr-FR" b="1">
                <a:highlight>
                  <a:srgbClr val="FFFF00"/>
                </a:highlight>
              </a:rPr>
              <a:t>LA CONNAISSANCE DU NOM DES LETTRES </a:t>
            </a:r>
            <a:endParaRPr lang="fr-FR">
              <a:highlight>
                <a:srgbClr val="FFFF00"/>
              </a:highlight>
            </a:endParaRPr>
          </a:p>
          <a:p>
            <a:pPr marL="0" indent="0">
              <a:buNone/>
            </a:pPr>
            <a:r>
              <a:rPr lang="fr-FR" sz="1200">
                <a:highlight>
                  <a:srgbClr val="FFFF00"/>
                </a:highlight>
              </a:rPr>
              <a:t>La connaissance du nom des lettres facilite également l’accès au son de la lettre.</a:t>
            </a:r>
          </a:p>
          <a:p>
            <a:pPr marL="0" indent="0">
              <a:buNone/>
            </a:pPr>
            <a:r>
              <a:rPr lang="fr-FR" sz="1200">
                <a:highlight>
                  <a:srgbClr val="FFFF00"/>
                </a:highlight>
              </a:rPr>
              <a:t>l’intérêt d’enseigner conjointement le nom de la lettre et le son qu’elle produit</a:t>
            </a:r>
          </a:p>
          <a:p>
            <a:pPr marL="0" indent="0">
              <a:buNone/>
            </a:pPr>
            <a:r>
              <a:rPr lang="fr-FR" b="1">
                <a:highlight>
                  <a:srgbClr val="FFFF00"/>
                </a:highlight>
              </a:rPr>
              <a:t>LA CONNAISSANCE DU SON DES LETTRES</a:t>
            </a:r>
          </a:p>
          <a:p>
            <a:pPr marL="0" indent="0">
              <a:buNone/>
            </a:pPr>
            <a:r>
              <a:rPr lang="fr-FR" sz="1200" b="1">
                <a:highlight>
                  <a:srgbClr val="FFFF00"/>
                </a:highlight>
              </a:rPr>
              <a:t>Cette connaissance peut s’acquérir par apprentissage implicite (l’élève repère par lui-même certaines régularités entre le nom de la lettre et le son qu’elle transcrit) ou par apprentissage explicite : le professeur souligne systématiquement le lien entre le nom de la lettre et le son qu’elle produit,</a:t>
            </a:r>
            <a:endParaRPr lang="fr-FR" sz="1200">
              <a:highlight>
                <a:srgbClr val="FFFF00"/>
              </a:highlight>
            </a:endParaRPr>
          </a:p>
          <a:p>
            <a:pPr marL="0" indent="0">
              <a:buNone/>
            </a:pPr>
            <a:r>
              <a:rPr lang="fr-FR" b="1">
                <a:highlight>
                  <a:srgbClr val="FFFF00"/>
                </a:highlight>
              </a:rPr>
              <a:t>LA CONNAISSANCE DE LA FORME GRAPHIQUE DES LETTRES</a:t>
            </a:r>
            <a:endParaRPr lang="fr-FR">
              <a:highlight>
                <a:srgbClr val="FFFF00"/>
              </a:highlight>
            </a:endParaRPr>
          </a:p>
          <a:p>
            <a:pPr marL="0" indent="0">
              <a:buNone/>
            </a:pPr>
            <a:r>
              <a:rPr lang="fr-FR" b="1">
                <a:highlight>
                  <a:srgbClr val="FFFF00"/>
                </a:highlight>
              </a:rPr>
              <a:t>-Composante visuelle</a:t>
            </a:r>
          </a:p>
          <a:p>
            <a:pPr marL="0" indent="0">
              <a:buNone/>
            </a:pPr>
            <a:r>
              <a:rPr lang="fr-FR" b="1">
                <a:highlight>
                  <a:srgbClr val="FFFF00"/>
                </a:highlight>
              </a:rPr>
              <a:t>-Composante motrice</a:t>
            </a:r>
            <a:endParaRPr lang="fr-FR">
              <a:highlight>
                <a:srgbClr val="FFFF00"/>
              </a:highlight>
            </a:endParaRP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46</a:t>
            </a:fld>
            <a:endParaRPr lang="fr-FR"/>
          </a:p>
        </p:txBody>
      </p:sp>
    </p:spTree>
    <p:extLst>
      <p:ext uri="{BB962C8B-B14F-4D97-AF65-F5344CB8AC3E}">
        <p14:creationId xmlns:p14="http://schemas.microsoft.com/office/powerpoint/2010/main" val="1642383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6275" y="342900"/>
            <a:ext cx="5486400" cy="3086100"/>
          </a:xfrm>
        </p:spPr>
      </p:sp>
      <p:sp>
        <p:nvSpPr>
          <p:cNvPr id="3" name="Espace réservé des notes 2"/>
          <p:cNvSpPr>
            <a:spLocks noGrp="1"/>
          </p:cNvSpPr>
          <p:nvPr>
            <p:ph type="body" idx="1"/>
          </p:nvPr>
        </p:nvSpPr>
        <p:spPr>
          <a:xfrm>
            <a:off x="180304" y="3618963"/>
            <a:ext cx="6490952" cy="3778654"/>
          </a:xfrm>
        </p:spPr>
        <p:txBody>
          <a:bodyPr/>
          <a:lstStyle/>
          <a:p>
            <a:r>
              <a:rPr lang="fr-FR" sz="1000" kern="1200" dirty="0">
                <a:solidFill>
                  <a:schemeClr val="tx1"/>
                </a:solidFill>
                <a:effectLst/>
                <a:latin typeface="+mn-lt"/>
                <a:ea typeface="+mn-ea"/>
                <a:cs typeface="+mn-cs"/>
              </a:rPr>
              <a:t>Les activités d’essais d’écriture correspondent à des activités d’essais d’encodage : écrire un mot inconnu en partant de l’oral pour aller vers l’écrit. Elles visent à faire comprendre aux enfants le fonctionnement du principe alphabétique de la langue française.</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En aucun cas il ne s’agit de proposer des activités de décodage (identification du mot écrit). Le décodage est un objet d’enseignement spécifique du CP. La valorisation des essais d’écriture constitue un excellent stimulateur pour que l’élève développe les habiletés nécessaires aux 
apprentissages ultérieurs. Les performances dans ce domaine sont liées à celles observées en lecture-écriture à l’école élémentaire.</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Les essais d’écriture sont une activité qui mobilise une très grande vigilance attentionnelle de la part des élèves. La verbalisation accompagne véritablement le processus d’apprentissage. Au cœur de l’activité, l’ambiance de la classe peut devenir bruyante. C’est la marque d’une activité intellectuelle intense qu’il convient d’accepter temporairement. 
</a:t>
            </a:r>
            <a:r>
              <a:rPr lang="fr-FR" sz="1000" dirty="0"/>
              <a:t>.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47</a:t>
            </a:fld>
            <a:endParaRPr lang="fr-FR"/>
          </a:p>
        </p:txBody>
      </p:sp>
    </p:spTree>
    <p:extLst>
      <p:ext uri="{BB962C8B-B14F-4D97-AF65-F5344CB8AC3E}">
        <p14:creationId xmlns:p14="http://schemas.microsoft.com/office/powerpoint/2010/main" val="11748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347663"/>
            <a:ext cx="5486400" cy="3086100"/>
          </a:xfrm>
        </p:spPr>
      </p:sp>
      <p:sp>
        <p:nvSpPr>
          <p:cNvPr id="3" name="Espace réservé des notes 2"/>
          <p:cNvSpPr>
            <a:spLocks noGrp="1"/>
          </p:cNvSpPr>
          <p:nvPr>
            <p:ph type="body" idx="1"/>
          </p:nvPr>
        </p:nvSpPr>
        <p:spPr>
          <a:xfrm>
            <a:off x="463639" y="3529693"/>
            <a:ext cx="5962919" cy="5266644"/>
          </a:xfrm>
        </p:spPr>
        <p:txBody>
          <a:bodyPr/>
          <a:lstStyle/>
          <a:p>
            <a:r>
              <a:rPr lang="fr-FR" sz="1000" dirty="0"/>
              <a:t>P1 </a:t>
            </a:r>
            <a:r>
              <a:rPr lang="fr-FR" sz="1000" b="1" kern="1200" dirty="0">
                <a:solidFill>
                  <a:schemeClr val="tx1"/>
                </a:solidFill>
                <a:effectLst/>
                <a:latin typeface="+mn-lt"/>
                <a:ea typeface="+mn-ea"/>
                <a:cs typeface="+mn-cs"/>
              </a:rPr>
              <a:t>Quelques points d’attention pour un enseignement efficace </a:t>
            </a:r>
            <a:endParaRPr lang="fr-FR" sz="1000" kern="1200" dirty="0">
              <a:solidFill>
                <a:schemeClr val="tx1"/>
              </a:solidFill>
              <a:effectLst/>
              <a:latin typeface="+mn-lt"/>
              <a:ea typeface="+mn-ea"/>
              <a:cs typeface="+mn-cs"/>
            </a:endParaRPr>
          </a:p>
          <a:p>
            <a:r>
              <a:rPr lang="fr-FR" sz="900" kern="1200" dirty="0">
                <a:solidFill>
                  <a:schemeClr val="tx1"/>
                </a:solidFill>
                <a:effectLst/>
                <a:latin typeface="+mn-lt"/>
                <a:ea typeface="+mn-ea"/>
                <a:cs typeface="+mn-cs"/>
              </a:rPr>
              <a:t>Mobiliser l’écrit pour soutenir la perception du phonème se fait en renforçant le lien lettres/sons : </a:t>
            </a:r>
          </a:p>
          <a:p>
            <a:r>
              <a:rPr lang="fr-FR" sz="900" kern="1200" dirty="0">
                <a:solidFill>
                  <a:schemeClr val="tx1"/>
                </a:solidFill>
                <a:effectLst/>
                <a:latin typeface="+mn-lt"/>
                <a:ea typeface="+mn-ea"/>
                <a:cs typeface="+mn-cs"/>
              </a:rPr>
              <a:t>- Choisir soigneusement le corpus de mots travaillés (transcription de P/G simples). </a:t>
            </a:r>
          </a:p>
          <a:p>
            <a:r>
              <a:rPr lang="fr-FR" sz="900" kern="1200" dirty="0">
                <a:solidFill>
                  <a:schemeClr val="tx1"/>
                </a:solidFill>
                <a:effectLst/>
                <a:latin typeface="+mn-lt"/>
                <a:ea typeface="+mn-ea"/>
                <a:cs typeface="+mn-cs"/>
              </a:rPr>
              <a:t>- Privilégier la régularité pour favoriser la mémorisation. </a:t>
            </a:r>
          </a:p>
          <a:p>
            <a:r>
              <a:rPr lang="fr-FR" sz="900" kern="1200" dirty="0">
                <a:solidFill>
                  <a:schemeClr val="tx1"/>
                </a:solidFill>
                <a:effectLst/>
                <a:latin typeface="+mn-lt"/>
                <a:ea typeface="+mn-ea"/>
                <a:cs typeface="+mn-cs"/>
              </a:rPr>
              <a:t>- Faire écrire les élèves en favorisant les allers-retours entre l’oral et l’écrit : l’encodage d’un mot, par exemple, renforce la discrimination des phonèmes qui le composent. Les élèves s’attardent davantage sur les phonèmes du mot lorsqu’ils essaient de l’écrire : ils répètent le mot lentement et essaient de prolonger les phonèmes pour retrouver les lettres auxquelles ils correspondent. </a:t>
            </a:r>
          </a:p>
          <a:p>
            <a:r>
              <a:rPr lang="fr-FR" sz="900" kern="1200" dirty="0">
                <a:solidFill>
                  <a:schemeClr val="tx1"/>
                </a:solidFill>
                <a:effectLst/>
                <a:latin typeface="+mn-lt"/>
                <a:ea typeface="+mn-ea"/>
                <a:cs typeface="+mn-cs"/>
              </a:rPr>
              <a:t>Concernant le tracé des lettres, il faut être vigilant dès le début et modéliser le geste d’écriture : </a:t>
            </a:r>
          </a:p>
          <a:p>
            <a:r>
              <a:rPr lang="fr-FR" sz="900" kern="1200" dirty="0">
                <a:solidFill>
                  <a:schemeClr val="tx1"/>
                </a:solidFill>
                <a:effectLst/>
                <a:latin typeface="+mn-lt"/>
                <a:ea typeface="+mn-ea"/>
                <a:cs typeface="+mn-cs"/>
              </a:rPr>
              <a:t>- Écrire sous le regard de l’élève en nommant successivement les lettres les unes après les autres, pour que l’élève prenne conscience que l’écrit code de l’oral. </a:t>
            </a:r>
          </a:p>
          <a:p>
            <a:r>
              <a:rPr lang="fr-FR" sz="900" kern="1200" dirty="0">
                <a:solidFill>
                  <a:schemeClr val="tx1"/>
                </a:solidFill>
                <a:effectLst/>
                <a:latin typeface="+mn-lt"/>
                <a:ea typeface="+mn-ea"/>
                <a:cs typeface="+mn-cs"/>
              </a:rPr>
              <a:t>- Être à côté de l’élève en activité et nommer les lettres les unes après les autres pendant qu’il écrit. </a:t>
            </a:r>
          </a:p>
          <a:p>
            <a:r>
              <a:rPr lang="fr-FR" sz="900" kern="1200" dirty="0">
                <a:solidFill>
                  <a:schemeClr val="tx1"/>
                </a:solidFill>
                <a:effectLst/>
                <a:latin typeface="+mn-lt"/>
                <a:ea typeface="+mn-ea"/>
                <a:cs typeface="+mn-cs"/>
              </a:rPr>
              <a:t>- Attirer son attention sur le sens du tracé d’écriture et sur le sens gauche/droite. </a:t>
            </a:r>
          </a:p>
          <a:p>
            <a:r>
              <a:rPr lang="fr-FR" sz="900" kern="1200" dirty="0">
                <a:solidFill>
                  <a:schemeClr val="tx1"/>
                </a:solidFill>
                <a:effectLst/>
                <a:latin typeface="+mn-lt"/>
                <a:ea typeface="+mn-ea"/>
                <a:cs typeface="+mn-cs"/>
              </a:rPr>
              <a:t>- Être vigilant à la tenue du crayon et à la posture de l’élève lorsqu’il écrit (dos droit, mains posées sur la table) ; intervenir immédiatement afin d’y remédier. </a:t>
            </a:r>
          </a:p>
          <a:p>
            <a:r>
              <a:rPr lang="fr-FR" sz="900" kern="1200" dirty="0">
                <a:solidFill>
                  <a:schemeClr val="tx1"/>
                </a:solidFill>
                <a:effectLst/>
                <a:latin typeface="+mn-lt"/>
                <a:ea typeface="+mn-ea"/>
                <a:cs typeface="+mn-cs"/>
              </a:rPr>
              <a:t>- Prendre en compte l’élève gaucher : l’installer à la gauche d’un droitier, placer le modèle d’écriture de façon à ce qu’il reste visible au moment où l’élève écrit. </a:t>
            </a:r>
          </a:p>
          <a:p>
            <a:endParaRPr lang="fr-FR"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kern="1200" dirty="0">
                <a:solidFill>
                  <a:schemeClr val="tx1"/>
                </a:solidFill>
                <a:effectLst/>
                <a:latin typeface="+mn-lt"/>
                <a:ea typeface="+mn-ea"/>
                <a:cs typeface="+mn-cs"/>
              </a:rPr>
              <a:t>Le PE met en place une démarche de résolution de problème </a:t>
            </a:r>
            <a:r>
              <a:rPr lang="fr-FR" sz="900" kern="1200" dirty="0">
                <a:solidFill>
                  <a:schemeClr val="tx1"/>
                </a:solidFill>
                <a:effectLst/>
                <a:latin typeface="+mn-lt"/>
                <a:ea typeface="+mn-ea"/>
                <a:cs typeface="+mn-cs"/>
              </a:rPr>
              <a:t>et met l’accent sur les opérations langagières à la base du raisonnement. Il observe, analyse les productions, les procédures, a recours à l’étayage pour différencier, valide et/ou relève les procédures des élèves. Il favorise les échanges sur les processus d’écriture, il n’hésite pas à donner des explications sur la morphologie lexicale ou grammaticale. Il est essentiel que les élèves comprennent que la langue écrite est régie par des règles.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p>
          <a:p>
            <a:endParaRPr lang="fr-FR" sz="10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48</a:t>
            </a:fld>
            <a:endParaRPr lang="fr-FR"/>
          </a:p>
        </p:txBody>
      </p:sp>
    </p:spTree>
    <p:extLst>
      <p:ext uri="{BB962C8B-B14F-4D97-AF65-F5344CB8AC3E}">
        <p14:creationId xmlns:p14="http://schemas.microsoft.com/office/powerpoint/2010/main" val="1336635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347663"/>
            <a:ext cx="5486400" cy="3086100"/>
          </a:xfrm>
        </p:spPr>
      </p:sp>
      <p:sp>
        <p:nvSpPr>
          <p:cNvPr id="3" name="Espace réservé des notes 2"/>
          <p:cNvSpPr>
            <a:spLocks noGrp="1"/>
          </p:cNvSpPr>
          <p:nvPr>
            <p:ph type="body" idx="1"/>
          </p:nvPr>
        </p:nvSpPr>
        <p:spPr>
          <a:xfrm>
            <a:off x="463639" y="3529693"/>
            <a:ext cx="5962919" cy="5266644"/>
          </a:xfrm>
        </p:spPr>
        <p:txBody>
          <a:bodyPr/>
          <a:lstStyle/>
          <a:p>
            <a:r>
              <a:rPr lang="fr-FR" sz="1000" b="1" dirty="0"/>
              <a:t>Principe 3 : des gestes professionnels à privilégier 
L’objectif est que les élèves comprennent comment l’oral peut se transcrire.</a:t>
            </a:r>
            <a:br>
              <a:rPr lang="fr-FR" sz="1000" b="1" dirty="0"/>
            </a:br>
            <a:r>
              <a:rPr lang="fr-FR" sz="1000" b="1" dirty="0"/>
              <a:t>L’enseignant précise à chaque fois qu’il a conscience qu’ils ne savent pas encore écrire, mais que leurs essais vont leur « montrer comment ça marche » et vont les préparer à apprendre à écrire et à lire au CP. 
-  Il emploie un vocabulaire rigoureux et spécifique, qui renvoie aux activités des élèves : dire, expliquer, écrire, copier... ; qui désigne les objets de travail sur lesquels portent ces activités : une lettre, une syllabe, un mot, une phrase. 
-  Il invite les élèves à utiliser des stratégies déjà connues (frappés de syllabes...) et apporte une aide méthodologique (utilisation de référents) : comment trouver ? Où trouver ? 
-  Il fait verbaliser ou verbalise lui-même les procédures. 
-  Il valorise les essais, met en confiance, encourage, aide les élèves. « Tu as essayé, c’est très bien 
d’avoir essayé ». 
- Il interprète la production des élèves, en explicitant les procédures utilisées, d’abord lui-même puis en demandant aux élèves de le faire. « Je vais te dire comment tu as fait ... » « Tu vas essayer de me dire comment tu as fait...». Il centre l’attention des élèves sur la correspondance graphophonologique ayant posée difficulté. Il guide la recherche de la lettre codant le son identifié dans l’alphabet de la classe. Il accompagne pas à pas et rend lisible le lien graphie/phonie. 
 Il pose l’écart à la norme en réalisant une démonstration experte de l’écriture du mot devant l’élève : « Je vais te dire comment font ceux qui savent déjà ». 
-  Il lit ou bruite ce qui est écrit. Il prend en charge le rapport à la norme. Il reprend les stratégies mobilisées pour écrire ce mot (correspondance graphophonologique) et précise la particularité orthographique du mot (ex : la lettre muette). 
</a:t>
            </a:r>
            <a:endParaRPr lang="fr-FR" sz="10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49</a:t>
            </a:fld>
            <a:endParaRPr lang="fr-FR"/>
          </a:p>
        </p:txBody>
      </p:sp>
    </p:spTree>
    <p:extLst>
      <p:ext uri="{BB962C8B-B14F-4D97-AF65-F5344CB8AC3E}">
        <p14:creationId xmlns:p14="http://schemas.microsoft.com/office/powerpoint/2010/main" val="22413895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347663"/>
            <a:ext cx="5486400" cy="3086100"/>
          </a:xfrm>
        </p:spPr>
      </p:sp>
      <p:sp>
        <p:nvSpPr>
          <p:cNvPr id="3" name="Espace réservé des notes 2"/>
          <p:cNvSpPr>
            <a:spLocks noGrp="1"/>
          </p:cNvSpPr>
          <p:nvPr>
            <p:ph type="body" idx="1"/>
          </p:nvPr>
        </p:nvSpPr>
        <p:spPr>
          <a:xfrm>
            <a:off x="463639" y="3529693"/>
            <a:ext cx="5962919" cy="5266644"/>
          </a:xfrm>
        </p:spPr>
        <p:txBody>
          <a:bodyPr/>
          <a:lstStyle/>
          <a:p>
            <a:r>
              <a:rPr lang="fr-FR" sz="1000" b="1" dirty="0"/>
              <a:t>Principe 4 : des stratégies à encourager (cf. Guide de référence page 57)</a:t>
            </a:r>
            <a:br>
              <a:rPr lang="fr-FR" sz="1000" b="1" dirty="0"/>
            </a:br>
            <a:r>
              <a:rPr lang="fr-FR" sz="1000" b="1" dirty="0"/>
              <a:t>
La stratégie phonologique et </a:t>
            </a:r>
            <a:r>
              <a:rPr lang="fr-FR" sz="1000" b="1" dirty="0" err="1"/>
              <a:t>épellative</a:t>
            </a:r>
            <a:r>
              <a:rPr lang="fr-FR" sz="1000" b="1" dirty="0"/>
              <a:t> : l’élève écoute le mot, le prononce.</a:t>
            </a:r>
            <a:br>
              <a:rPr lang="fr-FR" sz="1000" b="1" dirty="0"/>
            </a:br>
            <a:r>
              <a:rPr lang="fr-FR" sz="1000" b="1" dirty="0"/>
              <a:t>Pour l’écrire, il s’intéresse d’abord à la première syllabe, il étire les sons (par ex : </a:t>
            </a:r>
            <a:r>
              <a:rPr lang="fr-FR" sz="1000" b="1" dirty="0" err="1"/>
              <a:t>mmmmmmaaaaa</a:t>
            </a:r>
            <a:r>
              <a:rPr lang="fr-FR" sz="1000" b="1" dirty="0"/>
              <a:t>). Il cherche les lettres qui codent les sons entendus : /m/ /a/. Il continue avec la deuxième syllabe (par ex : </a:t>
            </a:r>
            <a:r>
              <a:rPr lang="fr-FR" sz="1000" b="1" dirty="0" err="1"/>
              <a:t>rrrrrriiiiii</a:t>
            </a:r>
            <a:r>
              <a:rPr lang="fr-FR" sz="1000" b="1" dirty="0"/>
              <a:t>), etc. Il cherche les lettres qui codent ces sons entendus : /r/i/. À la fin, l’élève demande au professeur de lire ce qu’il a écrit.</a:t>
            </a:r>
            <a:br>
              <a:rPr lang="fr-FR" sz="1000" b="1" dirty="0"/>
            </a:br>
            <a:r>
              <a:rPr lang="fr-FR" sz="1000" b="1" dirty="0"/>
              <a:t>Remarque : certains élèves ne s’appuient pas sur la syllabe, il n’est pas recommandé de les y obliger.
 La stratégie analogique : « c’est comme quoi ? » Il s’agit de recourir à d’autres mots qui contiennent les syllabes dont l’élève a besoin pour écrire un nouveau mot : par exemple, “Paris, ça commence comme papa (vu dans le poème affiché), alors j’écris un P et un A pour faire « </a:t>
            </a:r>
            <a:r>
              <a:rPr lang="fr-FR" sz="1000" b="1" dirty="0" err="1"/>
              <a:t>pa</a:t>
            </a:r>
            <a:r>
              <a:rPr lang="fr-FR" sz="1000" b="1" dirty="0"/>
              <a:t> », et pour « ri » je me souviens du mot rideau vu dans le projet théâtre. »</a:t>
            </a:r>
            <a:br>
              <a:rPr lang="fr-FR" sz="1000" b="1" dirty="0"/>
            </a:br>
            <a:r>
              <a:rPr lang="fr-FR" sz="1000" b="1" dirty="0"/>
              <a:t>La stratégie lexicale : utilisation de graphies de syllabes et de correspondances graphèmes/phonèmes mémorisées au cours du travail conduit en conscience phonologique puis phonémique.</a:t>
            </a:r>
            <a:br>
              <a:rPr lang="fr-FR" sz="1000" b="1" dirty="0"/>
            </a:br>
            <a:r>
              <a:rPr lang="fr-FR" sz="1000" b="1" dirty="0"/>
              <a:t>Mémoriser où trouver les supports d’aide : les prénoms, les mots outils, les référents de la classe. 
</a:t>
            </a:r>
            <a:endParaRPr lang="fr-FR" sz="10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50</a:t>
            </a:fld>
            <a:endParaRPr lang="fr-FR"/>
          </a:p>
        </p:txBody>
      </p:sp>
    </p:spTree>
    <p:extLst>
      <p:ext uri="{BB962C8B-B14F-4D97-AF65-F5344CB8AC3E}">
        <p14:creationId xmlns:p14="http://schemas.microsoft.com/office/powerpoint/2010/main" val="76686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5</a:t>
            </a:fld>
            <a:endParaRPr lang="fr-FR"/>
          </a:p>
        </p:txBody>
      </p:sp>
    </p:spTree>
    <p:extLst>
      <p:ext uri="{BB962C8B-B14F-4D97-AF65-F5344CB8AC3E}">
        <p14:creationId xmlns:p14="http://schemas.microsoft.com/office/powerpoint/2010/main" val="222034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447675"/>
            <a:ext cx="5486400" cy="3086100"/>
          </a:xfrm>
        </p:spPr>
      </p:sp>
      <p:sp>
        <p:nvSpPr>
          <p:cNvPr id="3" name="Espace réservé des notes 2"/>
          <p:cNvSpPr>
            <a:spLocks noGrp="1"/>
          </p:cNvSpPr>
          <p:nvPr>
            <p:ph type="body" idx="1"/>
          </p:nvPr>
        </p:nvSpPr>
        <p:spPr>
          <a:xfrm>
            <a:off x="476518" y="3705091"/>
            <a:ext cx="5898524" cy="4991234"/>
          </a:xfrm>
        </p:spPr>
        <p:txBody>
          <a:bodyPr/>
          <a:lstStyle/>
          <a:p>
            <a:r>
              <a:rPr lang="fr-FR" sz="1200" kern="1200" dirty="0" err="1">
                <a:solidFill>
                  <a:schemeClr val="tx1"/>
                </a:solidFill>
                <a:effectLst/>
                <a:latin typeface="+mn-lt"/>
                <a:ea typeface="+mn-ea"/>
                <a:cs typeface="+mn-cs"/>
              </a:rPr>
              <a:t>Évaluer</a:t>
            </a:r>
            <a:r>
              <a:rPr lang="fr-FR" sz="1200" kern="1200" dirty="0">
                <a:solidFill>
                  <a:schemeClr val="tx1"/>
                </a:solidFill>
                <a:effectLst/>
                <a:latin typeface="+mn-lt"/>
                <a:ea typeface="+mn-ea"/>
                <a:cs typeface="+mn-cs"/>
              </a:rPr>
              <a:t> les progrès des élèves : essai d’écriture 
L’observation – évaluation des apprentissages des élèves est mise en œuvre : 
-  en amont de la séquence, pour apprécier les besoins de différenciation et établir des groupes 
de compétence ; 
-  pendant la séquence, pour suivre les apprentissages et réguler l’enseignement ; 
-  après la séquence, pour évaluer les progrès au regard des objectifs généraux de l’activité ; 
-  plus tard dans l’année, dans des situations inédites de transfert des savoirs. 
En préparant la séquence, l’enseignant identifie des éléments observables sur lesquels appuyer l’évaluation des apprentissages des élèves tout au long de la séquence. Ces observables renvoient aux critères de réussite de la séquence et des séances. 
 Éléments à observer pour différencier en amont de la séance (voir fiche principes d’enseignement) : la capacité de l’élève à 
-  mobiliser du métalangage (lettres, syllabes, mots), du vocabulaire et une syntaxe correcte ; 
-  identifier les outils d’aide : savoir sélectionner les référents que l’on pourrait utiliser ; 
-  développer une conscience phonologique et/ou phonémique. 
 Éléments à observer pour le suivi des apprentissages et leur régulation, en lien avec l’objectif spécifique de chaque séquence : la capacité de l’élève à 
-  écrire les lettres qui codent les sons ; 
-  utiliser les référentiels disponibles dans la classe ; 
-  segmenter les mots à l’oral et à l’écrit ; 
-  utiliser des stratégies et les verbaliser. 
 Éléments à observer après la fin de séquence : mesurer les progrès par rapport à l’évaluation diagnostique : 
En fin de séquence : la capacité de l’élève à 
-  écrire un mot (séquence 1) ou écrire une phrase (séquence 2) ; 
-  mobiliser la stratégie phonologique et </a:t>
            </a:r>
            <a:r>
              <a:rPr lang="fr-FR" sz="1200" kern="1200" dirty="0" err="1">
                <a:solidFill>
                  <a:schemeClr val="tx1"/>
                </a:solidFill>
                <a:effectLst/>
                <a:latin typeface="+mn-lt"/>
                <a:ea typeface="+mn-ea"/>
                <a:cs typeface="+mn-cs"/>
              </a:rPr>
              <a:t>épellative</a:t>
            </a:r>
            <a:r>
              <a:rPr lang="fr-FR" sz="1200" kern="1200" dirty="0">
                <a:solidFill>
                  <a:schemeClr val="tx1"/>
                </a:solidFill>
                <a:effectLst/>
                <a:latin typeface="+mn-lt"/>
                <a:ea typeface="+mn-ea"/>
                <a:cs typeface="+mn-cs"/>
              </a:rPr>
              <a:t> ; 
-  mobiliser la stratégie analogique ; 
-  mobiliser la stratégie lexicale. 
Les observations - évaluations de fin de séquence permettent de réguler les apprentissages sur l’année et sur le cycle. Elles ne sauraient constituer une évaluation définitive des compétences mises en jeu. 
 Éléments à observer dans une situation inédite de transfert des savoirs : à toute occasion, solliciter l’écriture d’un mot, d’une phrase par l’élève pour affiner et consolider l’évaluation sommative : 
-  en regroupement, au tableau, demander à un élève d’écrire un jour de la semaine, le nom d’un objet, un verbe (pour ne pas oublier de l’acheter, le trouver, le faire...), une phrase ; 
-  en petit groupe, durant un atelier, demander à un élève d’écrire un mot, une phrase pour noter une difficulté, une réussite... ; 
-  en individuel, sur un de ses cahiers, demander à l’élève d’écrire un mot pour compléter un corpus, une phrase pour penser à... 
</a:t>
            </a:r>
            <a:endParaRPr lang="fr-FR" dirty="0">
              <a:effectLst/>
            </a:endParaRPr>
          </a:p>
          <a:p>
            <a:endParaRPr lang="fr-FR" dirty="0"/>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51</a:t>
            </a:fld>
            <a:endParaRPr lang="fr-FR"/>
          </a:p>
        </p:txBody>
      </p:sp>
    </p:spTree>
    <p:extLst>
      <p:ext uri="{BB962C8B-B14F-4D97-AF65-F5344CB8AC3E}">
        <p14:creationId xmlns:p14="http://schemas.microsoft.com/office/powerpoint/2010/main" val="214943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30238"/>
            <a:ext cx="5486400" cy="3086100"/>
          </a:xfrm>
        </p:spPr>
      </p:sp>
      <p:sp>
        <p:nvSpPr>
          <p:cNvPr id="3" name="Espace réservé des notes 2"/>
          <p:cNvSpPr>
            <a:spLocks noGrp="1"/>
          </p:cNvSpPr>
          <p:nvPr>
            <p:ph type="body" idx="1"/>
          </p:nvPr>
        </p:nvSpPr>
        <p:spPr>
          <a:xfrm>
            <a:off x="685800" y="3898274"/>
            <a:ext cx="5486400" cy="3600450"/>
          </a:xfrm>
        </p:spPr>
        <p:txBody>
          <a:bodyPr/>
          <a:lstStyle/>
          <a:p>
            <a:r>
              <a:rPr lang="fr-FR" sz="900" b="1" kern="1200">
                <a:solidFill>
                  <a:schemeClr val="tx1"/>
                </a:solidFill>
                <a:effectLst/>
                <a:latin typeface="+mn-lt"/>
                <a:ea typeface="+mn-ea"/>
                <a:cs typeface="+mn-cs"/>
              </a:rPr>
              <a:t>Table des matières</a:t>
            </a:r>
            <a:endParaRPr lang="fr-FR" sz="900" kern="1200">
              <a:solidFill>
                <a:schemeClr val="tx1"/>
              </a:solidFill>
              <a:effectLst/>
              <a:latin typeface="+mn-lt"/>
              <a:ea typeface="+mn-ea"/>
              <a:cs typeface="+mn-cs"/>
            </a:endParaRPr>
          </a:p>
          <a:p>
            <a:r>
              <a:rPr lang="fr-FR" sz="900" b="1" u="sng" kern="1200">
                <a:solidFill>
                  <a:schemeClr val="tx1"/>
                </a:solidFill>
                <a:effectLst/>
                <a:latin typeface="+mn-lt"/>
                <a:ea typeface="+mn-ea"/>
                <a:cs typeface="+mn-cs"/>
                <a:hlinkClick r:id="rId3"/>
              </a:rPr>
              <a:t>Enjeux et contenu des épreuves</a:t>
            </a:r>
            <a:r>
              <a:rPr lang="fr-FR" sz="900" b="1" u="none" strike="noStrike" kern="1200">
                <a:solidFill>
                  <a:schemeClr val="tx1"/>
                </a:solidFill>
                <a:effectLst/>
                <a:latin typeface="+mn-lt"/>
                <a:ea typeface="+mn-ea"/>
                <a:cs typeface="+mn-cs"/>
                <a:hlinkClick r:id="rId3"/>
              </a:rPr>
              <a:t>	3</a:t>
            </a:r>
            <a:endParaRPr lang="fr-FR" sz="900" b="1" kern="1200">
              <a:solidFill>
                <a:schemeClr val="tx1"/>
              </a:solidFill>
              <a:effectLst/>
              <a:latin typeface="+mn-lt"/>
              <a:ea typeface="+mn-ea"/>
              <a:cs typeface="+mn-cs"/>
            </a:endParaRPr>
          </a:p>
          <a:p>
            <a:r>
              <a:rPr lang="fr-FR" sz="900" b="1" u="sng" kern="1200">
                <a:solidFill>
                  <a:schemeClr val="tx1"/>
                </a:solidFill>
                <a:effectLst/>
                <a:latin typeface="+mn-lt"/>
                <a:ea typeface="+mn-ea"/>
                <a:cs typeface="+mn-cs"/>
                <a:hlinkClick r:id="rId4"/>
              </a:rPr>
              <a:t>Méthodologie d’analyse</a:t>
            </a:r>
            <a:r>
              <a:rPr lang="fr-FR" sz="900" b="1" u="none" strike="noStrike" kern="1200">
                <a:solidFill>
                  <a:schemeClr val="tx1"/>
                </a:solidFill>
                <a:effectLst/>
                <a:latin typeface="+mn-lt"/>
                <a:ea typeface="+mn-ea"/>
                <a:cs typeface="+mn-cs"/>
                <a:hlinkClick r:id="rId4"/>
              </a:rPr>
              <a:t>	4</a:t>
            </a:r>
            <a:endParaRPr lang="fr-FR" sz="900" b="1" kern="1200">
              <a:solidFill>
                <a:schemeClr val="tx1"/>
              </a:solidFill>
              <a:effectLst/>
              <a:latin typeface="+mn-lt"/>
              <a:ea typeface="+mn-ea"/>
              <a:cs typeface="+mn-cs"/>
            </a:endParaRPr>
          </a:p>
          <a:p>
            <a:r>
              <a:rPr lang="fr-FR" sz="900" b="1" u="sng" kern="1200">
                <a:solidFill>
                  <a:schemeClr val="tx1"/>
                </a:solidFill>
                <a:effectLst/>
                <a:latin typeface="+mn-lt"/>
                <a:ea typeface="+mn-ea"/>
                <a:cs typeface="+mn-cs"/>
                <a:hlinkClick r:id="rId5"/>
              </a:rPr>
              <a:t>Éléments de progressivité</a:t>
            </a:r>
            <a:r>
              <a:rPr lang="fr-FR" sz="900" b="1" u="none" strike="noStrike" kern="1200">
                <a:solidFill>
                  <a:schemeClr val="tx1"/>
                </a:solidFill>
                <a:effectLst/>
                <a:latin typeface="+mn-lt"/>
                <a:ea typeface="+mn-ea"/>
                <a:cs typeface="+mn-cs"/>
                <a:hlinkClick r:id="rId5"/>
              </a:rPr>
              <a:t>	5</a:t>
            </a:r>
            <a:endParaRPr lang="fr-FR" sz="900" b="1" kern="1200">
              <a:solidFill>
                <a:schemeClr val="tx1"/>
              </a:solidFill>
              <a:effectLst/>
              <a:latin typeface="+mn-lt"/>
              <a:ea typeface="+mn-ea"/>
              <a:cs typeface="+mn-cs"/>
            </a:endParaRPr>
          </a:p>
          <a:p>
            <a:r>
              <a:rPr lang="fr-FR" sz="900" b="1" u="sng" kern="1200">
                <a:solidFill>
                  <a:schemeClr val="tx1"/>
                </a:solidFill>
                <a:effectLst/>
                <a:latin typeface="+mn-lt"/>
                <a:ea typeface="+mn-ea"/>
                <a:cs typeface="+mn-cs"/>
                <a:hlinkClick r:id="rId6"/>
              </a:rPr>
              <a:t>Pistes pédagogiques pour les GS et CP</a:t>
            </a:r>
            <a:r>
              <a:rPr lang="fr-FR" sz="900" b="1" u="none" strike="noStrike" kern="1200">
                <a:solidFill>
                  <a:schemeClr val="tx1"/>
                </a:solidFill>
                <a:effectLst/>
                <a:latin typeface="+mn-lt"/>
                <a:ea typeface="+mn-ea"/>
                <a:cs typeface="+mn-cs"/>
                <a:hlinkClick r:id="rId6"/>
              </a:rPr>
              <a:t>	8</a:t>
            </a:r>
            <a:endParaRPr lang="fr-FR" sz="900" b="1" kern="1200">
              <a:solidFill>
                <a:schemeClr val="tx1"/>
              </a:solidFill>
              <a:effectLst/>
              <a:latin typeface="+mn-lt"/>
              <a:ea typeface="+mn-ea"/>
              <a:cs typeface="+mn-cs"/>
            </a:endParaRPr>
          </a:p>
          <a:p>
            <a:r>
              <a:rPr lang="fr-FR" sz="900" b="1" i="1" u="sng" kern="1200">
                <a:solidFill>
                  <a:schemeClr val="tx1"/>
                </a:solidFill>
                <a:effectLst/>
                <a:latin typeface="+mn-lt"/>
                <a:ea typeface="+mn-ea"/>
                <a:cs typeface="+mn-cs"/>
                <a:hlinkClick r:id="rId7"/>
              </a:rPr>
              <a:t>Mettre en œuvre l’enseignement du vocabulaire dans une classe de maternelle</a:t>
            </a:r>
            <a:r>
              <a:rPr lang="fr-FR" sz="900" i="1" u="none" strike="noStrike" kern="1200">
                <a:solidFill>
                  <a:schemeClr val="tx1"/>
                </a:solidFill>
                <a:effectLst/>
                <a:latin typeface="+mn-lt"/>
                <a:ea typeface="+mn-ea"/>
                <a:cs typeface="+mn-cs"/>
                <a:hlinkClick r:id="rId7"/>
              </a:rPr>
              <a:t>	8</a:t>
            </a:r>
            <a:endParaRPr lang="fr-FR" sz="900" i="1" kern="1200">
              <a:solidFill>
                <a:schemeClr val="tx1"/>
              </a:solidFill>
              <a:effectLst/>
              <a:latin typeface="+mn-lt"/>
              <a:ea typeface="+mn-ea"/>
              <a:cs typeface="+mn-cs"/>
            </a:endParaRPr>
          </a:p>
          <a:p>
            <a:r>
              <a:rPr lang="fr-FR" sz="900" b="1" i="1" u="sng" kern="1200">
                <a:solidFill>
                  <a:schemeClr val="tx1"/>
                </a:solidFill>
                <a:effectLst/>
                <a:latin typeface="+mn-lt"/>
                <a:ea typeface="+mn-ea"/>
                <a:cs typeface="+mn-cs"/>
                <a:hlinkClick r:id="rId8"/>
              </a:rPr>
              <a:t>Des démarches en classe de CP</a:t>
            </a:r>
            <a:r>
              <a:rPr lang="fr-FR" sz="900" i="1" u="none" strike="noStrike" kern="1200">
                <a:solidFill>
                  <a:schemeClr val="tx1"/>
                </a:solidFill>
                <a:effectLst/>
                <a:latin typeface="+mn-lt"/>
                <a:ea typeface="+mn-ea"/>
                <a:cs typeface="+mn-cs"/>
                <a:hlinkClick r:id="rId8"/>
              </a:rPr>
              <a:t>	13</a:t>
            </a:r>
            <a:endParaRPr lang="fr-FR" sz="900" i="1" kern="1200">
              <a:solidFill>
                <a:schemeClr val="tx1"/>
              </a:solidFill>
              <a:effectLst/>
              <a:latin typeface="+mn-lt"/>
              <a:ea typeface="+mn-ea"/>
              <a:cs typeface="+mn-cs"/>
            </a:endParaRPr>
          </a:p>
          <a:p>
            <a:r>
              <a:rPr lang="fr-FR" sz="900" b="1" i="1" u="sng" kern="1200">
                <a:solidFill>
                  <a:schemeClr val="tx1"/>
                </a:solidFill>
                <a:effectLst/>
                <a:latin typeface="+mn-lt"/>
                <a:ea typeface="+mn-ea"/>
                <a:cs typeface="+mn-cs"/>
                <a:hlinkClick r:id="rId9"/>
              </a:rPr>
              <a:t>Exemples d’activités d’apprentissage pour les GS, pour les CP</a:t>
            </a:r>
            <a:r>
              <a:rPr lang="fr-FR" sz="900" i="1" u="none" strike="noStrike" kern="1200">
                <a:solidFill>
                  <a:schemeClr val="tx1"/>
                </a:solidFill>
                <a:effectLst/>
                <a:latin typeface="+mn-lt"/>
                <a:ea typeface="+mn-ea"/>
                <a:cs typeface="+mn-cs"/>
                <a:hlinkClick r:id="rId9"/>
              </a:rPr>
              <a:t>	14</a:t>
            </a:r>
            <a:endParaRPr lang="fr-FR" sz="900" i="1" kern="1200">
              <a:solidFill>
                <a:schemeClr val="tx1"/>
              </a:solidFill>
              <a:effectLst/>
              <a:latin typeface="+mn-lt"/>
              <a:ea typeface="+mn-ea"/>
              <a:cs typeface="+mn-cs"/>
            </a:endParaRPr>
          </a:p>
          <a:p>
            <a:r>
              <a:rPr lang="fr-FR" sz="900" b="1" u="sng" kern="1200">
                <a:solidFill>
                  <a:schemeClr val="tx1"/>
                </a:solidFill>
                <a:effectLst/>
                <a:latin typeface="+mn-lt"/>
                <a:ea typeface="+mn-ea"/>
                <a:cs typeface="+mn-cs"/>
                <a:hlinkClick r:id="rId10"/>
              </a:rPr>
              <a:t>Sources et références</a:t>
            </a:r>
            <a:r>
              <a:rPr lang="fr-FR" sz="900" b="1" u="none" strike="noStrike" kern="1200">
                <a:solidFill>
                  <a:schemeClr val="tx1"/>
                </a:solidFill>
                <a:effectLst/>
                <a:latin typeface="+mn-lt"/>
                <a:ea typeface="+mn-ea"/>
                <a:cs typeface="+mn-cs"/>
                <a:hlinkClick r:id="rId10"/>
              </a:rPr>
              <a:t>	15</a:t>
            </a:r>
            <a:endParaRPr lang="fr-FR" sz="900" b="1" kern="1200">
              <a:solidFill>
                <a:schemeClr val="tx1"/>
              </a:solidFill>
              <a:effectLst/>
              <a:latin typeface="+mn-lt"/>
              <a:ea typeface="+mn-ea"/>
              <a:cs typeface="+mn-cs"/>
            </a:endParaRPr>
          </a:p>
          <a:p>
            <a:r>
              <a:rPr lang="fr-FR" sz="1000" kern="1200">
                <a:solidFill>
                  <a:schemeClr val="tx1"/>
                </a:solidFill>
                <a:effectLst/>
                <a:latin typeface="+mn-lt"/>
                <a:ea typeface="+mn-ea"/>
                <a:cs typeface="+mn-cs"/>
              </a:rPr>
              <a:t> </a:t>
            </a:r>
          </a:p>
          <a:p>
            <a:pPr>
              <a:buFont typeface="Wingdings" pitchFamily="2" charset="2"/>
              <a:buChar char="q"/>
            </a:pPr>
            <a:r>
              <a:rPr lang="fr-FR" sz="1000">
                <a:latin typeface="Calibri" panose="020F0502020204030204" pitchFamily="34" charset="0"/>
                <a:cs typeface="Calibri" panose="020F0502020204030204" pitchFamily="34" charset="0"/>
              </a:rPr>
              <a:t> Dossier effectué sur la base de </a:t>
            </a:r>
            <a:r>
              <a:rPr lang="fr-FR" sz="1000" b="1">
                <a:latin typeface="Calibri" panose="020F0502020204030204" pitchFamily="34" charset="0"/>
                <a:cs typeface="Calibri" panose="020F0502020204030204" pitchFamily="34" charset="0"/>
              </a:rPr>
              <a:t>besoins</a:t>
            </a:r>
            <a:r>
              <a:rPr lang="fr-FR" sz="1000">
                <a:latin typeface="Calibri" panose="020F0502020204030204" pitchFamily="34" charset="0"/>
                <a:cs typeface="Calibri" panose="020F0502020204030204" pitchFamily="34" charset="0"/>
              </a:rPr>
              <a:t> identifiés au regard des résultats aux évaluations début CP</a:t>
            </a:r>
          </a:p>
          <a:p>
            <a:pPr>
              <a:buFont typeface="Wingdings" pitchFamily="2" charset="2"/>
              <a:buChar char="q"/>
            </a:pPr>
            <a:r>
              <a:rPr lang="fr-FR" sz="1000" b="1">
                <a:latin typeface="Calibri" panose="020F0502020204030204" pitchFamily="34" charset="0"/>
                <a:cs typeface="Calibri" panose="020F0502020204030204" pitchFamily="34" charset="0"/>
              </a:rPr>
              <a:t> </a:t>
            </a:r>
            <a:r>
              <a:rPr lang="fr-FR" sz="1000">
                <a:latin typeface="Calibri" panose="020F0502020204030204" pitchFamily="34" charset="0"/>
                <a:cs typeface="Calibri" panose="020F0502020204030204" pitchFamily="34" charset="0"/>
              </a:rPr>
              <a:t>Dossier de </a:t>
            </a:r>
            <a:r>
              <a:rPr lang="fr-FR" sz="1000" b="1">
                <a:latin typeface="Calibri" panose="020F0502020204030204" pitchFamily="34" charset="0"/>
                <a:cs typeface="Calibri" panose="020F0502020204030204" pitchFamily="34" charset="0"/>
              </a:rPr>
              <a:t>ressources</a:t>
            </a:r>
          </a:p>
          <a:p>
            <a:pPr lvl="1">
              <a:buFont typeface="Arial" panose="020B0604020202020204" pitchFamily="34" charset="0"/>
              <a:buChar char="•"/>
            </a:pPr>
            <a:r>
              <a:rPr lang="fr-FR" sz="1000">
                <a:latin typeface="Calibri" panose="020F0502020204030204" pitchFamily="34" charset="0"/>
                <a:cs typeface="Calibri" panose="020F0502020204030204" pitchFamily="34" charset="0"/>
              </a:rPr>
              <a:t>pour un </a:t>
            </a:r>
            <a:r>
              <a:rPr lang="fr-FR" sz="1000" b="1">
                <a:latin typeface="Calibri" panose="020F0502020204030204" pitchFamily="34" charset="0"/>
                <a:cs typeface="Calibri" panose="020F0502020204030204" pitchFamily="34" charset="0"/>
              </a:rPr>
              <a:t>formateur</a:t>
            </a:r>
            <a:r>
              <a:rPr lang="fr-FR" sz="1000">
                <a:latin typeface="Calibri" panose="020F0502020204030204" pitchFamily="34" charset="0"/>
                <a:cs typeface="Calibri" panose="020F0502020204030204" pitchFamily="34" charset="0"/>
              </a:rPr>
              <a:t> qui aurait à </a:t>
            </a:r>
            <a:r>
              <a:rPr lang="fr-FR" sz="1000" b="1">
                <a:latin typeface="Calibri" panose="020F0502020204030204" pitchFamily="34" charset="0"/>
                <a:cs typeface="Calibri" panose="020F0502020204030204" pitchFamily="34" charset="0"/>
              </a:rPr>
              <a:t>accompagner</a:t>
            </a:r>
            <a:r>
              <a:rPr lang="fr-FR" sz="1000">
                <a:latin typeface="Calibri" panose="020F0502020204030204" pitchFamily="34" charset="0"/>
                <a:cs typeface="Calibri" panose="020F0502020204030204" pitchFamily="34" charset="0"/>
              </a:rPr>
              <a:t> une équipe, des collègues, une constellation sur ce sujet</a:t>
            </a:r>
          </a:p>
          <a:p>
            <a:pPr marL="0" indent="0">
              <a:buNone/>
            </a:pPr>
            <a:r>
              <a:rPr lang="fr-FR" sz="1000">
                <a:latin typeface="Calibri" panose="020F0502020204030204" pitchFamily="34" charset="0"/>
                <a:cs typeface="Calibri" panose="020F0502020204030204" pitchFamily="34" charset="0"/>
              </a:rPr>
              <a:t>ou</a:t>
            </a:r>
          </a:p>
          <a:p>
            <a:pPr lvl="1">
              <a:buFont typeface="Arial" panose="020B0604020202020204" pitchFamily="34" charset="0"/>
              <a:buChar char="•"/>
            </a:pPr>
            <a:r>
              <a:rPr lang="fr-FR" sz="1000">
                <a:latin typeface="Calibri" panose="020F0502020204030204" pitchFamily="34" charset="0"/>
                <a:cs typeface="Calibri" panose="020F0502020204030204" pitchFamily="34" charset="0"/>
              </a:rPr>
              <a:t>destiné à nourrir la réflexion et la collaboration d’</a:t>
            </a:r>
            <a:r>
              <a:rPr lang="fr-FR" sz="1000" b="1">
                <a:latin typeface="Calibri" panose="020F0502020204030204" pitchFamily="34" charset="0"/>
                <a:cs typeface="Calibri" panose="020F0502020204030204" pitchFamily="34" charset="0"/>
              </a:rPr>
              <a:t>équipe en autonomie</a:t>
            </a:r>
          </a:p>
          <a:p>
            <a:pPr>
              <a:buFont typeface="Wingdings" pitchFamily="2" charset="2"/>
              <a:buChar char="q"/>
            </a:pPr>
            <a:r>
              <a:rPr lang="fr-FR" sz="1000">
                <a:latin typeface="Calibri" panose="020F0502020204030204" pitchFamily="34" charset="0"/>
                <a:cs typeface="Calibri" panose="020F0502020204030204" pitchFamily="34" charset="0"/>
              </a:rPr>
              <a:t> Pour permettre : </a:t>
            </a:r>
          </a:p>
          <a:p>
            <a:pPr>
              <a:buFont typeface="Arial" panose="020B0604020202020204" pitchFamily="34" charset="0"/>
              <a:buChar char="•"/>
            </a:pPr>
            <a:r>
              <a:rPr lang="fr-FR" sz="1000">
                <a:latin typeface="Calibri" panose="020F0502020204030204" pitchFamily="34" charset="0"/>
                <a:cs typeface="Calibri" panose="020F0502020204030204" pitchFamily="34" charset="0"/>
              </a:rPr>
              <a:t>l’analyse des difficultés des élèves </a:t>
            </a:r>
          </a:p>
          <a:p>
            <a:pPr>
              <a:buFont typeface="Arial" panose="020B0604020202020204" pitchFamily="34" charset="0"/>
              <a:buChar char="•"/>
            </a:pPr>
            <a:r>
              <a:rPr lang="fr-FR" sz="1000">
                <a:latin typeface="Calibri" panose="020F0502020204030204" pitchFamily="34" charset="0"/>
                <a:cs typeface="Calibri" panose="020F0502020204030204" pitchFamily="34" charset="0"/>
              </a:rPr>
              <a:t>d’agir en termes de prévention-action-remédiation </a:t>
            </a:r>
          </a:p>
          <a:p>
            <a:pPr>
              <a:buFont typeface="Arial" panose="020B0604020202020204" pitchFamily="34" charset="0"/>
              <a:buChar char="•"/>
            </a:pPr>
            <a:r>
              <a:rPr lang="fr-FR" sz="1000">
                <a:latin typeface="Calibri" panose="020F0502020204030204" pitchFamily="34" charset="0"/>
                <a:cs typeface="Calibri" panose="020F0502020204030204" pitchFamily="34" charset="0"/>
              </a:rPr>
              <a:t>dans le cadre du parcours et de la continuité, sur les trois années que sont la GS, le CP, le CE1</a:t>
            </a:r>
          </a:p>
          <a:p>
            <a:r>
              <a:rPr lang="fr-FR" sz="1000"/>
              <a:t>Rappel de la compétence visée</a:t>
            </a:r>
          </a:p>
          <a:p>
            <a:r>
              <a:rPr lang="fr-FR" sz="1000"/>
              <a:t>De l’activité</a:t>
            </a:r>
          </a:p>
          <a:p>
            <a:r>
              <a:rPr lang="fr-FR" sz="1000"/>
              <a:t>Des enjeux du test</a:t>
            </a:r>
          </a:p>
          <a:p>
            <a:r>
              <a:rPr lang="fr-FR" sz="1000"/>
              <a:t>Aider à la lecture des réponses des élèves</a:t>
            </a:r>
          </a:p>
          <a:p>
            <a:r>
              <a:rPr lang="fr-FR" sz="1000"/>
              <a:t>Emettre des hypothèses quant aux difficultés</a:t>
            </a:r>
          </a:p>
          <a:p>
            <a:r>
              <a:rPr lang="fr-FR" sz="1000"/>
              <a:t>Valider ou non </a:t>
            </a:r>
          </a:p>
          <a:p>
            <a:r>
              <a:rPr lang="fr-FR" sz="1000"/>
              <a:t>Comprendre ce qui pose problème à l’élève</a:t>
            </a:r>
          </a:p>
          <a:p>
            <a:r>
              <a:rPr lang="fr-FR" sz="1000"/>
              <a:t>Identifier et hiérarchiser les besoins</a:t>
            </a:r>
          </a:p>
          <a:p>
            <a:r>
              <a:rPr lang="fr-FR" sz="1000"/>
              <a:t>Des éléments de continuité et de progressivité sur lesquels prendre appui pour agir</a:t>
            </a:r>
          </a:p>
          <a:p>
            <a:r>
              <a:rPr lang="fr-FR" sz="1000"/>
              <a:t>Des activités en lien avec la compétence et les apprentissages à mettre en œuvre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a:t>Une banque de ressources</a:t>
            </a:r>
          </a:p>
          <a:p>
            <a:r>
              <a:rPr lang="fr-FR" sz="1000"/>
              <a:t>Un fichier apports théoriques et didactiques</a:t>
            </a: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6</a:t>
            </a:fld>
            <a:endParaRPr lang="fr-FR"/>
          </a:p>
        </p:txBody>
      </p:sp>
    </p:spTree>
    <p:extLst>
      <p:ext uri="{BB962C8B-B14F-4D97-AF65-F5344CB8AC3E}">
        <p14:creationId xmlns:p14="http://schemas.microsoft.com/office/powerpoint/2010/main" val="297968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7</a:t>
            </a:fld>
            <a:endParaRPr lang="fr-FR"/>
          </a:p>
        </p:txBody>
      </p:sp>
    </p:spTree>
    <p:extLst>
      <p:ext uri="{BB962C8B-B14F-4D97-AF65-F5344CB8AC3E}">
        <p14:creationId xmlns:p14="http://schemas.microsoft.com/office/powerpoint/2010/main" val="342324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8</a:t>
            </a:fld>
            <a:endParaRPr lang="fr-FR"/>
          </a:p>
        </p:txBody>
      </p:sp>
    </p:spTree>
    <p:extLst>
      <p:ext uri="{BB962C8B-B14F-4D97-AF65-F5344CB8AC3E}">
        <p14:creationId xmlns:p14="http://schemas.microsoft.com/office/powerpoint/2010/main" val="51496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498475"/>
            <a:ext cx="5486400" cy="3086100"/>
          </a:xfrm>
        </p:spPr>
      </p:sp>
      <p:sp>
        <p:nvSpPr>
          <p:cNvPr id="3" name="Espace réservé des notes 2"/>
          <p:cNvSpPr>
            <a:spLocks noGrp="1"/>
          </p:cNvSpPr>
          <p:nvPr>
            <p:ph type="body" idx="1"/>
          </p:nvPr>
        </p:nvSpPr>
        <p:spPr>
          <a:xfrm>
            <a:off x="386366" y="3759200"/>
            <a:ext cx="6104586" cy="5178737"/>
          </a:xfrm>
        </p:spPr>
        <p:txBody>
          <a:bodyPr/>
          <a:lstStyle/>
          <a:p>
            <a:r>
              <a:rPr lang="fr-FR" sz="1000" b="1" kern="1200">
                <a:solidFill>
                  <a:schemeClr val="tx1"/>
                </a:solidFill>
                <a:effectLst/>
                <a:latin typeface="+mn-lt"/>
                <a:ea typeface="+mn-ea"/>
                <a:cs typeface="+mn-cs"/>
              </a:rPr>
              <a:t>Mettre en œuvre l’enseignement du vocabulaire dans une classe de maternelle</a:t>
            </a:r>
            <a:endParaRPr lang="fr-FR" sz="1000" kern="1200">
              <a:solidFill>
                <a:schemeClr val="tx1"/>
              </a:solidFill>
              <a:effectLst/>
              <a:latin typeface="+mn-lt"/>
              <a:ea typeface="+mn-ea"/>
              <a:cs typeface="+mn-cs"/>
            </a:endParaRPr>
          </a:p>
          <a:p>
            <a:r>
              <a:rPr lang="fr-FR" sz="1000" kern="1200">
                <a:solidFill>
                  <a:schemeClr val="tx1"/>
                </a:solidFill>
                <a:effectLst/>
                <a:latin typeface="+mn-lt"/>
                <a:ea typeface="+mn-ea"/>
                <a:cs typeface="+mn-cs"/>
              </a:rPr>
              <a:t>Les différentes pistes suivantes permettent de mettre en œuvre un enseignement adapté du vocabulaire au regard de la façon dont les enfants apprennent. Elles permettent de diversifier les stratégies et les outils pour favoriser le processus d’inférence qui permet à l’enfant de comprendre le sens des mots, et offrent différentes possibilités de présenter les corpus de mots et de les structurer pour en faciliter la mémorisation et la mise en réseau</a:t>
            </a:r>
            <a:r>
              <a:rPr lang="fr-FR" sz="1000">
                <a:effectLst/>
              </a:rPr>
              <a:t> </a:t>
            </a:r>
          </a:p>
          <a:p>
            <a:endParaRPr lang="fr-FR" sz="1000">
              <a:effectLst/>
            </a:endParaRPr>
          </a:p>
          <a:p>
            <a:r>
              <a:rPr lang="fr-FR" sz="1000" b="1" i="1" kern="1200">
                <a:solidFill>
                  <a:schemeClr val="tx1"/>
                </a:solidFill>
                <a:effectLst/>
                <a:latin typeface="+mn-lt"/>
                <a:ea typeface="+mn-ea"/>
                <a:cs typeface="+mn-cs"/>
              </a:rPr>
              <a:t>Choisir des mots par univers de référence </a:t>
            </a:r>
            <a:endParaRPr lang="fr-FR" sz="1000" kern="1200">
              <a:solidFill>
                <a:schemeClr val="tx1"/>
              </a:solidFill>
              <a:effectLst/>
              <a:latin typeface="+mn-lt"/>
              <a:ea typeface="+mn-ea"/>
              <a:cs typeface="+mn-cs"/>
            </a:endParaRPr>
          </a:p>
          <a:p>
            <a:r>
              <a:rPr lang="fr-FR" sz="1000" kern="1200">
                <a:solidFill>
                  <a:schemeClr val="tx1"/>
                </a:solidFill>
                <a:effectLst/>
                <a:latin typeface="+mn-lt"/>
                <a:ea typeface="+mn-ea"/>
                <a:cs typeface="+mn-cs"/>
              </a:rPr>
              <a:t>« Généralement, les premiers mots de l’enfant se réfèrent aux personnes et aux objets avec lesquels il est le plus souvent en contact, les objets et les personnes qui font partie de son univers, les membres de sa famille, les animaux, la nourriture, les boissons et les jouets. » </a:t>
            </a:r>
            <a:r>
              <a:rPr lang="fr-FR" sz="1000" i="1" kern="1200">
                <a:solidFill>
                  <a:schemeClr val="tx1"/>
                </a:solidFill>
                <a:effectLst/>
                <a:latin typeface="+mn-lt"/>
                <a:ea typeface="+mn-ea"/>
                <a:cs typeface="+mn-cs"/>
              </a:rPr>
              <a:t>Inserm, Acquisition du langage oral : repères chronologiques </a:t>
            </a:r>
            <a:r>
              <a:rPr lang="fr-FR" sz="1000" i="1" u="sng" kern="1200">
                <a:solidFill>
                  <a:schemeClr val="tx1"/>
                </a:solidFill>
                <a:effectLst/>
                <a:latin typeface="+mn-lt"/>
                <a:ea typeface="+mn-ea"/>
                <a:cs typeface="+mn-cs"/>
                <a:hlinkClick r:id="rId3"/>
              </a:rPr>
              <a:t>http://www.ipubli.inserm.fr/bitstream/handle/10608/110/?sequence=10</a:t>
            </a:r>
            <a:endParaRPr lang="fr-FR" sz="1000" kern="1200">
              <a:solidFill>
                <a:schemeClr val="tx1"/>
              </a:solidFill>
              <a:effectLst/>
              <a:latin typeface="+mn-lt"/>
              <a:ea typeface="+mn-ea"/>
              <a:cs typeface="+mn-cs"/>
            </a:endParaRPr>
          </a:p>
          <a:p>
            <a:r>
              <a:rPr lang="fr-FR" sz="1000" kern="1200">
                <a:solidFill>
                  <a:schemeClr val="tx1"/>
                </a:solidFill>
                <a:effectLst/>
                <a:latin typeface="+mn-lt"/>
                <a:ea typeface="+mn-ea"/>
                <a:cs typeface="+mn-cs"/>
              </a:rPr>
              <a:t> </a:t>
            </a:r>
          </a:p>
          <a:p>
            <a:r>
              <a:rPr lang="fr-FR" sz="1000" kern="1200">
                <a:solidFill>
                  <a:schemeClr val="tx1"/>
                </a:solidFill>
                <a:effectLst/>
                <a:latin typeface="+mn-lt"/>
                <a:ea typeface="+mn-ea"/>
                <a:cs typeface="+mn-cs"/>
              </a:rPr>
              <a:t>Il semble donc logique que le parcours de l’</a:t>
            </a:r>
            <a:r>
              <a:rPr lang="fr-FR" sz="1000" kern="1200" err="1">
                <a:solidFill>
                  <a:schemeClr val="tx1"/>
                </a:solidFill>
                <a:effectLst/>
                <a:latin typeface="+mn-lt"/>
                <a:ea typeface="+mn-ea"/>
                <a:cs typeface="+mn-cs"/>
              </a:rPr>
              <a:t>élève</a:t>
            </a:r>
            <a:r>
              <a:rPr lang="fr-FR" sz="1000" kern="1200">
                <a:solidFill>
                  <a:schemeClr val="tx1"/>
                </a:solidFill>
                <a:effectLst/>
                <a:latin typeface="+mn-lt"/>
                <a:ea typeface="+mn-ea"/>
                <a:cs typeface="+mn-cs"/>
              </a:rPr>
              <a:t> </a:t>
            </a:r>
            <a:r>
              <a:rPr lang="fr-FR" sz="1000" b="1" kern="1200">
                <a:solidFill>
                  <a:schemeClr val="tx1"/>
                </a:solidFill>
                <a:effectLst/>
                <a:latin typeface="+mn-lt"/>
                <a:ea typeface="+mn-ea"/>
                <a:cs typeface="+mn-cs"/>
              </a:rPr>
              <a:t>dès la petite section </a:t>
            </a:r>
            <a:r>
              <a:rPr lang="fr-FR" sz="1000" kern="1200">
                <a:solidFill>
                  <a:schemeClr val="tx1"/>
                </a:solidFill>
                <a:effectLst/>
                <a:latin typeface="+mn-lt"/>
                <a:ea typeface="+mn-ea"/>
                <a:cs typeface="+mn-cs"/>
              </a:rPr>
              <a:t>débute avec des mots qu’il faut apprendre en priorité, car utiles pour comprendre et se faire comprendre, les mots les plus fréquents dans sa vie, dans la famille et à l’école.</a:t>
            </a:r>
          </a:p>
          <a:p>
            <a:r>
              <a:rPr lang="fr-FR" sz="1000" kern="1200">
                <a:solidFill>
                  <a:schemeClr val="tx1"/>
                </a:solidFill>
                <a:effectLst/>
                <a:latin typeface="+mn-lt"/>
                <a:ea typeface="+mn-ea"/>
                <a:cs typeface="+mn-cs"/>
              </a:rPr>
              <a:t>La progressivité des acquisitions implique de commencer par </a:t>
            </a:r>
            <a:r>
              <a:rPr lang="fr-FR" sz="1000" b="1" kern="1200">
                <a:solidFill>
                  <a:schemeClr val="tx1"/>
                </a:solidFill>
                <a:effectLst/>
                <a:latin typeface="+mn-lt"/>
                <a:ea typeface="+mn-ea"/>
                <a:cs typeface="+mn-cs"/>
              </a:rPr>
              <a:t>les mots relatifs aux actes du quotidien</a:t>
            </a:r>
            <a:r>
              <a:rPr lang="fr-FR" sz="1000" kern="1200">
                <a:solidFill>
                  <a:schemeClr val="tx1"/>
                </a:solidFill>
                <a:effectLst/>
                <a:latin typeface="+mn-lt"/>
                <a:ea typeface="+mn-ea"/>
                <a:cs typeface="+mn-cs"/>
              </a:rPr>
              <a:t> (hygiène, habillage, collation, repas, repos), </a:t>
            </a:r>
            <a:r>
              <a:rPr lang="fr-FR" sz="1000" b="1" kern="1200">
                <a:solidFill>
                  <a:schemeClr val="tx1"/>
                </a:solidFill>
                <a:effectLst/>
                <a:latin typeface="+mn-lt"/>
                <a:ea typeface="+mn-ea"/>
                <a:cs typeface="+mn-cs"/>
              </a:rPr>
              <a:t>aux activités de la classe</a:t>
            </a:r>
            <a:r>
              <a:rPr lang="fr-FR" sz="1000" kern="1200">
                <a:solidFill>
                  <a:schemeClr val="tx1"/>
                </a:solidFill>
                <a:effectLst/>
                <a:latin typeface="+mn-lt"/>
                <a:ea typeface="+mn-ea"/>
                <a:cs typeface="+mn-cs"/>
              </a:rPr>
              <a:t> (locaux, matériel, matériaux, actions, productions), et </a:t>
            </a:r>
            <a:r>
              <a:rPr lang="fr-FR" sz="1000" b="1" kern="1200">
                <a:solidFill>
                  <a:schemeClr val="tx1"/>
                </a:solidFill>
                <a:effectLst/>
                <a:latin typeface="+mn-lt"/>
                <a:ea typeface="+mn-ea"/>
                <a:cs typeface="+mn-cs"/>
              </a:rPr>
              <a:t>aux relations avec les autres</a:t>
            </a:r>
            <a:r>
              <a:rPr lang="fr-FR" sz="1000" kern="1200">
                <a:solidFill>
                  <a:schemeClr val="tx1"/>
                </a:solidFill>
                <a:effectLst/>
                <a:latin typeface="+mn-lt"/>
                <a:ea typeface="+mn-ea"/>
                <a:cs typeface="+mn-cs"/>
              </a:rPr>
              <a:t> (salutations, remerciements).</a:t>
            </a:r>
          </a:p>
          <a:p>
            <a:r>
              <a:rPr lang="fr-FR" sz="1000" kern="1200">
                <a:solidFill>
                  <a:schemeClr val="tx1"/>
                </a:solidFill>
                <a:effectLst/>
                <a:latin typeface="+mn-lt"/>
                <a:ea typeface="+mn-ea"/>
                <a:cs typeface="+mn-cs"/>
              </a:rPr>
              <a:t>Le langage se déploie et se perfectionne dans les différents domaines qui offrent naturellement la possibilité de </a:t>
            </a:r>
            <a:r>
              <a:rPr lang="fr-FR" sz="1000" kern="1200" err="1">
                <a:solidFill>
                  <a:schemeClr val="tx1"/>
                </a:solidFill>
                <a:effectLst/>
                <a:latin typeface="+mn-lt"/>
                <a:ea typeface="+mn-ea"/>
                <a:cs typeface="+mn-cs"/>
              </a:rPr>
              <a:t>découvrir</a:t>
            </a:r>
            <a:r>
              <a:rPr lang="fr-FR" sz="1000" kern="1200">
                <a:solidFill>
                  <a:schemeClr val="tx1"/>
                </a:solidFill>
                <a:effectLst/>
                <a:latin typeface="+mn-lt"/>
                <a:ea typeface="+mn-ea"/>
                <a:cs typeface="+mn-cs"/>
              </a:rPr>
              <a:t> des champs lexicaux divers mais avant tout en relation avec </a:t>
            </a:r>
            <a:r>
              <a:rPr lang="fr-FR" sz="1000" b="1" kern="1200">
                <a:solidFill>
                  <a:schemeClr val="tx1"/>
                </a:solidFill>
                <a:effectLst/>
                <a:latin typeface="+mn-lt"/>
                <a:ea typeface="+mn-ea"/>
                <a:cs typeface="+mn-cs"/>
              </a:rPr>
              <a:t>le</a:t>
            </a:r>
            <a:r>
              <a:rPr lang="fr-FR" sz="1000" kern="1200">
                <a:solidFill>
                  <a:schemeClr val="tx1"/>
                </a:solidFill>
                <a:effectLst/>
                <a:latin typeface="+mn-lt"/>
                <a:ea typeface="+mn-ea"/>
                <a:cs typeface="+mn-cs"/>
              </a:rPr>
              <a:t> </a:t>
            </a:r>
            <a:r>
              <a:rPr lang="fr-FR" sz="1000" b="1" kern="1200">
                <a:solidFill>
                  <a:schemeClr val="tx1"/>
                </a:solidFill>
                <a:effectLst/>
                <a:latin typeface="+mn-lt"/>
                <a:ea typeface="+mn-ea"/>
                <a:cs typeface="+mn-cs"/>
              </a:rPr>
              <a:t>vécu et les intérêts de jeunes enfants</a:t>
            </a:r>
            <a:r>
              <a:rPr lang="fr-FR" sz="1000" kern="1200">
                <a:solidFill>
                  <a:schemeClr val="tx1"/>
                </a:solidFill>
                <a:effectLst/>
                <a:latin typeface="+mn-lt"/>
                <a:ea typeface="+mn-ea"/>
                <a:cs typeface="+mn-cs"/>
              </a:rPr>
              <a:t>.</a:t>
            </a:r>
          </a:p>
          <a:p>
            <a:r>
              <a:rPr lang="fr-FR" sz="1000" kern="1200">
                <a:solidFill>
                  <a:schemeClr val="tx1"/>
                </a:solidFill>
                <a:effectLst/>
                <a:latin typeface="+mn-lt"/>
                <a:ea typeface="+mn-ea"/>
                <a:cs typeface="+mn-cs"/>
              </a:rPr>
              <a:t> </a:t>
            </a:r>
          </a:p>
          <a:p>
            <a:r>
              <a:rPr lang="fr-FR" sz="1000" kern="1200">
                <a:solidFill>
                  <a:schemeClr val="tx1"/>
                </a:solidFill>
                <a:effectLst/>
                <a:latin typeface="+mn-lt"/>
                <a:ea typeface="+mn-ea"/>
                <a:cs typeface="+mn-cs"/>
              </a:rPr>
              <a:t>Les noms de nombres, de formes, de couleur, les noms qui servent à structurer l’espace et le temps, les mots qui servent à comparer des objets ou des collections, à classer, sont à enseigner tout autant car ils sont cruciaux pour la structuration de la pensée. Réf. </a:t>
            </a:r>
            <a:r>
              <a:rPr lang="fr-FR" sz="1000" i="1" kern="1200">
                <a:solidFill>
                  <a:schemeClr val="tx1"/>
                </a:solidFill>
                <a:effectLst/>
                <a:latin typeface="+mn-lt"/>
                <a:ea typeface="+mn-ea"/>
                <a:cs typeface="+mn-cs"/>
              </a:rPr>
              <a:t>Le vocabulaire et la syntaxe dans les différents domaines d’apprentissage</a:t>
            </a:r>
            <a:r>
              <a:rPr lang="fr-FR" sz="1000" kern="1200">
                <a:solidFill>
                  <a:schemeClr val="tx1"/>
                </a:solidFill>
                <a:effectLst/>
                <a:latin typeface="+mn-lt"/>
                <a:ea typeface="+mn-ea"/>
                <a:cs typeface="+mn-cs"/>
              </a:rPr>
              <a:t> </a:t>
            </a:r>
            <a:r>
              <a:rPr lang="fr-FR" sz="1000" u="sng" kern="1200">
                <a:solidFill>
                  <a:schemeClr val="tx1"/>
                </a:solidFill>
                <a:effectLst/>
                <a:latin typeface="+mn-lt"/>
                <a:ea typeface="+mn-ea"/>
                <a:cs typeface="+mn-cs"/>
                <a:hlinkClick r:id="rId4"/>
              </a:rPr>
              <a:t>https://cache.media.eduscol.education.fr/file/Langage/59/2/Ress_c1_Annexe_Section_2_partie_1_Lexique_et_syntaxe_569592.pdf</a:t>
            </a:r>
            <a:endParaRPr lang="fr-FR" sz="1000" kern="1200">
              <a:solidFill>
                <a:schemeClr val="tx1"/>
              </a:solidFill>
              <a:effectLst/>
              <a:latin typeface="+mn-lt"/>
              <a:ea typeface="+mn-ea"/>
              <a:cs typeface="+mn-cs"/>
            </a:endParaRPr>
          </a:p>
          <a:p>
            <a:r>
              <a:rPr lang="fr-FR" sz="1000" kern="1200">
                <a:solidFill>
                  <a:schemeClr val="tx1"/>
                </a:solidFill>
                <a:effectLst/>
                <a:latin typeface="+mn-lt"/>
                <a:ea typeface="+mn-ea"/>
                <a:cs typeface="+mn-cs"/>
              </a:rPr>
              <a:t>A trois ans, l'accent doit être mis sur les mots les plus usuels que beaucoup d'enfants ne possèdent pas et qu'il est prioritaire de leur apprendre si on veut assurer leur réussite. Il est toutefois souhaitable de ne pas manquer d’ambition pour ne pas être restrictif et aller bien au-delà. En outre, les </a:t>
            </a:r>
            <a:r>
              <a:rPr lang="fr-FR" sz="1000" kern="1200" err="1">
                <a:solidFill>
                  <a:schemeClr val="tx1"/>
                </a:solidFill>
                <a:effectLst/>
                <a:latin typeface="+mn-lt"/>
                <a:ea typeface="+mn-ea"/>
                <a:cs typeface="+mn-cs"/>
              </a:rPr>
              <a:t>élèves</a:t>
            </a:r>
            <a:r>
              <a:rPr lang="fr-FR" sz="1000" kern="1200">
                <a:solidFill>
                  <a:schemeClr val="tx1"/>
                </a:solidFill>
                <a:effectLst/>
                <a:latin typeface="+mn-lt"/>
                <a:ea typeface="+mn-ea"/>
                <a:cs typeface="+mn-cs"/>
              </a:rPr>
              <a:t> aiment </a:t>
            </a:r>
            <a:r>
              <a:rPr lang="fr-FR" sz="1000" kern="1200" err="1">
                <a:solidFill>
                  <a:schemeClr val="tx1"/>
                </a:solidFill>
                <a:effectLst/>
                <a:latin typeface="+mn-lt"/>
                <a:ea typeface="+mn-ea"/>
                <a:cs typeface="+mn-cs"/>
              </a:rPr>
              <a:t>découvrir</a:t>
            </a:r>
            <a:r>
              <a:rPr lang="fr-FR" sz="1000" kern="1200">
                <a:solidFill>
                  <a:schemeClr val="tx1"/>
                </a:solidFill>
                <a:effectLst/>
                <a:latin typeface="+mn-lt"/>
                <a:ea typeface="+mn-ea"/>
                <a:cs typeface="+mn-cs"/>
              </a:rPr>
              <a:t>, utiliser et jouer avec des mots difficiles. En lien avec des projets menés en classe, des sorties pédagogiques, on peut introduire les mots d’un champ particulier (éléments d’architecture d’un château du moyen-âge, machines agricoles). L’intérêt que l’enseignant lui-même manifeste pour les mots nouveaux accroit l’attention de l’</a:t>
            </a:r>
            <a:r>
              <a:rPr lang="fr-FR" sz="1000" kern="1200" err="1">
                <a:solidFill>
                  <a:schemeClr val="tx1"/>
                </a:solidFill>
                <a:effectLst/>
                <a:latin typeface="+mn-lt"/>
                <a:ea typeface="+mn-ea"/>
                <a:cs typeface="+mn-cs"/>
              </a:rPr>
              <a:t>élève</a:t>
            </a:r>
            <a:r>
              <a:rPr lang="fr-FR" sz="1000" kern="1200">
                <a:solidFill>
                  <a:schemeClr val="tx1"/>
                </a:solidFill>
                <a:effectLst/>
                <a:latin typeface="+mn-lt"/>
                <a:ea typeface="+mn-ea"/>
                <a:cs typeface="+mn-cs"/>
              </a:rPr>
              <a:t>, sa compréhension, sa motivation.</a:t>
            </a:r>
          </a:p>
          <a:p>
            <a:endParaRPr lang="fr-FR"/>
          </a:p>
        </p:txBody>
      </p:sp>
      <p:sp>
        <p:nvSpPr>
          <p:cNvPr id="4" name="Espace réservé du numéro de diapositive 3"/>
          <p:cNvSpPr>
            <a:spLocks noGrp="1"/>
          </p:cNvSpPr>
          <p:nvPr>
            <p:ph type="sldNum" sz="quarter" idx="5"/>
          </p:nvPr>
        </p:nvSpPr>
        <p:spPr/>
        <p:txBody>
          <a:bodyPr/>
          <a:lstStyle/>
          <a:p>
            <a:fld id="{1CF63DDD-A579-9044-B404-196923E88CEA}" type="slidenum">
              <a:rPr lang="fr-FR" smtClean="0"/>
              <a:t>9</a:t>
            </a:fld>
            <a:endParaRPr lang="fr-FR"/>
          </a:p>
        </p:txBody>
      </p:sp>
    </p:spTree>
    <p:extLst>
      <p:ext uri="{BB962C8B-B14F-4D97-AF65-F5344CB8AC3E}">
        <p14:creationId xmlns:p14="http://schemas.microsoft.com/office/powerpoint/2010/main" val="2172608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F7AB48C7-EA0D-8248-9867-0A98D5E83B9F}" type="datetimeFigureOut">
              <a:rPr lang="fr-FR" smtClean="0"/>
              <a:t>28/03/2022</a:t>
            </a:fld>
            <a:endParaRPr lang="fr-F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fr-F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5E47C56-8C1A-7B42-B1CE-13F053D8DABD}" type="slidenum">
              <a:rPr lang="fr-FR" smtClean="0"/>
              <a:t>‹N°›</a:t>
            </a:fld>
            <a:endParaRPr lang="fr-FR"/>
          </a:p>
        </p:txBody>
      </p:sp>
    </p:spTree>
    <p:extLst>
      <p:ext uri="{BB962C8B-B14F-4D97-AF65-F5344CB8AC3E}">
        <p14:creationId xmlns:p14="http://schemas.microsoft.com/office/powerpoint/2010/main" val="29137591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AB48C7-EA0D-8248-9867-0A98D5E83B9F}" type="datetimeFigureOut">
              <a:rPr lang="fr-FR" smtClean="0"/>
              <a:t>28/03/2022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47C56-8C1A-7B42-B1CE-13F053D8DABD}" type="slidenum">
              <a:rPr lang="fr-FR" smtClean="0"/>
              <a:t>‹N°›</a:t>
            </a:fld>
            <a:endParaRPr lang="fr-FR"/>
          </a:p>
        </p:txBody>
      </p:sp>
    </p:spTree>
    <p:extLst>
      <p:ext uri="{BB962C8B-B14F-4D97-AF65-F5344CB8AC3E}">
        <p14:creationId xmlns:p14="http://schemas.microsoft.com/office/powerpoint/2010/main" val="159221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AB48C7-EA0D-8248-9867-0A98D5E83B9F}" type="datetimeFigureOut">
              <a:rPr lang="fr-FR" smtClean="0"/>
              <a:t>28/03/2022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E47C56-8C1A-7B42-B1CE-13F053D8DABD}" type="slidenum">
              <a:rPr lang="fr-FR" smtClean="0"/>
              <a:t>‹N°›</a:t>
            </a:fld>
            <a:endParaRPr lang="fr-FR"/>
          </a:p>
        </p:txBody>
      </p:sp>
    </p:spTree>
    <p:extLst>
      <p:ext uri="{BB962C8B-B14F-4D97-AF65-F5344CB8AC3E}">
        <p14:creationId xmlns:p14="http://schemas.microsoft.com/office/powerpoint/2010/main" val="362935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7AB48C7-EA0D-8248-9867-0A98D5E83B9F}" type="datetimeFigureOut">
              <a:rPr lang="fr-FR" smtClean="0"/>
              <a:t>28/03/2022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E47C56-8C1A-7B42-B1CE-13F053D8DABD}" type="slidenum">
              <a:rPr lang="fr-FR" smtClean="0"/>
              <a:t>‹N°›</a:t>
            </a:fld>
            <a:endParaRPr lang="fr-FR"/>
          </a:p>
        </p:txBody>
      </p:sp>
    </p:spTree>
    <p:extLst>
      <p:ext uri="{BB962C8B-B14F-4D97-AF65-F5344CB8AC3E}">
        <p14:creationId xmlns:p14="http://schemas.microsoft.com/office/powerpoint/2010/main" val="215111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F7AB48C7-EA0D-8248-9867-0A98D5E83B9F}" type="datetimeFigureOut">
              <a:rPr lang="fr-FR" smtClean="0"/>
              <a:t>28/03/2022</a:t>
            </a:fld>
            <a:endParaRPr lang="fr-F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fr-FR"/>
          </a:p>
        </p:txBody>
      </p:sp>
      <p:sp>
        <p:nvSpPr>
          <p:cNvPr id="6" name="Slide Number Placeholder 5"/>
          <p:cNvSpPr>
            <a:spLocks noGrp="1"/>
          </p:cNvSpPr>
          <p:nvPr>
            <p:ph type="sldNum" sz="quarter" idx="12"/>
          </p:nvPr>
        </p:nvSpPr>
        <p:spPr>
          <a:xfrm>
            <a:off x="8604504" y="5211060"/>
            <a:ext cx="2112264" cy="228600"/>
          </a:xfrm>
        </p:spPr>
        <p:txBody>
          <a:bodyPr/>
          <a:lstStyle/>
          <a:p>
            <a:fld id="{55E47C56-8C1A-7B42-B1CE-13F053D8DABD}" type="slidenum">
              <a:rPr lang="fr-FR" smtClean="0"/>
              <a:t>‹N°›</a:t>
            </a:fld>
            <a:endParaRPr lang="fr-FR"/>
          </a:p>
        </p:txBody>
      </p:sp>
    </p:spTree>
    <p:extLst>
      <p:ext uri="{BB962C8B-B14F-4D97-AF65-F5344CB8AC3E}">
        <p14:creationId xmlns:p14="http://schemas.microsoft.com/office/powerpoint/2010/main" val="8933099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7AB48C7-EA0D-8248-9867-0A98D5E83B9F}" type="datetimeFigureOut">
              <a:rPr lang="fr-FR" smtClean="0"/>
              <a:t>28/03/2022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E47C56-8C1A-7B42-B1CE-13F053D8DABD}" type="slidenum">
              <a:rPr lang="fr-FR" smtClean="0"/>
              <a:t>‹N°›</a:t>
            </a:fld>
            <a:endParaRPr lang="fr-FR"/>
          </a:p>
        </p:txBody>
      </p:sp>
    </p:spTree>
    <p:extLst>
      <p:ext uri="{BB962C8B-B14F-4D97-AF65-F5344CB8AC3E}">
        <p14:creationId xmlns:p14="http://schemas.microsoft.com/office/powerpoint/2010/main" val="234933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7AB48C7-EA0D-8248-9867-0A98D5E83B9F}" type="datetimeFigureOut">
              <a:rPr lang="fr-FR" smtClean="0"/>
              <a:t>28/03/2022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E47C56-8C1A-7B42-B1CE-13F053D8DABD}" type="slidenum">
              <a:rPr lang="fr-FR" smtClean="0"/>
              <a:t>‹N°›</a:t>
            </a:fld>
            <a:endParaRPr lang="fr-FR"/>
          </a:p>
        </p:txBody>
      </p:sp>
    </p:spTree>
    <p:extLst>
      <p:ext uri="{BB962C8B-B14F-4D97-AF65-F5344CB8AC3E}">
        <p14:creationId xmlns:p14="http://schemas.microsoft.com/office/powerpoint/2010/main" val="423487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7AB48C7-EA0D-8248-9867-0A98D5E83B9F}" type="datetimeFigureOut">
              <a:rPr lang="fr-FR" smtClean="0"/>
              <a:t>28/03/2022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E47C56-8C1A-7B42-B1CE-13F053D8DABD}" type="slidenum">
              <a:rPr lang="fr-FR" smtClean="0"/>
              <a:t>‹N°›</a:t>
            </a:fld>
            <a:endParaRPr lang="fr-FR"/>
          </a:p>
        </p:txBody>
      </p:sp>
    </p:spTree>
    <p:extLst>
      <p:ext uri="{BB962C8B-B14F-4D97-AF65-F5344CB8AC3E}">
        <p14:creationId xmlns:p14="http://schemas.microsoft.com/office/powerpoint/2010/main" val="87944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B48C7-EA0D-8248-9867-0A98D5E83B9F}" type="datetimeFigureOut">
              <a:rPr lang="fr-FR" smtClean="0"/>
              <a:t>28/03/2022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E47C56-8C1A-7B42-B1CE-13F053D8DABD}" type="slidenum">
              <a:rPr lang="fr-FR" smtClean="0"/>
              <a:t>‹N°›</a:t>
            </a:fld>
            <a:endParaRPr lang="fr-FR"/>
          </a:p>
        </p:txBody>
      </p:sp>
    </p:spTree>
    <p:extLst>
      <p:ext uri="{BB962C8B-B14F-4D97-AF65-F5344CB8AC3E}">
        <p14:creationId xmlns:p14="http://schemas.microsoft.com/office/powerpoint/2010/main" val="278339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F7AB48C7-EA0D-8248-9867-0A98D5E83B9F}" type="datetimeFigureOut">
              <a:rPr lang="fr-FR" smtClean="0"/>
              <a:t>28/03/2022</a:t>
            </a:fld>
            <a:endParaRPr lang="fr-FR"/>
          </a:p>
        </p:txBody>
      </p:sp>
      <p:sp>
        <p:nvSpPr>
          <p:cNvPr id="9" name="Footer Placeholder 8"/>
          <p:cNvSpPr>
            <a:spLocks noGrp="1"/>
          </p:cNvSpPr>
          <p:nvPr>
            <p:ph type="ftr" sz="quarter" idx="11"/>
          </p:nvPr>
        </p:nvSpPr>
        <p:spPr/>
        <p:txBody>
          <a:bodyPr/>
          <a:lstStyle>
            <a:lvl1pPr algn="r">
              <a:defRPr/>
            </a:lvl1pPr>
          </a:lstStyle>
          <a:p>
            <a:endParaRPr lang="fr-F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5E47C56-8C1A-7B42-B1CE-13F053D8DABD}" type="slidenum">
              <a:rPr lang="fr-FR" smtClean="0"/>
              <a:t>‹N°›</a:t>
            </a:fld>
            <a:endParaRPr lang="fr-F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42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F7AB48C7-EA0D-8248-9867-0A98D5E83B9F}" type="datetimeFigureOut">
              <a:rPr lang="fr-FR" smtClean="0"/>
              <a:t>28/03/2022</a:t>
            </a:fld>
            <a:endParaRPr lang="fr-F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5E47C56-8C1A-7B42-B1CE-13F053D8DABD}" type="slidenum">
              <a:rPr lang="fr-FR" smtClean="0"/>
              <a:t>‹N°›</a:t>
            </a:fld>
            <a:endParaRPr lang="fr-F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013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F7AB48C7-EA0D-8248-9867-0A98D5E83B9F}" type="datetimeFigureOut">
              <a:rPr lang="fr-FR" smtClean="0"/>
              <a:t>28/03/2022</a:t>
            </a:fld>
            <a:endParaRPr lang="fr-F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fr-F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5E47C56-8C1A-7B42-B1CE-13F053D8DABD}" type="slidenum">
              <a:rPr lang="fr-FR" smtClean="0"/>
              <a:t>‹N°›</a:t>
            </a:fld>
            <a:endParaRPr lang="fr-FR"/>
          </a:p>
        </p:txBody>
      </p:sp>
    </p:spTree>
    <p:extLst>
      <p:ext uri="{BB962C8B-B14F-4D97-AF65-F5344CB8AC3E}">
        <p14:creationId xmlns:p14="http://schemas.microsoft.com/office/powerpoint/2010/main" val="225062871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cache.media.eduscol.education.fr/file/Je_rentre_au_CP/95/4/C1_Vocabulaire_Principes_1238954.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ache.media.eduscol.education.fr/file/Je_rentre_au_CP/95/6/C1_Vocabulaire_Evaluation_1238956.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duscol.education.fr/126/je-rentre-au-c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ache.media.eduscol.education.fr/file/Je_rentre_au_CP/95/4/C1_Vocabulaire_Principes_1238954.pdf"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s://cache.media.eduscol.education.fr/file/Je_rentre_au_CP/36/5/C1_ConscPhono_Principes_1238365.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cache.media.eduscol.education.fr/file/Je_rentre_au_CP/36/0/C1_ConscPhono_Evaluation_1238360.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ache.media.eduscol.education.fr/file/Je_rentre_au_CP/95/4/C1_Vocabulaire_Principes_1238954.pdf"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cache.media.eduscol.education.fr/file/Je_rentre_au_CP/36/0/C1_ConscPhono_Evaluation_1238360.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C11DE81-CF43-C741-9E5D-61A311AE0578}"/>
              </a:ext>
            </a:extLst>
          </p:cNvPr>
          <p:cNvSpPr txBox="1">
            <a:spLocks/>
          </p:cNvSpPr>
          <p:nvPr/>
        </p:nvSpPr>
        <p:spPr>
          <a:xfrm>
            <a:off x="1541003" y="1268361"/>
            <a:ext cx="9176158" cy="3519949"/>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800" b="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rPr>
              <a:t>Evaluer analyser agir</a:t>
            </a:r>
          </a:p>
          <a:p>
            <a:r>
              <a:rPr lang="fr-FR" sz="4800" b="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rPr>
              <a:t>Maitrise de </a:t>
            </a:r>
            <a:r>
              <a:rPr lang="fr-FR" sz="4800" b="1" smtClean="0">
                <a:solidFill>
                  <a:schemeClr val="accent1"/>
                </a:solidFill>
                <a:latin typeface="Hiragino Mincho Pro W3" panose="02020300000000000000" pitchFamily="18" charset="-128"/>
                <a:ea typeface="Hiragino Mincho Pro W3" panose="02020300000000000000" pitchFamily="18" charset="-128"/>
                <a:cs typeface="Al Tarikh" pitchFamily="2" charset="-78"/>
              </a:rPr>
              <a:t>la langue C1 </a:t>
            </a:r>
            <a:endParaRPr lang="fr-FR" sz="4800" b="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endParaRPr>
          </a:p>
          <a:p>
            <a:endParaRPr lang="fr-FR" sz="2400" b="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endParaRPr>
          </a:p>
        </p:txBody>
      </p:sp>
      <p:sp>
        <p:nvSpPr>
          <p:cNvPr id="7" name="Sous-titre 2">
            <a:extLst>
              <a:ext uri="{FF2B5EF4-FFF2-40B4-BE49-F238E27FC236}">
                <a16:creationId xmlns:a16="http://schemas.microsoft.com/office/drawing/2014/main" id="{9DDEACC2-7D9C-CB43-A2E8-68007BB17138}"/>
              </a:ext>
            </a:extLst>
          </p:cNvPr>
          <p:cNvSpPr>
            <a:spLocks noGrp="1"/>
          </p:cNvSpPr>
          <p:nvPr>
            <p:ph type="subTitle" idx="1"/>
          </p:nvPr>
        </p:nvSpPr>
        <p:spPr>
          <a:xfrm>
            <a:off x="519175" y="5624054"/>
            <a:ext cx="2469698" cy="867016"/>
          </a:xfrm>
          <a:solidFill>
            <a:schemeClr val="accent5">
              <a:lumMod val="20000"/>
              <a:lumOff val="80000"/>
            </a:schemeClr>
          </a:solidFill>
        </p:spPr>
        <p:txBody>
          <a:bodyPr>
            <a:normAutofit/>
          </a:bodyPr>
          <a:lstStyle/>
          <a:p>
            <a:r>
              <a:rPr lang="fr-FR" sz="2000" b="1" dirty="0">
                <a:solidFill>
                  <a:schemeClr val="accent1"/>
                </a:solidFill>
              </a:rPr>
              <a:t>2021/2022</a:t>
            </a:r>
          </a:p>
        </p:txBody>
      </p:sp>
    </p:spTree>
    <p:extLst>
      <p:ext uri="{BB962C8B-B14F-4D97-AF65-F5344CB8AC3E}">
        <p14:creationId xmlns:p14="http://schemas.microsoft.com/office/powerpoint/2010/main" val="881194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A80163C5-583D-C344-95D6-5A9150E61CB1}"/>
              </a:ext>
            </a:extLst>
          </p:cNvPr>
          <p:cNvSpPr>
            <a:spLocks noGrp="1"/>
          </p:cNvSpPr>
          <p:nvPr>
            <p:ph idx="1"/>
          </p:nvPr>
        </p:nvSpPr>
        <p:spPr>
          <a:xfrm>
            <a:off x="835572" y="2103120"/>
            <a:ext cx="10289628" cy="3931920"/>
          </a:xfrm>
        </p:spPr>
        <p:txBody>
          <a:bodyPr/>
          <a:lstStyle/>
          <a:p>
            <a:r>
              <a:rPr lang="fr-FR" b="1" i="1"/>
              <a:t>Choisir des mots de classes grammaticales différentes</a:t>
            </a:r>
          </a:p>
          <a:p>
            <a:r>
              <a:rPr lang="fr-FR" b="1" i="1"/>
              <a:t>Choisir des situations diversifiées et enrichissantes</a:t>
            </a:r>
            <a:endParaRPr lang="fr-FR"/>
          </a:p>
          <a:p>
            <a:endParaRPr lang="fr-FR"/>
          </a:p>
        </p:txBody>
      </p:sp>
      <p:sp>
        <p:nvSpPr>
          <p:cNvPr id="10" name="Titre 1">
            <a:extLst>
              <a:ext uri="{FF2B5EF4-FFF2-40B4-BE49-F238E27FC236}">
                <a16:creationId xmlns:a16="http://schemas.microsoft.com/office/drawing/2014/main" id="{4F7FFE52-16E8-6141-A9C2-2DE1FCB83BE8}"/>
              </a:ext>
            </a:extLst>
          </p:cNvPr>
          <p:cNvSpPr>
            <a:spLocks noGrp="1"/>
          </p:cNvSpPr>
          <p:nvPr>
            <p:ph type="title"/>
          </p:nvPr>
        </p:nvSpPr>
        <p:spPr>
          <a:xfrm>
            <a:off x="257898" y="411948"/>
            <a:ext cx="7214957" cy="912355"/>
          </a:xfrm>
        </p:spPr>
        <p:txBody>
          <a:bodyPr>
            <a:normAutofit fontScale="90000"/>
          </a:bodyPr>
          <a:lstStyle/>
          <a:p>
            <a:r>
              <a:rPr lang="fr-FR" b="1"/>
              <a:t/>
            </a:r>
            <a:br>
              <a:rPr lang="fr-FR" b="1"/>
            </a:br>
            <a:r>
              <a:rPr lang="fr-FR" sz="4400" b="1">
                <a:latin typeface="Calibri" panose="020F0502020204030204" pitchFamily="34" charset="0"/>
                <a:cs typeface="Calibri" panose="020F0502020204030204" pitchFamily="34" charset="0"/>
              </a:rPr>
              <a:t>Faire rencontrer des mots</a:t>
            </a:r>
            <a:r>
              <a:rPr lang="fr-FR"/>
              <a:t/>
            </a:r>
            <a:br>
              <a:rPr lang="fr-FR"/>
            </a:br>
            <a:endParaRPr lang="fr-FR" sz="2400"/>
          </a:p>
        </p:txBody>
      </p:sp>
      <p:sp>
        <p:nvSpPr>
          <p:cNvPr id="11" name="Terminaison 10">
            <a:extLst>
              <a:ext uri="{FF2B5EF4-FFF2-40B4-BE49-F238E27FC236}">
                <a16:creationId xmlns:a16="http://schemas.microsoft.com/office/drawing/2014/main" id="{F4EA2081-1349-5642-966C-F7C41F0DBC8E}"/>
              </a:ext>
            </a:extLst>
          </p:cNvPr>
          <p:cNvSpPr/>
          <p:nvPr/>
        </p:nvSpPr>
        <p:spPr>
          <a:xfrm>
            <a:off x="8530682" y="406181"/>
            <a:ext cx="3314209" cy="870284"/>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100" b="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COMPÉTENCE VISÉE </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fr-FR" sz="1100" b="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Être capable de comprendre des mots sans autre aide que le langage entendu.</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4812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A80163C5-583D-C344-95D6-5A9150E61CB1}"/>
              </a:ext>
            </a:extLst>
          </p:cNvPr>
          <p:cNvSpPr>
            <a:spLocks noGrp="1"/>
          </p:cNvSpPr>
          <p:nvPr>
            <p:ph idx="1"/>
          </p:nvPr>
        </p:nvSpPr>
        <p:spPr>
          <a:xfrm>
            <a:off x="480447" y="2103120"/>
            <a:ext cx="10644753" cy="3931920"/>
          </a:xfrm>
        </p:spPr>
        <p:txBody>
          <a:bodyPr>
            <a:normAutofit lnSpcReduction="10000"/>
          </a:bodyPr>
          <a:lstStyle/>
          <a:p>
            <a:pPr marL="0" indent="0">
              <a:buNone/>
            </a:pPr>
            <a:r>
              <a:rPr lang="fr-FR" b="1" i="1"/>
              <a:t>Faire comprendre aux élèves comment se structurent les mots </a:t>
            </a:r>
          </a:p>
          <a:p>
            <a:r>
              <a:rPr lang="fr-FR" sz="2400">
                <a:latin typeface="Calibri" panose="020F0502020204030204" pitchFamily="34" charset="0"/>
                <a:cs typeface="Calibri" panose="020F0502020204030204" pitchFamily="34" charset="0"/>
              </a:rPr>
              <a:t>Les outils d’aide à l’apprentissage du vocabulaire sont déterminants ; ils doivent être structurants, organisés, récapitulatifs et évolutifs. Comme les </a:t>
            </a:r>
            <a:r>
              <a:rPr lang="fr-FR" sz="2400" err="1">
                <a:latin typeface="Calibri" panose="020F0502020204030204" pitchFamily="34" charset="0"/>
                <a:cs typeface="Calibri" panose="020F0502020204030204" pitchFamily="34" charset="0"/>
              </a:rPr>
              <a:t>élèves</a:t>
            </a:r>
            <a:r>
              <a:rPr lang="fr-FR" sz="2400">
                <a:latin typeface="Calibri" panose="020F0502020204030204" pitchFamily="34" charset="0"/>
                <a:cs typeface="Calibri" panose="020F0502020204030204" pitchFamily="34" charset="0"/>
              </a:rPr>
              <a:t> ne déchiffrent pas encore et qu’il ne faut pas encourager la reconnaissance globale du mot, les outils concerneront exclusivement des images.</a:t>
            </a:r>
          </a:p>
          <a:p>
            <a:r>
              <a:rPr lang="fr-FR" sz="2400">
                <a:latin typeface="Calibri" panose="020F0502020204030204" pitchFamily="34" charset="0"/>
                <a:cs typeface="Calibri" panose="020F0502020204030204" pitchFamily="34" charset="0"/>
              </a:rPr>
              <a:t>Ils évoluent tout au long des apprentissages, s’enrichissent, se réorganisent, passent du mur au cahier, du jeu à l’affichage. Ils sont adaptés à la tranche d’</a:t>
            </a:r>
            <a:r>
              <a:rPr lang="fr-FR" sz="2400" err="1">
                <a:latin typeface="Calibri" panose="020F0502020204030204" pitchFamily="34" charset="0"/>
                <a:cs typeface="Calibri" panose="020F0502020204030204" pitchFamily="34" charset="0"/>
              </a:rPr>
              <a:t>âge</a:t>
            </a:r>
            <a:r>
              <a:rPr lang="fr-FR" sz="2400">
                <a:latin typeface="Calibri" panose="020F0502020204030204" pitchFamily="34" charset="0"/>
                <a:cs typeface="Calibri" panose="020F0502020204030204" pitchFamily="34" charset="0"/>
              </a:rPr>
              <a:t> des enfants. Ces supports constituent tout d’abord les traces d’une découverte, d’une recherche, puis vont permettre la mémorisation en permettant le stockage. Enfin, ils permettent de travailler sur les mots « hors contexte » et conduisent à un premier regard sur le fonctionnement de la langue.</a:t>
            </a:r>
          </a:p>
          <a:p>
            <a:endParaRPr lang="fr-FR"/>
          </a:p>
          <a:p>
            <a:endParaRPr lang="fr-FR"/>
          </a:p>
          <a:p>
            <a:endParaRPr lang="fr-FR"/>
          </a:p>
          <a:p>
            <a:endParaRPr lang="fr-FR"/>
          </a:p>
        </p:txBody>
      </p:sp>
      <p:sp>
        <p:nvSpPr>
          <p:cNvPr id="10" name="Titre 1">
            <a:extLst>
              <a:ext uri="{FF2B5EF4-FFF2-40B4-BE49-F238E27FC236}">
                <a16:creationId xmlns:a16="http://schemas.microsoft.com/office/drawing/2014/main" id="{4F7FFE52-16E8-6141-A9C2-2DE1FCB83BE8}"/>
              </a:ext>
            </a:extLst>
          </p:cNvPr>
          <p:cNvSpPr>
            <a:spLocks noGrp="1"/>
          </p:cNvSpPr>
          <p:nvPr>
            <p:ph type="title"/>
          </p:nvPr>
        </p:nvSpPr>
        <p:spPr>
          <a:xfrm>
            <a:off x="371959" y="231086"/>
            <a:ext cx="7719454" cy="1323862"/>
          </a:xfrm>
        </p:spPr>
        <p:txBody>
          <a:bodyPr>
            <a:normAutofit fontScale="90000"/>
          </a:bodyPr>
          <a:lstStyle/>
          <a:p>
            <a:pPr algn="ctr"/>
            <a:r>
              <a:rPr lang="fr-FR" b="1"/>
              <a:t/>
            </a:r>
            <a:br>
              <a:rPr lang="fr-FR" b="1"/>
            </a:br>
            <a:r>
              <a:rPr lang="fr-FR" b="1">
                <a:latin typeface="Calibri" panose="020F0502020204030204" pitchFamily="34" charset="0"/>
                <a:cs typeface="Calibri" panose="020F0502020204030204" pitchFamily="34" charset="0"/>
              </a:rPr>
              <a:t>Donner une valeur structurante aux mots</a:t>
            </a:r>
            <a:r>
              <a:rPr lang="fr-FR">
                <a:latin typeface="Calibri" panose="020F0502020204030204" pitchFamily="34" charset="0"/>
                <a:cs typeface="Calibri" panose="020F0502020204030204" pitchFamily="34" charset="0"/>
              </a:rPr>
              <a:t/>
            </a:r>
            <a:br>
              <a:rPr lang="fr-FR">
                <a:latin typeface="Calibri" panose="020F0502020204030204" pitchFamily="34" charset="0"/>
                <a:cs typeface="Calibri" panose="020F0502020204030204" pitchFamily="34" charset="0"/>
              </a:rPr>
            </a:br>
            <a:endParaRPr lang="fr-FR" sz="2400">
              <a:latin typeface="Calibri" panose="020F0502020204030204" pitchFamily="34" charset="0"/>
              <a:cs typeface="Calibri" panose="020F0502020204030204" pitchFamily="34" charset="0"/>
            </a:endParaRPr>
          </a:p>
        </p:txBody>
      </p:sp>
      <p:sp>
        <p:nvSpPr>
          <p:cNvPr id="7" name="Terminaison 6">
            <a:extLst>
              <a:ext uri="{FF2B5EF4-FFF2-40B4-BE49-F238E27FC236}">
                <a16:creationId xmlns:a16="http://schemas.microsoft.com/office/drawing/2014/main" id="{EA8F8622-B52D-DE45-8DFA-3DE87CA51C38}"/>
              </a:ext>
            </a:extLst>
          </p:cNvPr>
          <p:cNvSpPr/>
          <p:nvPr/>
        </p:nvSpPr>
        <p:spPr>
          <a:xfrm>
            <a:off x="8530682" y="406181"/>
            <a:ext cx="3314209" cy="870284"/>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100" b="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COMPÉTENCE VISÉE </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fr-FR" sz="1100" b="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Être capable de comprendre des mots sans autre aide que le langage entendu.</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2293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A80163C5-583D-C344-95D6-5A9150E61CB1}"/>
              </a:ext>
            </a:extLst>
          </p:cNvPr>
          <p:cNvSpPr>
            <a:spLocks noGrp="1"/>
          </p:cNvSpPr>
          <p:nvPr>
            <p:ph idx="1"/>
          </p:nvPr>
        </p:nvSpPr>
        <p:spPr>
          <a:xfrm>
            <a:off x="480447" y="1193369"/>
            <a:ext cx="11339594" cy="5252683"/>
          </a:xfrm>
        </p:spPr>
        <p:txBody>
          <a:bodyPr>
            <a:normAutofit fontScale="40000" lnSpcReduction="20000"/>
          </a:bodyPr>
          <a:lstStyle/>
          <a:p>
            <a:r>
              <a:rPr lang="fr-FR" sz="4900" b="1" i="1">
                <a:latin typeface="Calibri" panose="020F0502020204030204" pitchFamily="34" charset="0"/>
                <a:cs typeface="Calibri" panose="020F0502020204030204" pitchFamily="34" charset="0"/>
              </a:rPr>
              <a:t>Deux </a:t>
            </a:r>
            <a:r>
              <a:rPr lang="fr-FR" sz="4900" b="1" i="1" err="1">
                <a:latin typeface="Calibri" panose="020F0502020204030204" pitchFamily="34" charset="0"/>
                <a:cs typeface="Calibri" panose="020F0502020204030204" pitchFamily="34" charset="0"/>
              </a:rPr>
              <a:t>catégories</a:t>
            </a:r>
            <a:r>
              <a:rPr lang="fr-FR" sz="4900" b="1" i="1">
                <a:latin typeface="Calibri" panose="020F0502020204030204" pitchFamily="34" charset="0"/>
                <a:cs typeface="Calibri" panose="020F0502020204030204" pitchFamily="34" charset="0"/>
              </a:rPr>
              <a:t> d’outils peuvent être proposées : </a:t>
            </a:r>
            <a:r>
              <a:rPr lang="fr-FR" sz="4900">
                <a:latin typeface="Calibri" panose="020F0502020204030204" pitchFamily="34" charset="0"/>
                <a:cs typeface="Calibri" panose="020F0502020204030204" pitchFamily="34" charset="0"/>
              </a:rPr>
              <a:t> </a:t>
            </a:r>
          </a:p>
          <a:p>
            <a:r>
              <a:rPr lang="fr-FR" sz="4900" u="sng">
                <a:latin typeface="Calibri" panose="020F0502020204030204" pitchFamily="34" charset="0"/>
                <a:cs typeface="Calibri" panose="020F0502020204030204" pitchFamily="34" charset="0"/>
              </a:rPr>
              <a:t>1. Des outils pour faciliter l’appropriation, la mémorisation, la désignation </a:t>
            </a:r>
            <a:endParaRPr lang="fr-FR" sz="4900">
              <a:latin typeface="Calibri" panose="020F0502020204030204" pitchFamily="34" charset="0"/>
              <a:cs typeface="Calibri" panose="020F0502020204030204" pitchFamily="34" charset="0"/>
            </a:endParaRPr>
          </a:p>
          <a:p>
            <a:pPr marL="0" indent="0">
              <a:buNone/>
            </a:pPr>
            <a:r>
              <a:rPr lang="fr-FR" sz="4900" b="1">
                <a:latin typeface="Calibri" panose="020F0502020204030204" pitchFamily="34" charset="0"/>
                <a:cs typeface="Calibri" panose="020F0502020204030204" pitchFamily="34" charset="0"/>
              </a:rPr>
              <a:t>- Les imagiers et autres représentations graphiques ou photographiques</a:t>
            </a:r>
            <a:r>
              <a:rPr lang="fr-FR" sz="4900">
                <a:latin typeface="Calibri" panose="020F0502020204030204" pitchFamily="34" charset="0"/>
                <a:cs typeface="Calibri" panose="020F0502020204030204" pitchFamily="34" charset="0"/>
              </a:rPr>
              <a:t> </a:t>
            </a:r>
          </a:p>
          <a:p>
            <a:pPr marL="0" indent="0">
              <a:buNone/>
            </a:pPr>
            <a:r>
              <a:rPr lang="fr-FR" sz="4900" b="1">
                <a:latin typeface="Calibri" panose="020F0502020204030204" pitchFamily="34" charset="0"/>
                <a:cs typeface="Calibri" panose="020F0502020204030204" pitchFamily="34" charset="0"/>
              </a:rPr>
              <a:t>- Les images, dessins, photographies</a:t>
            </a:r>
            <a:r>
              <a:rPr lang="fr-FR" sz="4900">
                <a:latin typeface="Calibri" panose="020F0502020204030204" pitchFamily="34" charset="0"/>
                <a:cs typeface="Calibri" panose="020F0502020204030204" pitchFamily="34" charset="0"/>
              </a:rPr>
              <a:t> (prises en classe ou en famille), </a:t>
            </a:r>
            <a:r>
              <a:rPr lang="fr-FR" sz="4900" b="1">
                <a:latin typeface="Calibri" panose="020F0502020204030204" pitchFamily="34" charset="0"/>
                <a:cs typeface="Calibri" panose="020F0502020204030204" pitchFamily="34" charset="0"/>
              </a:rPr>
              <a:t>reproductions d’œuvres d’art, représentations ou témoignages visuels des évènements vécus</a:t>
            </a:r>
            <a:endParaRPr lang="fr-FR" sz="4900">
              <a:latin typeface="Calibri" panose="020F0502020204030204" pitchFamily="34" charset="0"/>
              <a:cs typeface="Calibri" panose="020F0502020204030204" pitchFamily="34" charset="0"/>
            </a:endParaRPr>
          </a:p>
          <a:p>
            <a:pPr marL="0" indent="0">
              <a:buNone/>
            </a:pPr>
            <a:r>
              <a:rPr lang="fr-FR" sz="4900" b="1">
                <a:latin typeface="Calibri" panose="020F0502020204030204" pitchFamily="34" charset="0"/>
                <a:cs typeface="Calibri" panose="020F0502020204030204" pitchFamily="34" charset="0"/>
              </a:rPr>
              <a:t>- Les jeux de lotos, d’appariement, les jeux des 7 familles, jeux de pistes et de société divers</a:t>
            </a:r>
            <a:r>
              <a:rPr lang="fr-FR" sz="4900">
                <a:latin typeface="Calibri" panose="020F0502020204030204" pitchFamily="34" charset="0"/>
                <a:cs typeface="Calibri" panose="020F0502020204030204" pitchFamily="34" charset="0"/>
              </a:rPr>
              <a:t>, </a:t>
            </a:r>
          </a:p>
          <a:p>
            <a:pPr marL="0" indent="0">
              <a:buNone/>
            </a:pPr>
            <a:r>
              <a:rPr lang="fr-FR" sz="4900" b="1">
                <a:latin typeface="Calibri" panose="020F0502020204030204" pitchFamily="34" charset="0"/>
                <a:cs typeface="Calibri" panose="020F0502020204030204" pitchFamily="34" charset="0"/>
              </a:rPr>
              <a:t>- Les jeux de dominos</a:t>
            </a:r>
            <a:endParaRPr lang="fr-FR" sz="4900">
              <a:latin typeface="Calibri" panose="020F0502020204030204" pitchFamily="34" charset="0"/>
              <a:cs typeface="Calibri" panose="020F0502020204030204" pitchFamily="34" charset="0"/>
            </a:endParaRPr>
          </a:p>
          <a:p>
            <a:pPr marL="0" indent="0">
              <a:buNone/>
            </a:pPr>
            <a:r>
              <a:rPr lang="fr-FR" sz="4900" b="1">
                <a:latin typeface="Calibri" panose="020F0502020204030204" pitchFamily="34" charset="0"/>
                <a:cs typeface="Calibri" panose="020F0502020204030204" pitchFamily="34" charset="0"/>
              </a:rPr>
              <a:t>- Les jeux kinesthésiques</a:t>
            </a:r>
            <a:r>
              <a:rPr lang="fr-FR" sz="4900">
                <a:latin typeface="Calibri" panose="020F0502020204030204" pitchFamily="34" charset="0"/>
                <a:cs typeface="Calibri" panose="020F0502020204030204" pitchFamily="34" charset="0"/>
              </a:rPr>
              <a:t> </a:t>
            </a:r>
          </a:p>
          <a:p>
            <a:pPr marL="0" indent="0">
              <a:buNone/>
            </a:pPr>
            <a:r>
              <a:rPr lang="fr-FR" sz="4900" b="1">
                <a:latin typeface="Calibri" panose="020F0502020204030204" pitchFamily="34" charset="0"/>
                <a:cs typeface="Calibri" panose="020F0502020204030204" pitchFamily="34" charset="0"/>
              </a:rPr>
              <a:t>- Les albums échos</a:t>
            </a:r>
            <a:r>
              <a:rPr lang="fr-FR" sz="4900">
                <a:latin typeface="Calibri" panose="020F0502020204030204" pitchFamily="34" charset="0"/>
                <a:cs typeface="Calibri" panose="020F0502020204030204" pitchFamily="34" charset="0"/>
              </a:rPr>
              <a:t> </a:t>
            </a:r>
          </a:p>
          <a:p>
            <a:pPr marL="0" indent="0">
              <a:buNone/>
            </a:pPr>
            <a:r>
              <a:rPr lang="fr-FR" sz="4900" b="1">
                <a:latin typeface="Calibri" panose="020F0502020204030204" pitchFamily="34" charset="0"/>
                <a:cs typeface="Calibri" panose="020F0502020204030204" pitchFamily="34" charset="0"/>
              </a:rPr>
              <a:t>- Les dictionnaires de la classe, musée de la classe, murs d’images</a:t>
            </a:r>
            <a:r>
              <a:rPr lang="fr-FR" sz="4900">
                <a:latin typeface="Calibri" panose="020F0502020204030204" pitchFamily="34" charset="0"/>
                <a:cs typeface="Calibri" panose="020F0502020204030204" pitchFamily="34" charset="0"/>
              </a:rPr>
              <a:t>, </a:t>
            </a:r>
          </a:p>
          <a:p>
            <a:pPr marL="0" indent="0">
              <a:buNone/>
            </a:pPr>
            <a:r>
              <a:rPr lang="fr-FR" sz="4900" b="1">
                <a:latin typeface="Calibri" panose="020F0502020204030204" pitchFamily="34" charset="0"/>
                <a:cs typeface="Calibri" panose="020F0502020204030204" pitchFamily="34" charset="0"/>
              </a:rPr>
              <a:t>- Les boîtes thématiques</a:t>
            </a:r>
            <a:r>
              <a:rPr lang="fr-FR" sz="4900">
                <a:latin typeface="Calibri" panose="020F0502020204030204" pitchFamily="34" charset="0"/>
                <a:cs typeface="Calibri" panose="020F0502020204030204" pitchFamily="34" charset="0"/>
              </a:rPr>
              <a:t> </a:t>
            </a:r>
          </a:p>
          <a:p>
            <a:pPr marL="0" indent="0">
              <a:buNone/>
            </a:pPr>
            <a:r>
              <a:rPr lang="fr-FR" sz="4900" b="1">
                <a:latin typeface="Calibri" panose="020F0502020204030204" pitchFamily="34" charset="0"/>
                <a:cs typeface="Calibri" panose="020F0502020204030204" pitchFamily="34" charset="0"/>
              </a:rPr>
              <a:t>- Les tapis de conte</a:t>
            </a:r>
            <a:r>
              <a:rPr lang="fr-FR" sz="4900">
                <a:latin typeface="Calibri" panose="020F0502020204030204" pitchFamily="34" charset="0"/>
                <a:cs typeface="Calibri" panose="020F0502020204030204" pitchFamily="34" charset="0"/>
              </a:rPr>
              <a:t> </a:t>
            </a:r>
          </a:p>
          <a:p>
            <a:pPr marL="0" indent="0">
              <a:buNone/>
            </a:pPr>
            <a:r>
              <a:rPr lang="fr-FR" sz="4900" b="1">
                <a:latin typeface="Calibri" panose="020F0502020204030204" pitchFamily="34" charset="0"/>
                <a:cs typeface="Calibri" panose="020F0502020204030204" pitchFamily="34" charset="0"/>
              </a:rPr>
              <a:t>- Les boîtes à histoires, boîtes à raconter et boîtes à comptines</a:t>
            </a:r>
          </a:p>
          <a:p>
            <a:pPr marL="0" indent="0">
              <a:buNone/>
            </a:pPr>
            <a:r>
              <a:rPr lang="fr-FR" sz="4900" b="1">
                <a:latin typeface="Calibri" panose="020F0502020204030204" pitchFamily="34" charset="0"/>
                <a:cs typeface="Calibri" panose="020F0502020204030204" pitchFamily="34" charset="0"/>
              </a:rPr>
              <a:t>- Les images séquentielles</a:t>
            </a:r>
            <a:endParaRPr lang="fr-FR" sz="4900">
              <a:latin typeface="Calibri" panose="020F0502020204030204" pitchFamily="34" charset="0"/>
              <a:cs typeface="Calibri" panose="020F0502020204030204" pitchFamily="34" charset="0"/>
            </a:endParaRPr>
          </a:p>
          <a:p>
            <a:endParaRPr lang="fr-FR"/>
          </a:p>
          <a:p>
            <a:endParaRPr lang="fr-FR"/>
          </a:p>
          <a:p>
            <a:endParaRPr lang="fr-FR"/>
          </a:p>
          <a:p>
            <a:endParaRPr lang="fr-FR"/>
          </a:p>
        </p:txBody>
      </p:sp>
      <p:sp>
        <p:nvSpPr>
          <p:cNvPr id="10" name="Titre 1">
            <a:extLst>
              <a:ext uri="{FF2B5EF4-FFF2-40B4-BE49-F238E27FC236}">
                <a16:creationId xmlns:a16="http://schemas.microsoft.com/office/drawing/2014/main" id="{4F7FFE52-16E8-6141-A9C2-2DE1FCB83BE8}"/>
              </a:ext>
            </a:extLst>
          </p:cNvPr>
          <p:cNvSpPr>
            <a:spLocks noGrp="1"/>
          </p:cNvSpPr>
          <p:nvPr>
            <p:ph type="title"/>
          </p:nvPr>
        </p:nvSpPr>
        <p:spPr>
          <a:xfrm>
            <a:off x="371959" y="231086"/>
            <a:ext cx="7719454" cy="729809"/>
          </a:xfrm>
        </p:spPr>
        <p:txBody>
          <a:bodyPr>
            <a:normAutofit fontScale="90000"/>
          </a:bodyPr>
          <a:lstStyle/>
          <a:p>
            <a:pPr algn="ctr"/>
            <a:r>
              <a:rPr lang="fr-FR" b="1"/>
              <a:t/>
            </a:r>
            <a:br>
              <a:rPr lang="fr-FR" b="1"/>
            </a:br>
            <a:r>
              <a:rPr lang="fr-FR" sz="3600" b="1">
                <a:latin typeface="Calibri" panose="020F0502020204030204" pitchFamily="34" charset="0"/>
                <a:cs typeface="Calibri" panose="020F0502020204030204" pitchFamily="34" charset="0"/>
              </a:rPr>
              <a:t>Donner une valeur structurante aux mots</a:t>
            </a:r>
            <a:r>
              <a:rPr lang="fr-FR">
                <a:latin typeface="Calibri" panose="020F0502020204030204" pitchFamily="34" charset="0"/>
                <a:cs typeface="Calibri" panose="020F0502020204030204" pitchFamily="34" charset="0"/>
              </a:rPr>
              <a:t/>
            </a:r>
            <a:br>
              <a:rPr lang="fr-FR">
                <a:latin typeface="Calibri" panose="020F0502020204030204" pitchFamily="34" charset="0"/>
                <a:cs typeface="Calibri" panose="020F0502020204030204" pitchFamily="34" charset="0"/>
              </a:rPr>
            </a:br>
            <a:endParaRPr lang="fr-FR" sz="2400">
              <a:latin typeface="Calibri" panose="020F0502020204030204" pitchFamily="34" charset="0"/>
              <a:cs typeface="Calibri" panose="020F0502020204030204" pitchFamily="34" charset="0"/>
            </a:endParaRPr>
          </a:p>
        </p:txBody>
      </p:sp>
      <p:sp>
        <p:nvSpPr>
          <p:cNvPr id="5" name="Terminaison 4">
            <a:extLst>
              <a:ext uri="{FF2B5EF4-FFF2-40B4-BE49-F238E27FC236}">
                <a16:creationId xmlns:a16="http://schemas.microsoft.com/office/drawing/2014/main" id="{C5CE56A2-2294-7245-BB6B-41C08530AFA0}"/>
              </a:ext>
            </a:extLst>
          </p:cNvPr>
          <p:cNvSpPr/>
          <p:nvPr/>
        </p:nvSpPr>
        <p:spPr>
          <a:xfrm>
            <a:off x="8530682" y="406181"/>
            <a:ext cx="3314209" cy="870284"/>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100" b="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COMPÉTENCE VISÉE </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fr-FR" sz="1100" b="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Être capable de comprendre des mots sans autre aide que le langage entendu.</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6095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A80163C5-583D-C344-95D6-5A9150E61CB1}"/>
              </a:ext>
            </a:extLst>
          </p:cNvPr>
          <p:cNvSpPr>
            <a:spLocks noGrp="1"/>
          </p:cNvSpPr>
          <p:nvPr>
            <p:ph idx="1"/>
          </p:nvPr>
        </p:nvSpPr>
        <p:spPr>
          <a:xfrm>
            <a:off x="480447" y="1193369"/>
            <a:ext cx="11339594" cy="5252683"/>
          </a:xfrm>
        </p:spPr>
        <p:txBody>
          <a:bodyPr>
            <a:normAutofit/>
          </a:bodyPr>
          <a:lstStyle/>
          <a:p>
            <a:pPr marL="0" indent="0">
              <a:buNone/>
            </a:pPr>
            <a:r>
              <a:rPr lang="fr-FR" u="sng">
                <a:latin typeface="Calibri" panose="020F0502020204030204" pitchFamily="34" charset="0"/>
                <a:cs typeface="Calibri" panose="020F0502020204030204" pitchFamily="34" charset="0"/>
              </a:rPr>
              <a:t>2. Des outils qui structurent le vocabulaire et font réfléchir sur la langue </a:t>
            </a:r>
          </a:p>
          <a:p>
            <a:pPr marL="0" indent="0">
              <a:buNone/>
            </a:pPr>
            <a:r>
              <a:rPr lang="fr-FR">
                <a:latin typeface="Calibri" panose="020F0502020204030204" pitchFamily="34" charset="0"/>
                <a:cs typeface="Calibri" panose="020F0502020204030204" pitchFamily="34" charset="0"/>
              </a:rPr>
              <a:t>Des classements thématiques de mots ont pour objectif de contribuer à la catégorisation des mots découverts. Parmi ces classements, les fleurs lexicales permettent l’exploration régulière de champs lexicaux variés, leur enrichissement et la mémorisation d’un vocabulaire spécifique inscrit dans un réseau de sens, de hiérarchie, de morphologie. </a:t>
            </a:r>
          </a:p>
          <a:p>
            <a:endParaRPr lang="fr-FR"/>
          </a:p>
          <a:p>
            <a:endParaRPr lang="fr-FR"/>
          </a:p>
          <a:p>
            <a:endParaRPr lang="fr-FR"/>
          </a:p>
          <a:p>
            <a:endParaRPr lang="fr-FR"/>
          </a:p>
          <a:p>
            <a:endParaRPr lang="fr-FR"/>
          </a:p>
        </p:txBody>
      </p:sp>
      <p:sp>
        <p:nvSpPr>
          <p:cNvPr id="10" name="Titre 1">
            <a:extLst>
              <a:ext uri="{FF2B5EF4-FFF2-40B4-BE49-F238E27FC236}">
                <a16:creationId xmlns:a16="http://schemas.microsoft.com/office/drawing/2014/main" id="{4F7FFE52-16E8-6141-A9C2-2DE1FCB83BE8}"/>
              </a:ext>
            </a:extLst>
          </p:cNvPr>
          <p:cNvSpPr>
            <a:spLocks noGrp="1"/>
          </p:cNvSpPr>
          <p:nvPr>
            <p:ph type="title"/>
          </p:nvPr>
        </p:nvSpPr>
        <p:spPr>
          <a:xfrm>
            <a:off x="371959" y="231086"/>
            <a:ext cx="7719454" cy="729809"/>
          </a:xfrm>
        </p:spPr>
        <p:txBody>
          <a:bodyPr>
            <a:normAutofit fontScale="90000"/>
          </a:bodyPr>
          <a:lstStyle/>
          <a:p>
            <a:pPr algn="ctr"/>
            <a:r>
              <a:rPr lang="fr-FR" b="1"/>
              <a:t/>
            </a:r>
            <a:br>
              <a:rPr lang="fr-FR" b="1"/>
            </a:br>
            <a:r>
              <a:rPr lang="fr-FR" sz="3600" b="1">
                <a:latin typeface="Calibri" panose="020F0502020204030204" pitchFamily="34" charset="0"/>
                <a:cs typeface="Calibri" panose="020F0502020204030204" pitchFamily="34" charset="0"/>
              </a:rPr>
              <a:t>Donner une valeur structurante aux mots</a:t>
            </a:r>
            <a:r>
              <a:rPr lang="fr-FR">
                <a:latin typeface="Calibri" panose="020F0502020204030204" pitchFamily="34" charset="0"/>
                <a:cs typeface="Calibri" panose="020F0502020204030204" pitchFamily="34" charset="0"/>
              </a:rPr>
              <a:t/>
            </a:r>
            <a:br>
              <a:rPr lang="fr-FR">
                <a:latin typeface="Calibri" panose="020F0502020204030204" pitchFamily="34" charset="0"/>
                <a:cs typeface="Calibri" panose="020F0502020204030204" pitchFamily="34" charset="0"/>
              </a:rPr>
            </a:br>
            <a:endParaRPr lang="fr-FR" sz="2400">
              <a:latin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CD5760F7-3D85-084F-A0FE-7A8A317BC69B}"/>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3425123" y="2619214"/>
            <a:ext cx="4122552" cy="3826838"/>
          </a:xfrm>
          <a:prstGeom prst="rect">
            <a:avLst/>
          </a:prstGeom>
        </p:spPr>
      </p:pic>
      <p:sp>
        <p:nvSpPr>
          <p:cNvPr id="8" name="Terminaison 7">
            <a:extLst>
              <a:ext uri="{FF2B5EF4-FFF2-40B4-BE49-F238E27FC236}">
                <a16:creationId xmlns:a16="http://schemas.microsoft.com/office/drawing/2014/main" id="{0C3F7F09-B8DF-0645-8A18-55E1E91892C5}"/>
              </a:ext>
            </a:extLst>
          </p:cNvPr>
          <p:cNvSpPr/>
          <p:nvPr/>
        </p:nvSpPr>
        <p:spPr>
          <a:xfrm>
            <a:off x="8530682" y="406181"/>
            <a:ext cx="3314209" cy="870284"/>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100" b="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COMPÉTENCE VISÉE </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fr-FR" sz="1100" b="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Être capable de comprendre des mots sans autre aide que le langage entendu.</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7646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7E926D-B00F-BA48-9013-417C12A6AFBE}"/>
              </a:ext>
            </a:extLst>
          </p:cNvPr>
          <p:cNvSpPr>
            <a:spLocks noGrp="1"/>
          </p:cNvSpPr>
          <p:nvPr>
            <p:ph type="title"/>
          </p:nvPr>
        </p:nvSpPr>
        <p:spPr>
          <a:xfrm>
            <a:off x="304800" y="273696"/>
            <a:ext cx="4402282" cy="629553"/>
          </a:xfrm>
        </p:spPr>
        <p:txBody>
          <a:bodyPr>
            <a:normAutofit fontScale="90000"/>
          </a:bodyPr>
          <a:lstStyle/>
          <a:p>
            <a:r>
              <a:rPr lang="fr-FR" sz="3200"/>
              <a:t>VOCABULAIRE CYCLE 1</a:t>
            </a:r>
          </a:p>
        </p:txBody>
      </p:sp>
      <p:sp>
        <p:nvSpPr>
          <p:cNvPr id="3" name="Espace réservé du contenu 2">
            <a:extLst>
              <a:ext uri="{FF2B5EF4-FFF2-40B4-BE49-F238E27FC236}">
                <a16:creationId xmlns:a16="http://schemas.microsoft.com/office/drawing/2014/main" id="{4B76C97D-9057-6B43-8C0F-6F28C33AC123}"/>
              </a:ext>
            </a:extLst>
          </p:cNvPr>
          <p:cNvSpPr>
            <a:spLocks noGrp="1"/>
          </p:cNvSpPr>
          <p:nvPr>
            <p:ph sz="half" idx="1"/>
          </p:nvPr>
        </p:nvSpPr>
        <p:spPr>
          <a:xfrm>
            <a:off x="304800" y="1133686"/>
            <a:ext cx="5181600" cy="5450618"/>
          </a:xfrm>
        </p:spPr>
        <p:txBody>
          <a:bodyPr>
            <a:noAutofit/>
          </a:bodyPr>
          <a:lstStyle/>
          <a:p>
            <a:pPr marL="0" indent="0">
              <a:buNone/>
            </a:pPr>
            <a:r>
              <a:rPr lang="fr-FR" sz="1200" b="1" i="1">
                <a:latin typeface="Calibri" panose="020F0502020204030204" pitchFamily="34" charset="0"/>
                <a:cs typeface="Calibri" panose="020F0502020204030204" pitchFamily="34" charset="0"/>
              </a:rPr>
              <a:t>Les attendus en fin d'école maternelle : </a:t>
            </a:r>
          </a:p>
          <a:p>
            <a:pPr marL="0" indent="0">
              <a:spcBef>
                <a:spcPts val="0"/>
              </a:spcBef>
              <a:buNone/>
            </a:pPr>
            <a:r>
              <a:rPr lang="fr-FR" sz="2000" b="1">
                <a:latin typeface="Calibri" panose="020F0502020204030204" pitchFamily="34" charset="0"/>
                <a:cs typeface="Calibri" panose="020F0502020204030204" pitchFamily="34" charset="0"/>
              </a:rPr>
              <a:t>Le vocabulaire pour :</a:t>
            </a:r>
            <a:r>
              <a:rPr lang="fr-FR" sz="1200">
                <a:latin typeface="Calibri" panose="020F0502020204030204" pitchFamily="34" charset="0"/>
                <a:cs typeface="Calibri" panose="020F0502020204030204" pitchFamily="34" charset="0"/>
              </a:rPr>
              <a:t/>
            </a:r>
            <a:br>
              <a:rPr lang="fr-FR" sz="1200">
                <a:latin typeface="Calibri" panose="020F0502020204030204" pitchFamily="34" charset="0"/>
                <a:cs typeface="Calibri" panose="020F0502020204030204" pitchFamily="34" charset="0"/>
              </a:rPr>
            </a:br>
            <a:r>
              <a:rPr lang="fr-FR" sz="1600">
                <a:latin typeface="Calibri" panose="020F0502020204030204" pitchFamily="34" charset="0"/>
                <a:cs typeface="Calibri" panose="020F0502020204030204" pitchFamily="34" charset="0"/>
              </a:rPr>
              <a:t>- Communiquer avec les adultes et avec les autres enfants par le langage, en se faisant comprendre.</a:t>
            </a:r>
            <a:br>
              <a:rPr lang="fr-FR" sz="1600">
                <a:latin typeface="Calibri" panose="020F0502020204030204" pitchFamily="34" charset="0"/>
                <a:cs typeface="Calibri" panose="020F0502020204030204" pitchFamily="34" charset="0"/>
              </a:rPr>
            </a:br>
            <a:r>
              <a:rPr lang="fr-FR" sz="1600">
                <a:latin typeface="Calibri" panose="020F0502020204030204" pitchFamily="34" charset="0"/>
                <a:cs typeface="Calibri" panose="020F0502020204030204" pitchFamily="34" charset="0"/>
              </a:rPr>
              <a:t>- S'exprimer dans un langage oral syntaxiquement correct et précis. </a:t>
            </a:r>
          </a:p>
          <a:p>
            <a:pPr marL="0" indent="0">
              <a:spcBef>
                <a:spcPts val="0"/>
              </a:spcBef>
              <a:buNone/>
            </a:pPr>
            <a:r>
              <a:rPr lang="fr-FR" sz="1600">
                <a:latin typeface="Calibri" panose="020F0502020204030204" pitchFamily="34" charset="0"/>
                <a:cs typeface="Calibri" panose="020F0502020204030204" pitchFamily="34" charset="0"/>
              </a:rPr>
              <a:t>-Utiliser le lexique appris en classe de façon appropriée.</a:t>
            </a:r>
          </a:p>
          <a:p>
            <a:pPr marL="0" indent="0">
              <a:spcBef>
                <a:spcPts val="0"/>
              </a:spcBef>
              <a:buNone/>
            </a:pPr>
            <a:r>
              <a:rPr lang="fr-FR" sz="1600">
                <a:latin typeface="Calibri" panose="020F0502020204030204" pitchFamily="34" charset="0"/>
                <a:cs typeface="Calibri" panose="020F0502020204030204" pitchFamily="34" charset="0"/>
              </a:rPr>
              <a:t>- Reformuler son propos pour se faire mieux comprendre.</a:t>
            </a:r>
            <a:br>
              <a:rPr lang="fr-FR" sz="1600">
                <a:latin typeface="Calibri" panose="020F0502020204030204" pitchFamily="34" charset="0"/>
                <a:cs typeface="Calibri" panose="020F0502020204030204" pitchFamily="34" charset="0"/>
              </a:rPr>
            </a:br>
            <a:r>
              <a:rPr lang="fr-FR" sz="1600">
                <a:latin typeface="Calibri" panose="020F0502020204030204" pitchFamily="34" charset="0"/>
                <a:cs typeface="Calibri" panose="020F0502020204030204" pitchFamily="34" charset="0"/>
              </a:rPr>
              <a:t>- Pratiquer divers usages de la langue orale : raconter, décrire, évoquer, expliquer, questionner, proposer des solutions, discuter un point de vue.</a:t>
            </a:r>
            <a:br>
              <a:rPr lang="fr-FR" sz="1600">
                <a:latin typeface="Calibri" panose="020F0502020204030204" pitchFamily="34" charset="0"/>
                <a:cs typeface="Calibri" panose="020F0502020204030204" pitchFamily="34" charset="0"/>
              </a:rPr>
            </a:br>
            <a:r>
              <a:rPr lang="fr-FR" sz="1600">
                <a:latin typeface="Calibri" panose="020F0502020204030204" pitchFamily="34" charset="0"/>
                <a:cs typeface="Calibri" panose="020F0502020204030204" pitchFamily="34" charset="0"/>
              </a:rPr>
              <a:t>- Dire de mémoire et de manière expressive plusieurs comptines et poésies.</a:t>
            </a:r>
            <a:br>
              <a:rPr lang="fr-FR" sz="1600">
                <a:latin typeface="Calibri" panose="020F0502020204030204" pitchFamily="34" charset="0"/>
                <a:cs typeface="Calibri" panose="020F0502020204030204" pitchFamily="34" charset="0"/>
              </a:rPr>
            </a:br>
            <a:r>
              <a:rPr lang="fr-FR" sz="1600">
                <a:latin typeface="Calibri" panose="020F0502020204030204" pitchFamily="34" charset="0"/>
                <a:cs typeface="Calibri" panose="020F0502020204030204" pitchFamily="34" charset="0"/>
              </a:rPr>
              <a:t>- Comprendre des textes écrits sans autre aide que le langage entendu.</a:t>
            </a:r>
            <a:br>
              <a:rPr lang="fr-FR" sz="1600">
                <a:latin typeface="Calibri" panose="020F0502020204030204" pitchFamily="34" charset="0"/>
                <a:cs typeface="Calibri" panose="020F0502020204030204" pitchFamily="34" charset="0"/>
              </a:rPr>
            </a:br>
            <a:endParaRPr lang="fr-FR" sz="1200"/>
          </a:p>
        </p:txBody>
      </p:sp>
      <p:pic>
        <p:nvPicPr>
          <p:cNvPr id="6" name="Image 5">
            <a:extLst>
              <a:ext uri="{FF2B5EF4-FFF2-40B4-BE49-F238E27FC236}">
                <a16:creationId xmlns:a16="http://schemas.microsoft.com/office/drawing/2014/main" id="{45883343-655F-5B44-BB79-71F9BC4A18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58311" y="365126"/>
            <a:ext cx="1088396" cy="1537121"/>
          </a:xfrm>
          <a:prstGeom prst="rect">
            <a:avLst/>
          </a:prstGeom>
        </p:spPr>
      </p:pic>
      <p:sp>
        <p:nvSpPr>
          <p:cNvPr id="7" name="Titre 1">
            <a:extLst>
              <a:ext uri="{FF2B5EF4-FFF2-40B4-BE49-F238E27FC236}">
                <a16:creationId xmlns:a16="http://schemas.microsoft.com/office/drawing/2014/main" id="{9AE9E7B0-E7FE-F949-B03A-D190248ADEA0}"/>
              </a:ext>
            </a:extLst>
          </p:cNvPr>
          <p:cNvSpPr txBox="1">
            <a:spLocks/>
          </p:cNvSpPr>
          <p:nvPr/>
        </p:nvSpPr>
        <p:spPr>
          <a:xfrm>
            <a:off x="9101030" y="5996600"/>
            <a:ext cx="2786170" cy="7246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a:t/>
            </a:r>
            <a:br>
              <a:rPr lang="fr-FR" sz="1800"/>
            </a:br>
            <a:r>
              <a:rPr lang="fr-FR" sz="1000"/>
              <a:t/>
            </a:r>
            <a:br>
              <a:rPr lang="fr-FR" sz="1000"/>
            </a:br>
            <a:r>
              <a:rPr lang="fr-FR" sz="1000" b="1"/>
              <a:t>Recommandations pédagogiques</a:t>
            </a:r>
            <a:r>
              <a:rPr lang="fr-FR" sz="1000"/>
              <a:t/>
            </a:r>
            <a:br>
              <a:rPr lang="fr-FR" sz="1000"/>
            </a:br>
            <a:r>
              <a:rPr lang="fr-FR" sz="1000"/>
              <a:t>L’école maternelle, école du langage </a:t>
            </a:r>
            <a:br>
              <a:rPr lang="fr-FR" sz="1000"/>
            </a:br>
            <a:r>
              <a:rPr lang="fr-FR" sz="1000"/>
              <a:t>BOEN n° 22 du 29 mai 2019</a:t>
            </a:r>
            <a:r>
              <a:rPr lang="fr-FR" sz="2800"/>
              <a:t/>
            </a:r>
            <a:br>
              <a:rPr lang="fr-FR" sz="2800"/>
            </a:br>
            <a:endParaRPr lang="fr-FR" sz="2800"/>
          </a:p>
        </p:txBody>
      </p:sp>
      <p:pic>
        <p:nvPicPr>
          <p:cNvPr id="9" name="Image 8">
            <a:extLst>
              <a:ext uri="{FF2B5EF4-FFF2-40B4-BE49-F238E27FC236}">
                <a16:creationId xmlns:a16="http://schemas.microsoft.com/office/drawing/2014/main" id="{BD744027-252B-4145-82DA-2EB400016C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7379" y="5392304"/>
            <a:ext cx="829827" cy="1175466"/>
          </a:xfrm>
          <a:prstGeom prst="rect">
            <a:avLst/>
          </a:prstGeom>
        </p:spPr>
      </p:pic>
      <p:sp>
        <p:nvSpPr>
          <p:cNvPr id="10" name="Ellipse 9">
            <a:extLst>
              <a:ext uri="{FF2B5EF4-FFF2-40B4-BE49-F238E27FC236}">
                <a16:creationId xmlns:a16="http://schemas.microsoft.com/office/drawing/2014/main" id="{166A1CF3-9331-B14F-9225-964D2771734B}"/>
              </a:ext>
            </a:extLst>
          </p:cNvPr>
          <p:cNvSpPr/>
          <p:nvPr/>
        </p:nvSpPr>
        <p:spPr>
          <a:xfrm>
            <a:off x="6265718" y="457695"/>
            <a:ext cx="4025666" cy="118763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sz="1600" b="1">
                <a:latin typeface="Calibri" panose="020F0502020204030204" pitchFamily="34" charset="0"/>
                <a:cs typeface="Calibri" panose="020F0502020204030204" pitchFamily="34" charset="0"/>
              </a:rPr>
              <a:t>Observation</a:t>
            </a:r>
            <a:r>
              <a:rPr lang="fr-FR" sz="1600">
                <a:latin typeface="Calibri" panose="020F0502020204030204" pitchFamily="34" charset="0"/>
                <a:cs typeface="Calibri" panose="020F0502020204030204" pitchFamily="34" charset="0"/>
              </a:rPr>
              <a:t>, </a:t>
            </a:r>
            <a:r>
              <a:rPr lang="fr-FR" sz="1600" b="1">
                <a:latin typeface="Calibri" panose="020F0502020204030204" pitchFamily="34" charset="0"/>
                <a:cs typeface="Calibri" panose="020F0502020204030204" pitchFamily="34" charset="0"/>
              </a:rPr>
              <a:t>manipulation</a:t>
            </a:r>
            <a:r>
              <a:rPr lang="fr-FR" sz="1600">
                <a:latin typeface="Calibri" panose="020F0502020204030204" pitchFamily="34" charset="0"/>
                <a:cs typeface="Calibri" panose="020F0502020204030204" pitchFamily="34" charset="0"/>
              </a:rPr>
              <a:t>, </a:t>
            </a:r>
            <a:r>
              <a:rPr lang="fr-FR" sz="1600" b="1">
                <a:latin typeface="Calibri" panose="020F0502020204030204" pitchFamily="34" charset="0"/>
                <a:cs typeface="Calibri" panose="020F0502020204030204" pitchFamily="34" charset="0"/>
              </a:rPr>
              <a:t>réflexion</a:t>
            </a:r>
            <a:r>
              <a:rPr lang="fr-FR" sz="1600">
                <a:latin typeface="Calibri" panose="020F0502020204030204" pitchFamily="34" charset="0"/>
                <a:cs typeface="Calibri" panose="020F0502020204030204" pitchFamily="34" charset="0"/>
              </a:rPr>
              <a:t>, </a:t>
            </a:r>
            <a:r>
              <a:rPr lang="fr-FR" sz="1600" b="1">
                <a:latin typeface="Calibri" panose="020F0502020204030204" pitchFamily="34" charset="0"/>
                <a:cs typeface="Calibri" panose="020F0502020204030204" pitchFamily="34" charset="0"/>
              </a:rPr>
              <a:t>mémorisation et automatisation</a:t>
            </a:r>
          </a:p>
        </p:txBody>
      </p:sp>
      <p:sp>
        <p:nvSpPr>
          <p:cNvPr id="11" name="Ellipse 10">
            <a:extLst>
              <a:ext uri="{FF2B5EF4-FFF2-40B4-BE49-F238E27FC236}">
                <a16:creationId xmlns:a16="http://schemas.microsoft.com/office/drawing/2014/main" id="{63A9ECCF-E232-F244-BD71-4C6361485267}"/>
              </a:ext>
            </a:extLst>
          </p:cNvPr>
          <p:cNvSpPr/>
          <p:nvPr/>
        </p:nvSpPr>
        <p:spPr>
          <a:xfrm>
            <a:off x="6265718" y="1721854"/>
            <a:ext cx="3236238" cy="118763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endParaRPr lang="fr-FR" b="1"/>
          </a:p>
          <a:p>
            <a:r>
              <a:rPr lang="fr-FR" b="1">
                <a:latin typeface="Calibri" panose="020F0502020204030204" pitchFamily="34" charset="0"/>
                <a:cs typeface="Calibri" panose="020F0502020204030204" pitchFamily="34" charset="0"/>
              </a:rPr>
              <a:t>Répétition</a:t>
            </a:r>
          </a:p>
          <a:p>
            <a:r>
              <a:rPr lang="fr-FR" b="1">
                <a:latin typeface="Calibri" panose="020F0502020204030204" pitchFamily="34" charset="0"/>
                <a:cs typeface="Calibri" panose="020F0502020204030204" pitchFamily="34" charset="0"/>
              </a:rPr>
              <a:t>Réactivation régulière</a:t>
            </a:r>
          </a:p>
          <a:p>
            <a:endParaRPr lang="fr-FR" b="1"/>
          </a:p>
        </p:txBody>
      </p:sp>
      <p:sp>
        <p:nvSpPr>
          <p:cNvPr id="12" name="Ellipse 11">
            <a:extLst>
              <a:ext uri="{FF2B5EF4-FFF2-40B4-BE49-F238E27FC236}">
                <a16:creationId xmlns:a16="http://schemas.microsoft.com/office/drawing/2014/main" id="{CDE167C1-0648-664E-821A-E99A7DA45108}"/>
              </a:ext>
            </a:extLst>
          </p:cNvPr>
          <p:cNvSpPr/>
          <p:nvPr/>
        </p:nvSpPr>
        <p:spPr>
          <a:xfrm>
            <a:off x="8332704" y="2729091"/>
            <a:ext cx="3236238" cy="118763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b="1"/>
              <a:t>Restitution et automatisation</a:t>
            </a:r>
          </a:p>
        </p:txBody>
      </p:sp>
      <p:sp>
        <p:nvSpPr>
          <p:cNvPr id="13" name="Ellipse 12">
            <a:extLst>
              <a:ext uri="{FF2B5EF4-FFF2-40B4-BE49-F238E27FC236}">
                <a16:creationId xmlns:a16="http://schemas.microsoft.com/office/drawing/2014/main" id="{2EBE2D7C-5F5A-194C-8916-62370F01D1DD}"/>
              </a:ext>
            </a:extLst>
          </p:cNvPr>
          <p:cNvSpPr/>
          <p:nvPr/>
        </p:nvSpPr>
        <p:spPr>
          <a:xfrm>
            <a:off x="5557934" y="4053347"/>
            <a:ext cx="6011008" cy="1894279"/>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endParaRPr lang="fr-FR" b="1"/>
          </a:p>
          <a:p>
            <a:r>
              <a:rPr lang="fr-FR" sz="1600" b="1">
                <a:latin typeface="Calibri" panose="020F0502020204030204" pitchFamily="34" charset="0"/>
                <a:cs typeface="Calibri" panose="020F0502020204030204" pitchFamily="34" charset="0"/>
              </a:rPr>
              <a:t>Un enseignement structuré revient à ne pas isoler des mots mais à les présenter dans des regroupements sémantiques et logiques qui vont permettre d'en faciliter la représentation</a:t>
            </a:r>
            <a:endParaRPr lang="fr-FR" sz="1600">
              <a:latin typeface="Calibri" panose="020F0502020204030204" pitchFamily="34" charset="0"/>
              <a:cs typeface="Calibri" panose="020F0502020204030204" pitchFamily="34" charset="0"/>
            </a:endParaRPr>
          </a:p>
          <a:p>
            <a:endParaRPr lang="fr-FR" b="1"/>
          </a:p>
        </p:txBody>
      </p:sp>
    </p:spTree>
    <p:extLst>
      <p:ext uri="{BB962C8B-B14F-4D97-AF65-F5344CB8AC3E}">
        <p14:creationId xmlns:p14="http://schemas.microsoft.com/office/powerpoint/2010/main" val="192048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0A3FA8-729D-364A-857D-7E5CAA14D02C}"/>
              </a:ext>
            </a:extLst>
          </p:cNvPr>
          <p:cNvSpPr>
            <a:spLocks noGrp="1"/>
          </p:cNvSpPr>
          <p:nvPr>
            <p:ph type="title"/>
          </p:nvPr>
        </p:nvSpPr>
        <p:spPr>
          <a:xfrm>
            <a:off x="368503" y="317697"/>
            <a:ext cx="7247779" cy="692497"/>
          </a:xfrm>
        </p:spPr>
        <p:txBody>
          <a:bodyPr>
            <a:normAutofit fontScale="90000"/>
          </a:bodyPr>
          <a:lstStyle/>
          <a:p>
            <a:pPr algn="ctr"/>
            <a:r>
              <a:rPr lang="fr-FR" sz="4000"/>
              <a:t/>
            </a:r>
            <a:br>
              <a:rPr lang="fr-FR" sz="4000"/>
            </a:br>
            <a:r>
              <a:rPr lang="fr-FR" sz="2200"/>
              <a:t>VOCABULAIRE CYCLE 1 </a:t>
            </a:r>
            <a:br>
              <a:rPr lang="fr-FR" sz="2200"/>
            </a:br>
            <a:r>
              <a:rPr lang="fr-FR" sz="2700" b="1"/>
              <a:t>Principes pour concevoir son enseignement </a:t>
            </a:r>
            <a:r>
              <a:rPr lang="fr-FR"/>
              <a:t/>
            </a:r>
            <a:br>
              <a:rPr lang="fr-FR"/>
            </a:br>
            <a:endParaRPr lang="fr-FR"/>
          </a:p>
        </p:txBody>
      </p:sp>
      <p:sp>
        <p:nvSpPr>
          <p:cNvPr id="3" name="Espace réservé du contenu 2">
            <a:extLst>
              <a:ext uri="{FF2B5EF4-FFF2-40B4-BE49-F238E27FC236}">
                <a16:creationId xmlns:a16="http://schemas.microsoft.com/office/drawing/2014/main" id="{C5363DA8-C154-244C-8AB6-AB206DB86E63}"/>
              </a:ext>
            </a:extLst>
          </p:cNvPr>
          <p:cNvSpPr>
            <a:spLocks noGrp="1"/>
          </p:cNvSpPr>
          <p:nvPr>
            <p:ph idx="1"/>
          </p:nvPr>
        </p:nvSpPr>
        <p:spPr>
          <a:xfrm>
            <a:off x="472440" y="876352"/>
            <a:ext cx="10275594" cy="1175227"/>
          </a:xfrm>
        </p:spPr>
        <p:txBody>
          <a:bodyPr>
            <a:normAutofit fontScale="85000" lnSpcReduction="20000"/>
          </a:bodyPr>
          <a:lstStyle/>
          <a:p>
            <a:pPr marL="0" indent="0">
              <a:lnSpc>
                <a:spcPct val="120000"/>
              </a:lnSpc>
              <a:buNone/>
            </a:pPr>
            <a:r>
              <a:rPr lang="fr-FR" sz="2000" b="1">
                <a:latin typeface="Calibri" panose="020F0502020204030204" pitchFamily="34" charset="0"/>
                <a:cs typeface="Calibri" panose="020F0502020204030204" pitchFamily="34" charset="0"/>
              </a:rPr>
              <a:t>Principes </a:t>
            </a:r>
            <a:r>
              <a:rPr lang="fr-FR" sz="2000" b="1" err="1">
                <a:latin typeface="Calibri" panose="020F0502020204030204" pitchFamily="34" charset="0"/>
                <a:cs typeface="Calibri" panose="020F0502020204030204" pitchFamily="34" charset="0"/>
              </a:rPr>
              <a:t>généraux</a:t>
            </a:r>
            <a:endParaRPr lang="fr-FR" sz="2000" b="1">
              <a:latin typeface="Calibri" panose="020F0502020204030204" pitchFamily="34" charset="0"/>
              <a:cs typeface="Calibri" panose="020F0502020204030204" pitchFamily="34" charset="0"/>
            </a:endParaRPr>
          </a:p>
          <a:p>
            <a:pPr marL="0" indent="0">
              <a:lnSpc>
                <a:spcPct val="120000"/>
              </a:lnSpc>
              <a:buNone/>
            </a:pPr>
            <a:r>
              <a:rPr lang="fr-FR" sz="1600">
                <a:latin typeface="Calibri" panose="020F0502020204030204" pitchFamily="34" charset="0"/>
                <a:cs typeface="Calibri" panose="020F0502020204030204" pitchFamily="34" charset="0"/>
              </a:rPr>
              <a:t>Le </a:t>
            </a:r>
            <a:r>
              <a:rPr lang="fr-FR" sz="1600" err="1">
                <a:latin typeface="Calibri" panose="020F0502020204030204" pitchFamily="34" charset="0"/>
                <a:cs typeface="Calibri" panose="020F0502020204030204" pitchFamily="34" charset="0"/>
              </a:rPr>
              <a:t>rôle</a:t>
            </a:r>
            <a:r>
              <a:rPr lang="fr-FR" sz="1600">
                <a:latin typeface="Calibri" panose="020F0502020204030204" pitchFamily="34" charset="0"/>
                <a:cs typeface="Calibri" panose="020F0502020204030204" pitchFamily="34" charset="0"/>
              </a:rPr>
              <a:t> de l’</a:t>
            </a:r>
            <a:r>
              <a:rPr lang="fr-FR" sz="1600" err="1">
                <a:latin typeface="Calibri" panose="020F0502020204030204" pitchFamily="34" charset="0"/>
                <a:cs typeface="Calibri" panose="020F0502020204030204" pitchFamily="34" charset="0"/>
              </a:rPr>
              <a:t>école</a:t>
            </a:r>
            <a:r>
              <a:rPr lang="fr-FR" sz="1600">
                <a:latin typeface="Calibri" panose="020F0502020204030204" pitchFamily="34" charset="0"/>
                <a:cs typeface="Calibri" panose="020F0502020204030204" pitchFamily="34" charset="0"/>
              </a:rPr>
              <a:t> maternelle est d’enrichir le langage et de </a:t>
            </a:r>
            <a:r>
              <a:rPr lang="fr-FR" sz="2000" b="1" err="1">
                <a:latin typeface="Calibri" panose="020F0502020204030204" pitchFamily="34" charset="0"/>
                <a:cs typeface="Calibri" panose="020F0502020204030204" pitchFamily="34" charset="0"/>
              </a:rPr>
              <a:t>systématiser</a:t>
            </a:r>
            <a:r>
              <a:rPr lang="fr-FR" sz="2000" b="1">
                <a:latin typeface="Calibri" panose="020F0502020204030204" pitchFamily="34" charset="0"/>
                <a:cs typeface="Calibri" panose="020F0502020204030204" pitchFamily="34" charset="0"/>
              </a:rPr>
              <a:t> l’enseignement explicite du vocabulaire </a:t>
            </a:r>
            <a:r>
              <a:rPr lang="fr-FR" sz="1600">
                <a:latin typeface="Calibri" panose="020F0502020204030204" pitchFamily="34" charset="0"/>
                <a:cs typeface="Calibri" panose="020F0502020204030204" pitchFamily="34" charset="0"/>
              </a:rPr>
              <a:t>(</a:t>
            </a:r>
            <a:r>
              <a:rPr lang="fr-FR" sz="1600" err="1">
                <a:latin typeface="Calibri" panose="020F0502020204030204" pitchFamily="34" charset="0"/>
                <a:cs typeface="Calibri" panose="020F0502020204030204" pitchFamily="34" charset="0"/>
              </a:rPr>
              <a:t>séquences</a:t>
            </a:r>
            <a:r>
              <a:rPr lang="fr-FR" sz="1600">
                <a:latin typeface="Calibri" panose="020F0502020204030204" pitchFamily="34" charset="0"/>
                <a:cs typeface="Calibri" panose="020F0502020204030204" pitchFamily="34" charset="0"/>
              </a:rPr>
              <a:t>, </a:t>
            </a:r>
            <a:r>
              <a:rPr lang="fr-FR" sz="1600" err="1">
                <a:latin typeface="Calibri" panose="020F0502020204030204" pitchFamily="34" charset="0"/>
                <a:cs typeface="Calibri" panose="020F0502020204030204" pitchFamily="34" charset="0"/>
              </a:rPr>
              <a:t>activités</a:t>
            </a:r>
            <a:r>
              <a:rPr lang="fr-FR" sz="1600">
                <a:latin typeface="Calibri" panose="020F0502020204030204" pitchFamily="34" charset="0"/>
                <a:cs typeface="Calibri" panose="020F0502020204030204" pitchFamily="34" charset="0"/>
              </a:rPr>
              <a:t> </a:t>
            </a:r>
            <a:r>
              <a:rPr lang="fr-FR" sz="1600" err="1">
                <a:latin typeface="Calibri" panose="020F0502020204030204" pitchFamily="34" charset="0"/>
                <a:cs typeface="Calibri" panose="020F0502020204030204" pitchFamily="34" charset="0"/>
              </a:rPr>
              <a:t>régulières</a:t>
            </a:r>
            <a:r>
              <a:rPr lang="fr-FR" sz="1600">
                <a:latin typeface="Calibri" panose="020F0502020204030204" pitchFamily="34" charset="0"/>
                <a:cs typeface="Calibri" panose="020F0502020204030204" pitchFamily="34" charset="0"/>
              </a:rPr>
              <a:t> de classification, </a:t>
            </a:r>
            <a:r>
              <a:rPr lang="fr-FR" sz="1600" err="1">
                <a:latin typeface="Calibri" panose="020F0502020204030204" pitchFamily="34" charset="0"/>
                <a:cs typeface="Calibri" panose="020F0502020204030204" pitchFamily="34" charset="0"/>
              </a:rPr>
              <a:t>mémorisation</a:t>
            </a:r>
            <a:r>
              <a:rPr lang="fr-FR" sz="1600">
                <a:latin typeface="Calibri" panose="020F0502020204030204" pitchFamily="34" charset="0"/>
                <a:cs typeface="Calibri" panose="020F0502020204030204" pitchFamily="34" charset="0"/>
              </a:rPr>
              <a:t> de mots, </a:t>
            </a:r>
            <a:r>
              <a:rPr lang="fr-FR" sz="1600" err="1">
                <a:latin typeface="Calibri" panose="020F0502020204030204" pitchFamily="34" charset="0"/>
                <a:cs typeface="Calibri" panose="020F0502020204030204" pitchFamily="34" charset="0"/>
              </a:rPr>
              <a:t>réutilisation</a:t>
            </a:r>
            <a:r>
              <a:rPr lang="fr-FR" sz="1600">
                <a:latin typeface="Calibri" panose="020F0502020204030204" pitchFamily="34" charset="0"/>
                <a:cs typeface="Calibri" panose="020F0502020204030204" pitchFamily="34" charset="0"/>
              </a:rPr>
              <a:t> du vocabulaire et </a:t>
            </a:r>
            <a:r>
              <a:rPr lang="fr-FR" sz="1600" err="1">
                <a:latin typeface="Calibri" panose="020F0502020204030204" pitchFamily="34" charset="0"/>
                <a:cs typeface="Calibri" panose="020F0502020204030204" pitchFamily="34" charset="0"/>
              </a:rPr>
              <a:t>interprétation</a:t>
            </a:r>
            <a:r>
              <a:rPr lang="fr-FR" sz="1600">
                <a:latin typeface="Calibri" panose="020F0502020204030204" pitchFamily="34" charset="0"/>
                <a:cs typeface="Calibri" panose="020F0502020204030204" pitchFamily="34" charset="0"/>
              </a:rPr>
              <a:t> de mots inconnus à partir du contexte ou de leur morphologie). Une simple exposition aux mots n’est pas suffisante. </a:t>
            </a:r>
          </a:p>
        </p:txBody>
      </p:sp>
      <p:sp>
        <p:nvSpPr>
          <p:cNvPr id="4" name="Rectangle 3">
            <a:extLst>
              <a:ext uri="{FF2B5EF4-FFF2-40B4-BE49-F238E27FC236}">
                <a16:creationId xmlns:a16="http://schemas.microsoft.com/office/drawing/2014/main" id="{3BB40239-0EFD-2F41-B44E-EA5E4F63B9AB}"/>
              </a:ext>
            </a:extLst>
          </p:cNvPr>
          <p:cNvSpPr/>
          <p:nvPr/>
        </p:nvSpPr>
        <p:spPr>
          <a:xfrm>
            <a:off x="7265264" y="279160"/>
            <a:ext cx="3421683" cy="461665"/>
          </a:xfrm>
          <a:prstGeom prst="rect">
            <a:avLst/>
          </a:prstGeom>
        </p:spPr>
        <p:txBody>
          <a:bodyPr wrap="square">
            <a:spAutoFit/>
          </a:bodyPr>
          <a:lstStyle/>
          <a:p>
            <a:r>
              <a:rPr lang="fr-FR" sz="800"/>
              <a:t>DOCUMENTS DE RÉFÉRENCE EDUSCOL (</a:t>
            </a:r>
            <a:r>
              <a:rPr lang="fr-FR" sz="800" err="1"/>
              <a:t>février</a:t>
            </a:r>
            <a:r>
              <a:rPr lang="fr-FR" sz="800"/>
              <a:t> 2020) </a:t>
            </a:r>
            <a:endParaRPr lang="fr-FR" sz="800">
              <a:hlinkClick r:id="rId3"/>
            </a:endParaRPr>
          </a:p>
          <a:p>
            <a:r>
              <a:rPr lang="fr-FR" sz="800">
                <a:hlinkClick r:id="rId3"/>
              </a:rPr>
              <a:t>https://cache.media.eduscol.education.fr/file/Je_rentre_au_CP/95/4/C1_Vocabulaire_Principes_1238954.pdf</a:t>
            </a:r>
            <a:endParaRPr lang="fr-FR" sz="800"/>
          </a:p>
        </p:txBody>
      </p:sp>
      <p:pic>
        <p:nvPicPr>
          <p:cNvPr id="5" name="Image 4">
            <a:extLst>
              <a:ext uri="{FF2B5EF4-FFF2-40B4-BE49-F238E27FC236}">
                <a16:creationId xmlns:a16="http://schemas.microsoft.com/office/drawing/2014/main" id="{1F4161E1-3EB8-5841-AD99-71F1E450AA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86947" y="317697"/>
            <a:ext cx="1211530" cy="1708406"/>
          </a:xfrm>
          <a:prstGeom prst="rect">
            <a:avLst/>
          </a:prstGeom>
        </p:spPr>
      </p:pic>
      <p:sp>
        <p:nvSpPr>
          <p:cNvPr id="8" name="Flèche vers la droite 7">
            <a:extLst>
              <a:ext uri="{FF2B5EF4-FFF2-40B4-BE49-F238E27FC236}">
                <a16:creationId xmlns:a16="http://schemas.microsoft.com/office/drawing/2014/main" id="{E60055CB-7290-D741-8115-678BC2181CA0}"/>
              </a:ext>
            </a:extLst>
          </p:cNvPr>
          <p:cNvSpPr/>
          <p:nvPr/>
        </p:nvSpPr>
        <p:spPr>
          <a:xfrm>
            <a:off x="600891" y="1889718"/>
            <a:ext cx="9089519" cy="83881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t>Principe 1 - Des situations inductrices, situations de </a:t>
            </a:r>
            <a:r>
              <a:rPr lang="fr-FR" b="1" err="1">
                <a:latin typeface="Calibri" panose="020F0502020204030204" pitchFamily="34" charset="0"/>
                <a:cs typeface="Calibri" panose="020F0502020204030204" pitchFamily="34" charset="0"/>
              </a:rPr>
              <a:t>départ</a:t>
            </a:r>
            <a:r>
              <a:rPr lang="fr-FR" b="1"/>
              <a:t> des apprentissages</a:t>
            </a:r>
            <a:endParaRPr lang="fr-FR"/>
          </a:p>
        </p:txBody>
      </p:sp>
      <p:sp>
        <p:nvSpPr>
          <p:cNvPr id="10" name="Flèche vers la droite 9">
            <a:extLst>
              <a:ext uri="{FF2B5EF4-FFF2-40B4-BE49-F238E27FC236}">
                <a16:creationId xmlns:a16="http://schemas.microsoft.com/office/drawing/2014/main" id="{A4A205FE-8903-554B-9381-6152FC07A79E}"/>
              </a:ext>
            </a:extLst>
          </p:cNvPr>
          <p:cNvSpPr/>
          <p:nvPr/>
        </p:nvSpPr>
        <p:spPr>
          <a:xfrm>
            <a:off x="3688762" y="2741249"/>
            <a:ext cx="6412440" cy="838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t>Principe 2 - Un enseignement aux </a:t>
            </a:r>
            <a:r>
              <a:rPr lang="fr-FR" b="1" err="1"/>
              <a:t>modalités</a:t>
            </a:r>
            <a:r>
              <a:rPr lang="fr-FR" b="1"/>
              <a:t> </a:t>
            </a:r>
            <a:r>
              <a:rPr lang="fr-FR" b="1" err="1"/>
              <a:t>variées</a:t>
            </a:r>
            <a:endParaRPr lang="fr-FR" b="1"/>
          </a:p>
        </p:txBody>
      </p:sp>
      <p:sp>
        <p:nvSpPr>
          <p:cNvPr id="13" name="Flèche vers la droite 12">
            <a:extLst>
              <a:ext uri="{FF2B5EF4-FFF2-40B4-BE49-F238E27FC236}">
                <a16:creationId xmlns:a16="http://schemas.microsoft.com/office/drawing/2014/main" id="{C86FB328-722E-EF42-9756-DCA91250F4F1}"/>
              </a:ext>
            </a:extLst>
          </p:cNvPr>
          <p:cNvSpPr/>
          <p:nvPr/>
        </p:nvSpPr>
        <p:spPr>
          <a:xfrm>
            <a:off x="600891" y="3517267"/>
            <a:ext cx="8275480" cy="870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latin typeface="Calibri" panose="020F0502020204030204" pitchFamily="34" charset="0"/>
                <a:cs typeface="Calibri" panose="020F0502020204030204" pitchFamily="34" charset="0"/>
              </a:rPr>
              <a:t>Principe 3 - Le langage du professeur = une dimension </a:t>
            </a:r>
            <a:r>
              <a:rPr lang="fr-FR" b="1" err="1">
                <a:latin typeface="Calibri" panose="020F0502020204030204" pitchFamily="34" charset="0"/>
                <a:cs typeface="Calibri" panose="020F0502020204030204" pitchFamily="34" charset="0"/>
              </a:rPr>
              <a:t>modélisante</a:t>
            </a:r>
            <a:r>
              <a:rPr lang="fr-FR" b="1">
                <a:latin typeface="Calibri" panose="020F0502020204030204" pitchFamily="34" charset="0"/>
                <a:cs typeface="Calibri" panose="020F0502020204030204" pitchFamily="34" charset="0"/>
              </a:rPr>
              <a:t> </a:t>
            </a:r>
          </a:p>
        </p:txBody>
      </p:sp>
      <p:sp>
        <p:nvSpPr>
          <p:cNvPr id="15" name="Flèche vers la droite 14">
            <a:extLst>
              <a:ext uri="{FF2B5EF4-FFF2-40B4-BE49-F238E27FC236}">
                <a16:creationId xmlns:a16="http://schemas.microsoft.com/office/drawing/2014/main" id="{8A0FFC97-7259-344F-A54B-49E7F3F0B3E0}"/>
              </a:ext>
            </a:extLst>
          </p:cNvPr>
          <p:cNvSpPr/>
          <p:nvPr/>
        </p:nvSpPr>
        <p:spPr>
          <a:xfrm>
            <a:off x="5002315" y="4308402"/>
            <a:ext cx="5981636" cy="870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latin typeface="Calibri" panose="020F0502020204030204" pitchFamily="34" charset="0"/>
                <a:cs typeface="Calibri" panose="020F0502020204030204" pitchFamily="34" charset="0"/>
              </a:rPr>
              <a:t>Principe 4 - Une programmation </a:t>
            </a:r>
            <a:r>
              <a:rPr lang="fr-FR" b="1" err="1">
                <a:latin typeface="Calibri" panose="020F0502020204030204" pitchFamily="34" charset="0"/>
                <a:cs typeface="Calibri" panose="020F0502020204030204" pitchFamily="34" charset="0"/>
              </a:rPr>
              <a:t>spiralaire</a:t>
            </a:r>
            <a:endParaRPr lang="fr-FR" b="1">
              <a:latin typeface="Calibri" panose="020F0502020204030204" pitchFamily="34" charset="0"/>
              <a:cs typeface="Calibri" panose="020F0502020204030204" pitchFamily="34" charset="0"/>
            </a:endParaRPr>
          </a:p>
        </p:txBody>
      </p:sp>
      <p:sp>
        <p:nvSpPr>
          <p:cNvPr id="16" name="Flèche vers la droite 15">
            <a:extLst>
              <a:ext uri="{FF2B5EF4-FFF2-40B4-BE49-F238E27FC236}">
                <a16:creationId xmlns:a16="http://schemas.microsoft.com/office/drawing/2014/main" id="{2362A267-E747-0742-A3FA-73E6E69E8897}"/>
              </a:ext>
            </a:extLst>
          </p:cNvPr>
          <p:cNvSpPr/>
          <p:nvPr/>
        </p:nvSpPr>
        <p:spPr>
          <a:xfrm>
            <a:off x="600891" y="5016376"/>
            <a:ext cx="8284991" cy="870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latin typeface="Calibri" panose="020F0502020204030204" pitchFamily="34" charset="0"/>
                <a:cs typeface="Calibri" panose="020F0502020204030204" pitchFamily="34" charset="0"/>
              </a:rPr>
              <a:t>Principe 5 - Des </a:t>
            </a:r>
            <a:r>
              <a:rPr lang="fr-FR" b="1" err="1">
                <a:latin typeface="Calibri" panose="020F0502020204030204" pitchFamily="34" charset="0"/>
                <a:cs typeface="Calibri" panose="020F0502020204030204" pitchFamily="34" charset="0"/>
              </a:rPr>
              <a:t>découvertes</a:t>
            </a:r>
            <a:r>
              <a:rPr lang="fr-FR" b="1">
                <a:latin typeface="Calibri" panose="020F0502020204030204" pitchFamily="34" charset="0"/>
                <a:cs typeface="Calibri" panose="020F0502020204030204" pitchFamily="34" charset="0"/>
              </a:rPr>
              <a:t> incidentes aux apprentissages </a:t>
            </a:r>
            <a:r>
              <a:rPr lang="fr-FR" b="1" err="1">
                <a:latin typeface="Calibri" panose="020F0502020204030204" pitchFamily="34" charset="0"/>
                <a:cs typeface="Calibri" panose="020F0502020204030204" pitchFamily="34" charset="0"/>
              </a:rPr>
              <a:t>structurés</a:t>
            </a:r>
            <a:endParaRPr lang="fr-FR" b="1">
              <a:latin typeface="Calibri" panose="020F0502020204030204" pitchFamily="34" charset="0"/>
              <a:cs typeface="Calibri" panose="020F0502020204030204" pitchFamily="34" charset="0"/>
            </a:endParaRPr>
          </a:p>
        </p:txBody>
      </p:sp>
      <p:sp>
        <p:nvSpPr>
          <p:cNvPr id="17" name="Flèche vers la droite 16">
            <a:extLst>
              <a:ext uri="{FF2B5EF4-FFF2-40B4-BE49-F238E27FC236}">
                <a16:creationId xmlns:a16="http://schemas.microsoft.com/office/drawing/2014/main" id="{365B0C5C-2DCE-F444-B2DA-036DEC03E3BE}"/>
              </a:ext>
            </a:extLst>
          </p:cNvPr>
          <p:cNvSpPr/>
          <p:nvPr/>
        </p:nvSpPr>
        <p:spPr>
          <a:xfrm>
            <a:off x="472441" y="5887234"/>
            <a:ext cx="5103170" cy="653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b="1">
              <a:latin typeface="Calibri" panose="020F0502020204030204" pitchFamily="34" charset="0"/>
              <a:cs typeface="Calibri" panose="020F0502020204030204" pitchFamily="34" charset="0"/>
            </a:endParaRPr>
          </a:p>
          <a:p>
            <a:r>
              <a:rPr lang="fr-FR" b="1">
                <a:latin typeface="Calibri" panose="020F0502020204030204" pitchFamily="34" charset="0"/>
                <a:cs typeface="Calibri" panose="020F0502020204030204" pitchFamily="34" charset="0"/>
              </a:rPr>
              <a:t>Principe 6 - </a:t>
            </a:r>
            <a:r>
              <a:rPr lang="fr-FR" b="1" err="1">
                <a:latin typeface="Calibri" panose="020F0502020204030204" pitchFamily="34" charset="0"/>
                <a:cs typeface="Calibri" panose="020F0502020204030204" pitchFamily="34" charset="0"/>
              </a:rPr>
              <a:t>Entraînement</a:t>
            </a:r>
            <a:r>
              <a:rPr lang="fr-FR" b="1">
                <a:latin typeface="Calibri" panose="020F0502020204030204" pitchFamily="34" charset="0"/>
                <a:cs typeface="Calibri" panose="020F0502020204030204" pitchFamily="34" charset="0"/>
              </a:rPr>
              <a:t> et </a:t>
            </a:r>
            <a:r>
              <a:rPr lang="fr-FR" b="1" err="1">
                <a:latin typeface="Calibri" panose="020F0502020204030204" pitchFamily="34" charset="0"/>
                <a:cs typeface="Calibri" panose="020F0502020204030204" pitchFamily="34" charset="0"/>
              </a:rPr>
              <a:t>mémorisation</a:t>
            </a:r>
            <a:endParaRPr lang="fr-FR" b="1">
              <a:latin typeface="Calibri" panose="020F0502020204030204" pitchFamily="34" charset="0"/>
              <a:cs typeface="Calibri" panose="020F0502020204030204" pitchFamily="34" charset="0"/>
            </a:endParaRPr>
          </a:p>
          <a:p>
            <a:endParaRPr lang="fr-FR" b="1">
              <a:latin typeface="Calibri" panose="020F0502020204030204" pitchFamily="34" charset="0"/>
              <a:cs typeface="Calibri" panose="020F0502020204030204" pitchFamily="34" charset="0"/>
            </a:endParaRPr>
          </a:p>
        </p:txBody>
      </p:sp>
      <p:sp>
        <p:nvSpPr>
          <p:cNvPr id="18" name="Flèche vers la droite 17">
            <a:extLst>
              <a:ext uri="{FF2B5EF4-FFF2-40B4-BE49-F238E27FC236}">
                <a16:creationId xmlns:a16="http://schemas.microsoft.com/office/drawing/2014/main" id="{AD2552EB-1535-A54C-ACA1-5BD772AE20E5}"/>
              </a:ext>
            </a:extLst>
          </p:cNvPr>
          <p:cNvSpPr/>
          <p:nvPr/>
        </p:nvSpPr>
        <p:spPr>
          <a:xfrm>
            <a:off x="6067223" y="5847305"/>
            <a:ext cx="5523886" cy="7295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latin typeface="Calibri" panose="020F0502020204030204" pitchFamily="34" charset="0"/>
                <a:cs typeface="Calibri" panose="020F0502020204030204" pitchFamily="34" charset="0"/>
              </a:rPr>
              <a:t>Principe 7 - Garder trace des apprentissages</a:t>
            </a:r>
            <a:endParaRPr lang="fr-F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995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75FB305-7AD3-144C-9E41-74F9BAE5F9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0914" y="185352"/>
            <a:ext cx="1155946" cy="1594200"/>
          </a:xfrm>
          <a:prstGeom prst="rect">
            <a:avLst/>
          </a:prstGeom>
        </p:spPr>
      </p:pic>
      <p:sp>
        <p:nvSpPr>
          <p:cNvPr id="5" name="Rectangle 4">
            <a:extLst>
              <a:ext uri="{FF2B5EF4-FFF2-40B4-BE49-F238E27FC236}">
                <a16:creationId xmlns:a16="http://schemas.microsoft.com/office/drawing/2014/main" id="{62804E58-CCD5-C448-92FB-841A5E116C47}"/>
              </a:ext>
            </a:extLst>
          </p:cNvPr>
          <p:cNvSpPr/>
          <p:nvPr/>
        </p:nvSpPr>
        <p:spPr>
          <a:xfrm>
            <a:off x="607534" y="690299"/>
            <a:ext cx="9874610" cy="14772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fr-FR">
              <a:latin typeface="Calibri" panose="020F0502020204030204" pitchFamily="34" charset="0"/>
              <a:cs typeface="Calibri" panose="020F0502020204030204" pitchFamily="34" charset="0"/>
            </a:endParaRPr>
          </a:p>
          <a:p>
            <a:endParaRPr lang="fr-FR">
              <a:latin typeface="Calibri" panose="020F0502020204030204" pitchFamily="34" charset="0"/>
              <a:cs typeface="Calibri" panose="020F0502020204030204" pitchFamily="34" charset="0"/>
            </a:endParaRPr>
          </a:p>
          <a:p>
            <a:r>
              <a:rPr lang="fr-FR">
                <a:latin typeface="Calibri" panose="020F0502020204030204" pitchFamily="34" charset="0"/>
                <a:cs typeface="Calibri" panose="020F0502020204030204" pitchFamily="34" charset="0"/>
              </a:rPr>
              <a:t>Proposer un enseignement </a:t>
            </a:r>
            <a:r>
              <a:rPr lang="fr-FR" b="1">
                <a:latin typeface="Calibri" panose="020F0502020204030204" pitchFamily="34" charset="0"/>
                <a:cs typeface="Calibri" panose="020F0502020204030204" pitchFamily="34" charset="0"/>
              </a:rPr>
              <a:t>progressif</a:t>
            </a:r>
            <a:r>
              <a:rPr lang="fr-FR">
                <a:latin typeface="Calibri" panose="020F0502020204030204" pitchFamily="34" charset="0"/>
                <a:cs typeface="Calibri" panose="020F0502020204030204" pitchFamily="34" charset="0"/>
              </a:rPr>
              <a:t> du vocabulaire. (…) </a:t>
            </a:r>
          </a:p>
          <a:p>
            <a:r>
              <a:rPr lang="fr-FR">
                <a:latin typeface="Calibri" panose="020F0502020204030204" pitchFamily="34" charset="0"/>
                <a:cs typeface="Calibri" panose="020F0502020204030204" pitchFamily="34" charset="0"/>
              </a:rPr>
              <a:t>Dans le cadre d’un apprentissage </a:t>
            </a:r>
            <a:r>
              <a:rPr lang="fr-FR" b="1" err="1">
                <a:latin typeface="Calibri" panose="020F0502020204030204" pitchFamily="34" charset="0"/>
                <a:cs typeface="Calibri" panose="020F0502020204030204" pitchFamily="34" charset="0"/>
              </a:rPr>
              <a:t>répéte</a:t>
            </a:r>
            <a:r>
              <a:rPr lang="fr-FR" b="1">
                <a:latin typeface="Calibri" panose="020F0502020204030204" pitchFamily="34" charset="0"/>
                <a:cs typeface="Calibri" panose="020F0502020204030204" pitchFamily="34" charset="0"/>
              </a:rPr>
              <a:t>́ dans le temps</a:t>
            </a:r>
            <a:r>
              <a:rPr lang="fr-FR">
                <a:latin typeface="Calibri" panose="020F0502020204030204" pitchFamily="34" charset="0"/>
                <a:cs typeface="Calibri" panose="020F0502020204030204" pitchFamily="34" charset="0"/>
              </a:rPr>
              <a:t>, qui consiste à </a:t>
            </a:r>
            <a:r>
              <a:rPr lang="fr-FR" b="1" err="1">
                <a:latin typeface="Calibri" panose="020F0502020204030204" pitchFamily="34" charset="0"/>
                <a:cs typeface="Calibri" panose="020F0502020204030204" pitchFamily="34" charset="0"/>
              </a:rPr>
              <a:t>répartir</a:t>
            </a:r>
            <a:r>
              <a:rPr lang="fr-FR">
                <a:latin typeface="Calibri" panose="020F0502020204030204" pitchFamily="34" charset="0"/>
                <a:cs typeface="Calibri" panose="020F0502020204030204" pitchFamily="34" charset="0"/>
              </a:rPr>
              <a:t>, à </a:t>
            </a:r>
            <a:r>
              <a:rPr lang="fr-FR" b="1">
                <a:latin typeface="Calibri" panose="020F0502020204030204" pitchFamily="34" charset="0"/>
                <a:cs typeface="Calibri" panose="020F0502020204030204" pitchFamily="34" charset="0"/>
              </a:rPr>
              <a:t>intervalles </a:t>
            </a:r>
            <a:r>
              <a:rPr lang="fr-FR" b="1" err="1">
                <a:latin typeface="Calibri" panose="020F0502020204030204" pitchFamily="34" charset="0"/>
                <a:cs typeface="Calibri" panose="020F0502020204030204" pitchFamily="34" charset="0"/>
              </a:rPr>
              <a:t>réguliers</a:t>
            </a:r>
            <a:r>
              <a:rPr lang="fr-FR">
                <a:latin typeface="Calibri" panose="020F0502020204030204" pitchFamily="34" charset="0"/>
                <a:cs typeface="Calibri" panose="020F0502020204030204" pitchFamily="34" charset="0"/>
              </a:rPr>
              <a:t>, les </a:t>
            </a:r>
            <a:r>
              <a:rPr lang="fr-FR" b="1">
                <a:latin typeface="Calibri" panose="020F0502020204030204" pitchFamily="34" charset="0"/>
                <a:cs typeface="Calibri" panose="020F0502020204030204" pitchFamily="34" charset="0"/>
              </a:rPr>
              <a:t>rappels</a:t>
            </a:r>
            <a:r>
              <a:rPr lang="fr-FR">
                <a:latin typeface="Calibri" panose="020F0502020204030204" pitchFamily="34" charset="0"/>
                <a:cs typeface="Calibri" panose="020F0502020204030204" pitchFamily="34" charset="0"/>
              </a:rPr>
              <a:t> des mots nouveaux, le PE facilite la </a:t>
            </a:r>
            <a:r>
              <a:rPr lang="fr-FR" b="1" err="1">
                <a:latin typeface="Calibri" panose="020F0502020204030204" pitchFamily="34" charset="0"/>
                <a:cs typeface="Calibri" panose="020F0502020204030204" pitchFamily="34" charset="0"/>
              </a:rPr>
              <a:t>mémorisation</a:t>
            </a:r>
            <a:r>
              <a:rPr lang="fr-FR">
                <a:latin typeface="Calibri" panose="020F0502020204030204" pitchFamily="34" charset="0"/>
                <a:cs typeface="Calibri" panose="020F0502020204030204" pitchFamily="34" charset="0"/>
              </a:rPr>
              <a:t> des mots et il </a:t>
            </a:r>
            <a:r>
              <a:rPr lang="fr-FR" err="1">
                <a:latin typeface="Calibri" panose="020F0502020204030204" pitchFamily="34" charset="0"/>
                <a:cs typeface="Calibri" panose="020F0502020204030204" pitchFamily="34" charset="0"/>
              </a:rPr>
              <a:t>crée</a:t>
            </a:r>
            <a:r>
              <a:rPr lang="fr-FR">
                <a:latin typeface="Calibri" panose="020F0502020204030204" pitchFamily="34" charset="0"/>
                <a:cs typeface="Calibri" panose="020F0502020204030204" pitchFamily="34" charset="0"/>
              </a:rPr>
              <a:t> les situations propices à leur </a:t>
            </a:r>
            <a:r>
              <a:rPr lang="fr-FR" b="1" err="1">
                <a:latin typeface="Calibri" panose="020F0502020204030204" pitchFamily="34" charset="0"/>
                <a:cs typeface="Calibri" panose="020F0502020204030204" pitchFamily="34" charset="0"/>
              </a:rPr>
              <a:t>réutilisation</a:t>
            </a:r>
            <a:r>
              <a:rPr lang="fr-FR" b="1">
                <a:latin typeface="Calibri" panose="020F0502020204030204" pitchFamily="34" charset="0"/>
                <a:cs typeface="Calibri" panose="020F0502020204030204" pitchFamily="34" charset="0"/>
              </a:rPr>
              <a:t>.</a:t>
            </a:r>
            <a:r>
              <a:rPr lang="fr-FR">
                <a:latin typeface="Calibri" panose="020F0502020204030204" pitchFamily="34" charset="0"/>
                <a:cs typeface="Calibri" panose="020F0502020204030204" pitchFamily="34" charset="0"/>
              </a:rPr>
              <a:t> </a:t>
            </a:r>
          </a:p>
          <a:p>
            <a:endParaRPr lang="fr-FR">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6194908-69DD-C548-9440-38023416028C}"/>
              </a:ext>
            </a:extLst>
          </p:cNvPr>
          <p:cNvSpPr/>
          <p:nvPr/>
        </p:nvSpPr>
        <p:spPr>
          <a:xfrm>
            <a:off x="607535" y="2655614"/>
            <a:ext cx="9874609" cy="20720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fr-FR"/>
          </a:p>
          <a:p>
            <a:endParaRPr lang="fr-FR">
              <a:latin typeface="Calibri" panose="020F0502020204030204" pitchFamily="34" charset="0"/>
              <a:cs typeface="Calibri" panose="020F0502020204030204" pitchFamily="34" charset="0"/>
            </a:endParaRPr>
          </a:p>
          <a:p>
            <a:endParaRPr lang="fr-FR">
              <a:latin typeface="Calibri" panose="020F0502020204030204" pitchFamily="34" charset="0"/>
              <a:cs typeface="Calibri" panose="020F0502020204030204" pitchFamily="34" charset="0"/>
            </a:endParaRPr>
          </a:p>
          <a:p>
            <a:r>
              <a:rPr lang="fr-FR">
                <a:latin typeface="Calibri" panose="020F0502020204030204" pitchFamily="34" charset="0"/>
                <a:cs typeface="Calibri" panose="020F0502020204030204" pitchFamily="34" charset="0"/>
              </a:rPr>
              <a:t>-Passer de </a:t>
            </a:r>
            <a:r>
              <a:rPr lang="fr-FR" b="1" err="1">
                <a:latin typeface="Calibri" panose="020F0502020204030204" pitchFamily="34" charset="0"/>
                <a:cs typeface="Calibri" panose="020F0502020204030204" pitchFamily="34" charset="0"/>
              </a:rPr>
              <a:t>découvertes</a:t>
            </a:r>
            <a:r>
              <a:rPr lang="fr-FR" b="1">
                <a:latin typeface="Calibri" panose="020F0502020204030204" pitchFamily="34" charset="0"/>
                <a:cs typeface="Calibri" panose="020F0502020204030204" pitchFamily="34" charset="0"/>
              </a:rPr>
              <a:t> incidentes </a:t>
            </a:r>
            <a:r>
              <a:rPr lang="fr-FR">
                <a:latin typeface="Calibri" panose="020F0502020204030204" pitchFamily="34" charset="0"/>
                <a:cs typeface="Calibri" panose="020F0502020204030204" pitchFamily="34" charset="0"/>
              </a:rPr>
              <a:t>à des apprentissages </a:t>
            </a:r>
            <a:r>
              <a:rPr lang="fr-FR" b="1" err="1">
                <a:latin typeface="Calibri" panose="020F0502020204030204" pitchFamily="34" charset="0"/>
                <a:cs typeface="Calibri" panose="020F0502020204030204" pitchFamily="34" charset="0"/>
              </a:rPr>
              <a:t>décontextualisés</a:t>
            </a:r>
            <a:r>
              <a:rPr lang="fr-FR" b="1">
                <a:latin typeface="Calibri" panose="020F0502020204030204" pitchFamily="34" charset="0"/>
                <a:cs typeface="Calibri" panose="020F0502020204030204" pitchFamily="34" charset="0"/>
              </a:rPr>
              <a:t>, explicites et </a:t>
            </a:r>
            <a:r>
              <a:rPr lang="fr-FR" b="1" err="1">
                <a:latin typeface="Calibri" panose="020F0502020204030204" pitchFamily="34" charset="0"/>
                <a:cs typeface="Calibri" panose="020F0502020204030204" pitchFamily="34" charset="0"/>
              </a:rPr>
              <a:t>structurés</a:t>
            </a:r>
            <a:r>
              <a:rPr lang="fr-FR">
                <a:latin typeface="Calibri" panose="020F0502020204030204" pitchFamily="34" charset="0"/>
                <a:cs typeface="Calibri" panose="020F0502020204030204" pitchFamily="34" charset="0"/>
              </a:rPr>
              <a:t>.(…) </a:t>
            </a:r>
          </a:p>
          <a:p>
            <a:r>
              <a:rPr lang="fr-FR">
                <a:latin typeface="Calibri" panose="020F0502020204030204" pitchFamily="34" charset="0"/>
                <a:cs typeface="Calibri" panose="020F0502020204030204" pitchFamily="34" charset="0"/>
              </a:rPr>
              <a:t>-Organiser l’apprentissage des mots à partir des trois dimensions (la forme, le contenu et l’usage). (…) </a:t>
            </a:r>
          </a:p>
          <a:p>
            <a:r>
              <a:rPr lang="fr-FR">
                <a:latin typeface="Calibri" panose="020F0502020204030204" pitchFamily="34" charset="0"/>
                <a:cs typeface="Calibri" panose="020F0502020204030204" pitchFamily="34" charset="0"/>
              </a:rPr>
              <a:t>-L’apprentissage de mots nouveaux est favorisé par l’adulte </a:t>
            </a:r>
            <a:r>
              <a:rPr lang="fr-FR" err="1">
                <a:latin typeface="Calibri" panose="020F0502020204030204" pitchFamily="34" charset="0"/>
                <a:cs typeface="Calibri" panose="020F0502020204030204" pitchFamily="34" charset="0"/>
              </a:rPr>
              <a:t>grâce</a:t>
            </a:r>
            <a:r>
              <a:rPr lang="fr-FR">
                <a:latin typeface="Calibri" panose="020F0502020204030204" pitchFamily="34" charset="0"/>
                <a:cs typeface="Calibri" panose="020F0502020204030204" pitchFamily="34" charset="0"/>
              </a:rPr>
              <a:t> à une verbalisation des situations, à des interactions avec l’enfant quand il essaie de produire des </a:t>
            </a:r>
            <a:r>
              <a:rPr lang="fr-FR" err="1">
                <a:latin typeface="Calibri" panose="020F0502020204030204" pitchFamily="34" charset="0"/>
                <a:cs typeface="Calibri" panose="020F0502020204030204" pitchFamily="34" charset="0"/>
              </a:rPr>
              <a:t>énoncés</a:t>
            </a:r>
            <a:r>
              <a:rPr lang="fr-FR">
                <a:latin typeface="Calibri" panose="020F0502020204030204" pitchFamily="34" charset="0"/>
                <a:cs typeface="Calibri" panose="020F0502020204030204" pitchFamily="34" charset="0"/>
              </a:rPr>
              <a:t>, à des reformulations des productions enfantines, à des questions ouvertes qui permettent à l’enfant de </a:t>
            </a:r>
            <a:r>
              <a:rPr lang="fr-FR" err="1">
                <a:latin typeface="Calibri" panose="020F0502020204030204" pitchFamily="34" charset="0"/>
                <a:cs typeface="Calibri" panose="020F0502020204030204" pitchFamily="34" charset="0"/>
              </a:rPr>
              <a:t>préciser</a:t>
            </a:r>
            <a:r>
              <a:rPr lang="fr-FR">
                <a:latin typeface="Calibri" panose="020F0502020204030204" pitchFamily="34" charset="0"/>
                <a:cs typeface="Calibri" panose="020F0502020204030204" pitchFamily="34" charset="0"/>
              </a:rPr>
              <a:t> sa </a:t>
            </a:r>
            <a:r>
              <a:rPr lang="fr-FR" err="1">
                <a:latin typeface="Calibri" panose="020F0502020204030204" pitchFamily="34" charset="0"/>
                <a:cs typeface="Calibri" panose="020F0502020204030204" pitchFamily="34" charset="0"/>
              </a:rPr>
              <a:t>pensée</a:t>
            </a:r>
            <a:r>
              <a:rPr lang="fr-FR">
                <a:latin typeface="Calibri" panose="020F0502020204030204" pitchFamily="34" charset="0"/>
                <a:cs typeface="Calibri" panose="020F0502020204030204" pitchFamily="34" charset="0"/>
              </a:rPr>
              <a:t>.</a:t>
            </a:r>
          </a:p>
          <a:p>
            <a:endParaRPr lang="fr-FR"/>
          </a:p>
        </p:txBody>
      </p:sp>
      <p:sp>
        <p:nvSpPr>
          <p:cNvPr id="7" name="Rectangle 6">
            <a:extLst>
              <a:ext uri="{FF2B5EF4-FFF2-40B4-BE49-F238E27FC236}">
                <a16:creationId xmlns:a16="http://schemas.microsoft.com/office/drawing/2014/main" id="{BF46AA18-C0D4-914D-A4D7-7BF208195624}"/>
              </a:ext>
            </a:extLst>
          </p:cNvPr>
          <p:cNvSpPr/>
          <p:nvPr/>
        </p:nvSpPr>
        <p:spPr>
          <a:xfrm>
            <a:off x="607536" y="5266962"/>
            <a:ext cx="9874609" cy="1311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fr-FR">
              <a:latin typeface="Calibri" panose="020F0502020204030204" pitchFamily="34" charset="0"/>
              <a:cs typeface="Calibri" panose="020F0502020204030204" pitchFamily="34" charset="0"/>
            </a:endParaRPr>
          </a:p>
          <a:p>
            <a:endParaRPr lang="fr-FR">
              <a:latin typeface="Calibri" panose="020F0502020204030204" pitchFamily="34" charset="0"/>
              <a:cs typeface="Calibri" panose="020F0502020204030204" pitchFamily="34" charset="0"/>
            </a:endParaRPr>
          </a:p>
          <a:p>
            <a:r>
              <a:rPr lang="fr-FR">
                <a:latin typeface="Calibri" panose="020F0502020204030204" pitchFamily="34" charset="0"/>
                <a:cs typeface="Calibri" panose="020F0502020204030204" pitchFamily="34" charset="0"/>
              </a:rPr>
              <a:t>Fonder l’enseignement du vocabulaire sur les 4 piliers de l’apprentissage (l’attention, l’engagement actif, le retour d’information, la consolidation).(…)</a:t>
            </a:r>
          </a:p>
        </p:txBody>
      </p:sp>
      <p:sp>
        <p:nvSpPr>
          <p:cNvPr id="8" name="Flèche vers la droite 7">
            <a:extLst>
              <a:ext uri="{FF2B5EF4-FFF2-40B4-BE49-F238E27FC236}">
                <a16:creationId xmlns:a16="http://schemas.microsoft.com/office/drawing/2014/main" id="{0A92E4FE-5233-D24E-9C85-ADFE8B75AFFE}"/>
              </a:ext>
            </a:extLst>
          </p:cNvPr>
          <p:cNvSpPr/>
          <p:nvPr/>
        </p:nvSpPr>
        <p:spPr>
          <a:xfrm>
            <a:off x="607535" y="254872"/>
            <a:ext cx="6005138" cy="870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latin typeface="Calibri" panose="020F0502020204030204" pitchFamily="34" charset="0"/>
                <a:cs typeface="Calibri" panose="020F0502020204030204" pitchFamily="34" charset="0"/>
              </a:rPr>
              <a:t>Principe 4 - Une programmation </a:t>
            </a:r>
            <a:r>
              <a:rPr lang="fr-FR" b="1" err="1">
                <a:latin typeface="Calibri" panose="020F0502020204030204" pitchFamily="34" charset="0"/>
                <a:cs typeface="Calibri" panose="020F0502020204030204" pitchFamily="34" charset="0"/>
              </a:rPr>
              <a:t>spiralaire</a:t>
            </a:r>
            <a:endParaRPr lang="fr-FR" b="1">
              <a:latin typeface="Calibri" panose="020F0502020204030204" pitchFamily="34" charset="0"/>
              <a:cs typeface="Calibri" panose="020F0502020204030204" pitchFamily="34" charset="0"/>
            </a:endParaRPr>
          </a:p>
        </p:txBody>
      </p:sp>
      <p:sp>
        <p:nvSpPr>
          <p:cNvPr id="9" name="Flèche vers la droite 8">
            <a:extLst>
              <a:ext uri="{FF2B5EF4-FFF2-40B4-BE49-F238E27FC236}">
                <a16:creationId xmlns:a16="http://schemas.microsoft.com/office/drawing/2014/main" id="{FA27E238-CA05-C84B-9894-AC6D262B47CD}"/>
              </a:ext>
            </a:extLst>
          </p:cNvPr>
          <p:cNvSpPr/>
          <p:nvPr/>
        </p:nvSpPr>
        <p:spPr>
          <a:xfrm>
            <a:off x="607533" y="2167584"/>
            <a:ext cx="8713108" cy="976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latin typeface="Calibri" panose="020F0502020204030204" pitchFamily="34" charset="0"/>
                <a:cs typeface="Calibri" panose="020F0502020204030204" pitchFamily="34" charset="0"/>
              </a:rPr>
              <a:t>Principe 5 - Des </a:t>
            </a:r>
            <a:r>
              <a:rPr lang="fr-FR" b="1" err="1">
                <a:latin typeface="Calibri" panose="020F0502020204030204" pitchFamily="34" charset="0"/>
                <a:cs typeface="Calibri" panose="020F0502020204030204" pitchFamily="34" charset="0"/>
              </a:rPr>
              <a:t>découvertes</a:t>
            </a:r>
            <a:r>
              <a:rPr lang="fr-FR" b="1">
                <a:latin typeface="Calibri" panose="020F0502020204030204" pitchFamily="34" charset="0"/>
                <a:cs typeface="Calibri" panose="020F0502020204030204" pitchFamily="34" charset="0"/>
              </a:rPr>
              <a:t> incidentes aux apprentissages </a:t>
            </a:r>
            <a:r>
              <a:rPr lang="fr-FR" b="1" err="1">
                <a:latin typeface="Calibri" panose="020F0502020204030204" pitchFamily="34" charset="0"/>
                <a:cs typeface="Calibri" panose="020F0502020204030204" pitchFamily="34" charset="0"/>
              </a:rPr>
              <a:t>structurés</a:t>
            </a:r>
            <a:endParaRPr lang="fr-FR" b="1">
              <a:latin typeface="Calibri" panose="020F0502020204030204" pitchFamily="34" charset="0"/>
              <a:cs typeface="Calibri" panose="020F0502020204030204" pitchFamily="34" charset="0"/>
            </a:endParaRPr>
          </a:p>
        </p:txBody>
      </p:sp>
      <p:sp>
        <p:nvSpPr>
          <p:cNvPr id="12" name="Flèche vers la droite 11">
            <a:extLst>
              <a:ext uri="{FF2B5EF4-FFF2-40B4-BE49-F238E27FC236}">
                <a16:creationId xmlns:a16="http://schemas.microsoft.com/office/drawing/2014/main" id="{6A7AE464-966F-CA42-B120-395F8A3719C7}"/>
              </a:ext>
            </a:extLst>
          </p:cNvPr>
          <p:cNvSpPr/>
          <p:nvPr/>
        </p:nvSpPr>
        <p:spPr>
          <a:xfrm>
            <a:off x="607535" y="4831533"/>
            <a:ext cx="5793261" cy="870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b="1"/>
          </a:p>
          <a:p>
            <a:r>
              <a:rPr lang="fr-FR" b="1"/>
              <a:t>Principe 6 - </a:t>
            </a:r>
            <a:r>
              <a:rPr lang="fr-FR" b="1" err="1"/>
              <a:t>Entraînement</a:t>
            </a:r>
            <a:r>
              <a:rPr lang="fr-FR" b="1"/>
              <a:t> et </a:t>
            </a:r>
            <a:r>
              <a:rPr lang="fr-FR" b="1" err="1"/>
              <a:t>mémorisation</a:t>
            </a:r>
            <a:endParaRPr lang="fr-FR" b="1"/>
          </a:p>
          <a:p>
            <a:endParaRPr lang="fr-FR" b="1"/>
          </a:p>
        </p:txBody>
      </p:sp>
    </p:spTree>
    <p:extLst>
      <p:ext uri="{BB962C8B-B14F-4D97-AF65-F5344CB8AC3E}">
        <p14:creationId xmlns:p14="http://schemas.microsoft.com/office/powerpoint/2010/main" val="129221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6F1483E8-78E9-C04E-BE2F-4BFEB98E8CAC}"/>
              </a:ext>
            </a:extLst>
          </p:cNvPr>
          <p:cNvSpPr>
            <a:spLocks noGrp="1"/>
          </p:cNvSpPr>
          <p:nvPr>
            <p:ph type="title"/>
          </p:nvPr>
        </p:nvSpPr>
        <p:spPr>
          <a:xfrm>
            <a:off x="581280" y="297278"/>
            <a:ext cx="4327165" cy="764656"/>
          </a:xfrm>
        </p:spPr>
        <p:txBody>
          <a:bodyPr>
            <a:normAutofit fontScale="90000"/>
          </a:bodyPr>
          <a:lstStyle/>
          <a:p>
            <a:pPr algn="ctr"/>
            <a:r>
              <a:rPr lang="fr-FR" sz="2800"/>
              <a:t/>
            </a:r>
            <a:br>
              <a:rPr lang="fr-FR" sz="2800"/>
            </a:br>
            <a:r>
              <a:rPr lang="fr-FR" sz="2800"/>
              <a:t>VOCABULAIRE CYCLE 1</a:t>
            </a:r>
            <a:br>
              <a:rPr lang="fr-FR" sz="2800"/>
            </a:br>
            <a:r>
              <a:rPr lang="fr-FR" sz="2200" b="1"/>
              <a:t>Evaluation des acquis des enlevés </a:t>
            </a:r>
            <a:r>
              <a:rPr lang="fr-FR" sz="2800" b="1"/>
              <a:t/>
            </a:r>
            <a:br>
              <a:rPr lang="fr-FR" sz="2800" b="1"/>
            </a:br>
            <a:endParaRPr lang="fr-FR" sz="2800"/>
          </a:p>
        </p:txBody>
      </p:sp>
      <p:sp>
        <p:nvSpPr>
          <p:cNvPr id="3" name="Espace réservé du contenu 2">
            <a:extLst>
              <a:ext uri="{FF2B5EF4-FFF2-40B4-BE49-F238E27FC236}">
                <a16:creationId xmlns:a16="http://schemas.microsoft.com/office/drawing/2014/main" id="{C5363DA8-C154-244C-8AB6-AB206DB86E63}"/>
              </a:ext>
            </a:extLst>
          </p:cNvPr>
          <p:cNvSpPr>
            <a:spLocks noGrp="1"/>
          </p:cNvSpPr>
          <p:nvPr>
            <p:ph idx="1"/>
          </p:nvPr>
        </p:nvSpPr>
        <p:spPr>
          <a:xfrm>
            <a:off x="581280" y="4332163"/>
            <a:ext cx="7232682" cy="2398684"/>
          </a:xfrm>
        </p:spPr>
        <p:txBody>
          <a:bodyPr>
            <a:normAutofit fontScale="92500"/>
          </a:bodyPr>
          <a:lstStyle/>
          <a:p>
            <a:pPr marL="0" indent="0">
              <a:buNone/>
            </a:pPr>
            <a:r>
              <a:rPr lang="fr-FR" sz="2600" b="1">
                <a:latin typeface="Calibri" panose="020F0502020204030204" pitchFamily="34" charset="0"/>
                <a:cs typeface="Calibri" panose="020F0502020204030204" pitchFamily="34" charset="0"/>
              </a:rPr>
              <a:t>Observables – capacité de l’élève à :</a:t>
            </a:r>
          </a:p>
          <a:p>
            <a:pPr>
              <a:spcBef>
                <a:spcPts val="0"/>
              </a:spcBef>
            </a:pPr>
            <a:r>
              <a:rPr lang="fr-FR" sz="2600">
                <a:latin typeface="Calibri" panose="020F0502020204030204" pitchFamily="34" charset="0"/>
                <a:cs typeface="Calibri" panose="020F0502020204030204" pitchFamily="34" charset="0"/>
              </a:rPr>
              <a:t>mémoriser un mot ;</a:t>
            </a:r>
          </a:p>
          <a:p>
            <a:pPr>
              <a:spcBef>
                <a:spcPts val="0"/>
              </a:spcBef>
            </a:pPr>
            <a:r>
              <a:rPr lang="fr-FR" sz="2600">
                <a:latin typeface="Calibri" panose="020F0502020204030204" pitchFamily="34" charset="0"/>
                <a:cs typeface="Calibri" panose="020F0502020204030204" pitchFamily="34" charset="0"/>
              </a:rPr>
              <a:t>comprendre un mot en contexte (en réception) ;</a:t>
            </a:r>
          </a:p>
          <a:p>
            <a:pPr>
              <a:spcBef>
                <a:spcPts val="0"/>
              </a:spcBef>
            </a:pPr>
            <a:r>
              <a:rPr lang="fr-FR" sz="2600">
                <a:latin typeface="Calibri" panose="020F0502020204030204" pitchFamily="34" charset="0"/>
                <a:cs typeface="Calibri" panose="020F0502020204030204" pitchFamily="34" charset="0"/>
              </a:rPr>
              <a:t>réemployer un mot (en émission) ;</a:t>
            </a:r>
          </a:p>
          <a:p>
            <a:pPr>
              <a:spcBef>
                <a:spcPts val="0"/>
              </a:spcBef>
            </a:pPr>
            <a:r>
              <a:rPr lang="fr-FR" sz="2600">
                <a:latin typeface="Calibri" panose="020F0502020204030204" pitchFamily="34" charset="0"/>
                <a:cs typeface="Calibri" panose="020F0502020204030204" pitchFamily="34" charset="0"/>
              </a:rPr>
              <a:t>catégoriser des mots en fonction de critères établis ; </a:t>
            </a:r>
          </a:p>
          <a:p>
            <a:pPr>
              <a:spcBef>
                <a:spcPts val="0"/>
              </a:spcBef>
            </a:pPr>
            <a:r>
              <a:rPr lang="fr-FR" sz="2600">
                <a:latin typeface="Calibri" panose="020F0502020204030204" pitchFamily="34" charset="0"/>
                <a:cs typeface="Calibri" panose="020F0502020204030204" pitchFamily="34" charset="0"/>
              </a:rPr>
              <a:t>mettre en relation les mots. </a:t>
            </a:r>
          </a:p>
          <a:p>
            <a:endParaRPr lang="fr-FR"/>
          </a:p>
        </p:txBody>
      </p:sp>
      <p:sp>
        <p:nvSpPr>
          <p:cNvPr id="7" name="Rectangle 6">
            <a:extLst>
              <a:ext uri="{FF2B5EF4-FFF2-40B4-BE49-F238E27FC236}">
                <a16:creationId xmlns:a16="http://schemas.microsoft.com/office/drawing/2014/main" id="{7C31FA40-30D4-1941-8836-A6660E72B10D}"/>
              </a:ext>
            </a:extLst>
          </p:cNvPr>
          <p:cNvSpPr/>
          <p:nvPr/>
        </p:nvSpPr>
        <p:spPr>
          <a:xfrm>
            <a:off x="7951448" y="171774"/>
            <a:ext cx="3874218" cy="1015663"/>
          </a:xfrm>
          <a:prstGeom prst="rect">
            <a:avLst/>
          </a:prstGeom>
        </p:spPr>
        <p:txBody>
          <a:bodyPr wrap="square">
            <a:spAutoFit/>
          </a:bodyPr>
          <a:lstStyle/>
          <a:p>
            <a:endParaRPr lang="fr-FR" sz="1200"/>
          </a:p>
          <a:p>
            <a:r>
              <a:rPr lang="fr-FR" sz="1200">
                <a:latin typeface="Calibri" panose="020F0502020204030204" pitchFamily="34" charset="0"/>
                <a:cs typeface="Calibri" panose="020F0502020204030204" pitchFamily="34" charset="0"/>
              </a:rPr>
              <a:t>DOCUMENTS DE RÉFÉRENCE EDUSCOL (</a:t>
            </a:r>
            <a:r>
              <a:rPr lang="fr-FR" sz="1200" err="1">
                <a:latin typeface="Calibri" panose="020F0502020204030204" pitchFamily="34" charset="0"/>
                <a:cs typeface="Calibri" panose="020F0502020204030204" pitchFamily="34" charset="0"/>
              </a:rPr>
              <a:t>février</a:t>
            </a:r>
            <a:r>
              <a:rPr lang="fr-FR" sz="1200">
                <a:latin typeface="Calibri" panose="020F0502020204030204" pitchFamily="34" charset="0"/>
                <a:cs typeface="Calibri" panose="020F0502020204030204" pitchFamily="34" charset="0"/>
              </a:rPr>
              <a:t> 2020)</a:t>
            </a:r>
          </a:p>
          <a:p>
            <a:r>
              <a:rPr lang="fr-FR" sz="1200">
                <a:latin typeface="Calibri" panose="020F0502020204030204" pitchFamily="34" charset="0"/>
                <a:cs typeface="Calibri" panose="020F0502020204030204" pitchFamily="34" charset="0"/>
                <a:hlinkClick r:id="rId3"/>
              </a:rPr>
              <a:t>https://cache.media.eduscol.education.fr/file/Je_rentre_au_CP/95/6/C1_Vocabulaire_Evaluation_1238956.pdf</a:t>
            </a:r>
            <a:endParaRPr lang="fr-FR" sz="1200">
              <a:latin typeface="Calibri" panose="020F0502020204030204" pitchFamily="34" charset="0"/>
              <a:cs typeface="Calibri" panose="020F0502020204030204" pitchFamily="34" charset="0"/>
            </a:endParaRPr>
          </a:p>
          <a:p>
            <a:r>
              <a:rPr lang="fr-FR" sz="1200"/>
              <a:t> </a:t>
            </a:r>
          </a:p>
        </p:txBody>
      </p:sp>
      <p:pic>
        <p:nvPicPr>
          <p:cNvPr id="9" name="Image 8">
            <a:extLst>
              <a:ext uri="{FF2B5EF4-FFF2-40B4-BE49-F238E27FC236}">
                <a16:creationId xmlns:a16="http://schemas.microsoft.com/office/drawing/2014/main" id="{62044BED-15B3-7345-91FE-ED50CFE243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7193" y="3580251"/>
            <a:ext cx="2098473" cy="2963633"/>
          </a:xfrm>
          <a:prstGeom prst="rect">
            <a:avLst/>
          </a:prstGeom>
        </p:spPr>
      </p:pic>
      <p:sp>
        <p:nvSpPr>
          <p:cNvPr id="2" name="Vague 1">
            <a:extLst>
              <a:ext uri="{FF2B5EF4-FFF2-40B4-BE49-F238E27FC236}">
                <a16:creationId xmlns:a16="http://schemas.microsoft.com/office/drawing/2014/main" id="{EDC06AD3-5025-D64C-AB75-2400A2CF0FA7}"/>
              </a:ext>
            </a:extLst>
          </p:cNvPr>
          <p:cNvSpPr/>
          <p:nvPr/>
        </p:nvSpPr>
        <p:spPr>
          <a:xfrm>
            <a:off x="321430" y="1326495"/>
            <a:ext cx="4327166" cy="1573782"/>
          </a:xfrm>
          <a:prstGeom prst="wave">
            <a:avLst>
              <a:gd name="adj1" fmla="val 12500"/>
              <a:gd name="adj2" fmla="val -2581"/>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b="1">
                <a:solidFill>
                  <a:schemeClr val="tx1"/>
                </a:solidFill>
                <a:latin typeface="Calibri" panose="020F0502020204030204" pitchFamily="34" charset="0"/>
                <a:cs typeface="Calibri" panose="020F0502020204030204" pitchFamily="34" charset="0"/>
              </a:rPr>
              <a:t>Objectivation des progrès réalisés par chaque élève -évolution et réussites</a:t>
            </a:r>
            <a:endParaRPr lang="fr-FR" b="1">
              <a:latin typeface="Calibri" panose="020F0502020204030204" pitchFamily="34" charset="0"/>
              <a:cs typeface="Calibri" panose="020F0502020204030204" pitchFamily="34" charset="0"/>
            </a:endParaRPr>
          </a:p>
        </p:txBody>
      </p:sp>
      <p:sp>
        <p:nvSpPr>
          <p:cNvPr id="6" name="Vague 5">
            <a:extLst>
              <a:ext uri="{FF2B5EF4-FFF2-40B4-BE49-F238E27FC236}">
                <a16:creationId xmlns:a16="http://schemas.microsoft.com/office/drawing/2014/main" id="{DF166F8C-D9EF-F849-951B-DF8F446A55BB}"/>
              </a:ext>
            </a:extLst>
          </p:cNvPr>
          <p:cNvSpPr/>
          <p:nvPr/>
        </p:nvSpPr>
        <p:spPr>
          <a:xfrm>
            <a:off x="5569800" y="1061934"/>
            <a:ext cx="3947212" cy="1051452"/>
          </a:xfrm>
          <a:prstGeom prst="wave">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b="1">
                <a:latin typeface="Calibri" panose="020F0502020204030204" pitchFamily="34" charset="0"/>
                <a:cs typeface="Calibri" panose="020F0502020204030204" pitchFamily="34" charset="0"/>
              </a:rPr>
              <a:t>Observation attentive des élèves en situation d’apprentissage</a:t>
            </a:r>
            <a:r>
              <a:rPr lang="fr-FR">
                <a:latin typeface="Calibri" panose="020F0502020204030204" pitchFamily="34" charset="0"/>
                <a:cs typeface="Calibri" panose="020F0502020204030204" pitchFamily="34" charset="0"/>
              </a:rPr>
              <a:t>. </a:t>
            </a:r>
          </a:p>
        </p:txBody>
      </p:sp>
      <p:sp>
        <p:nvSpPr>
          <p:cNvPr id="4" name="Vague 3">
            <a:extLst>
              <a:ext uri="{FF2B5EF4-FFF2-40B4-BE49-F238E27FC236}">
                <a16:creationId xmlns:a16="http://schemas.microsoft.com/office/drawing/2014/main" id="{70DE6E2C-8A2A-3344-A727-DF8743F883AB}"/>
              </a:ext>
            </a:extLst>
          </p:cNvPr>
          <p:cNvSpPr/>
          <p:nvPr/>
        </p:nvSpPr>
        <p:spPr>
          <a:xfrm>
            <a:off x="5269805" y="2214014"/>
            <a:ext cx="3947212"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latin typeface="Calibri" panose="020F0502020204030204" pitchFamily="34" charset="0"/>
                <a:cs typeface="Calibri" panose="020F0502020204030204" pitchFamily="34" charset="0"/>
              </a:rPr>
              <a:t>Identification des critères d’observation</a:t>
            </a:r>
          </a:p>
        </p:txBody>
      </p:sp>
      <p:sp>
        <p:nvSpPr>
          <p:cNvPr id="8" name="Vague 7">
            <a:extLst>
              <a:ext uri="{FF2B5EF4-FFF2-40B4-BE49-F238E27FC236}">
                <a16:creationId xmlns:a16="http://schemas.microsoft.com/office/drawing/2014/main" id="{6B0EC4B3-2FC3-C949-9F51-072C1CDBCF35}"/>
              </a:ext>
            </a:extLst>
          </p:cNvPr>
          <p:cNvSpPr/>
          <p:nvPr/>
        </p:nvSpPr>
        <p:spPr>
          <a:xfrm>
            <a:off x="1481232" y="2951529"/>
            <a:ext cx="3325112" cy="95494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Evaluation immédiate</a:t>
            </a:r>
          </a:p>
        </p:txBody>
      </p:sp>
      <p:sp>
        <p:nvSpPr>
          <p:cNvPr id="10" name="Vague 9">
            <a:extLst>
              <a:ext uri="{FF2B5EF4-FFF2-40B4-BE49-F238E27FC236}">
                <a16:creationId xmlns:a16="http://schemas.microsoft.com/office/drawing/2014/main" id="{8779DDA2-7009-664A-B720-55E8BA8E21F9}"/>
              </a:ext>
            </a:extLst>
          </p:cNvPr>
          <p:cNvSpPr/>
          <p:nvPr/>
        </p:nvSpPr>
        <p:spPr>
          <a:xfrm>
            <a:off x="6001554" y="3417763"/>
            <a:ext cx="2768207" cy="914400"/>
          </a:xfrm>
          <a:prstGeom prst="wave">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latin typeface="Calibri" panose="020F0502020204030204" pitchFamily="34" charset="0"/>
                <a:cs typeface="Calibri" panose="020F0502020204030204" pitchFamily="34" charset="0"/>
              </a:rPr>
              <a:t>Evaluation différée</a:t>
            </a:r>
          </a:p>
        </p:txBody>
      </p:sp>
    </p:spTree>
    <p:extLst>
      <p:ext uri="{BB962C8B-B14F-4D97-AF65-F5344CB8AC3E}">
        <p14:creationId xmlns:p14="http://schemas.microsoft.com/office/powerpoint/2010/main" val="230726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10676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C11DE81-CF43-C741-9E5D-61A311AE0578}"/>
              </a:ext>
            </a:extLst>
          </p:cNvPr>
          <p:cNvSpPr txBox="1">
            <a:spLocks/>
          </p:cNvSpPr>
          <p:nvPr/>
        </p:nvSpPr>
        <p:spPr>
          <a:xfrm>
            <a:off x="1541003" y="1268361"/>
            <a:ext cx="9176158" cy="4129549"/>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2400" b="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endParaRPr>
          </a:p>
          <a:p>
            <a:r>
              <a:rPr lang="fr-FR" sz="4000" b="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rPr>
              <a:t>Enseigner le langage : partie 2 </a:t>
            </a:r>
          </a:p>
          <a:p>
            <a:endParaRPr lang="fr-FR" sz="1300" b="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endParaRPr>
          </a:p>
          <a:p>
            <a:r>
              <a:rPr lang="fr-FR" sz="4800" b="1" dirty="0" smtClean="0">
                <a:solidFill>
                  <a:schemeClr val="accent2">
                    <a:lumMod val="50000"/>
                  </a:schemeClr>
                </a:solidFill>
                <a:latin typeface="Hiragino Mincho Pro W3" panose="02020300000000000000" pitchFamily="18" charset="-128"/>
                <a:ea typeface="Hiragino Mincho Pro W3" panose="02020300000000000000" pitchFamily="18" charset="-128"/>
                <a:cs typeface="Al Tarikh" pitchFamily="2" charset="-78"/>
              </a:rPr>
              <a:t>Entrée dans l’ECRIT</a:t>
            </a:r>
          </a:p>
          <a:p>
            <a:endParaRPr lang="fr-FR" sz="1700" b="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endParaRPr>
          </a:p>
          <a:p>
            <a:r>
              <a:rPr lang="fr-FR" sz="4300" b="1" i="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rPr>
              <a:t>« Evaluer Analyser Agir »</a:t>
            </a:r>
          </a:p>
          <a:p>
            <a:endParaRPr lang="fr-FR" sz="1500" b="1" i="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endParaRPr>
          </a:p>
          <a:p>
            <a:r>
              <a:rPr lang="fr-FR" sz="3200" b="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rPr>
              <a:t>Formation HTS en </a:t>
            </a:r>
            <a:r>
              <a:rPr lang="fr-FR" sz="3200" b="1" dirty="0" err="1" smtClean="0">
                <a:solidFill>
                  <a:schemeClr val="accent1"/>
                </a:solidFill>
                <a:latin typeface="Hiragino Mincho Pro W3" panose="02020300000000000000" pitchFamily="18" charset="-128"/>
                <a:ea typeface="Hiragino Mincho Pro W3" panose="02020300000000000000" pitchFamily="18" charset="-128"/>
                <a:cs typeface="Al Tarikh" pitchFamily="2" charset="-78"/>
              </a:rPr>
              <a:t>distanciel</a:t>
            </a:r>
            <a:r>
              <a:rPr lang="fr-FR" sz="3200" b="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rPr>
              <a:t> </a:t>
            </a:r>
          </a:p>
          <a:p>
            <a:endParaRPr lang="fr-FR" sz="1200" b="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endParaRPr>
          </a:p>
          <a:p>
            <a:r>
              <a:rPr lang="fr-FR" sz="3200" b="1" dirty="0" smtClean="0">
                <a:solidFill>
                  <a:schemeClr val="accent1"/>
                </a:solidFill>
                <a:latin typeface="Hiragino Mincho Pro W3" panose="02020300000000000000" pitchFamily="18" charset="-128"/>
                <a:ea typeface="Hiragino Mincho Pro W3" panose="02020300000000000000" pitchFamily="18" charset="-128"/>
                <a:cs typeface="Al Tarikh" pitchFamily="2" charset="-78"/>
              </a:rPr>
              <a:t>DATE – lien:</a:t>
            </a:r>
          </a:p>
        </p:txBody>
      </p:sp>
      <p:sp>
        <p:nvSpPr>
          <p:cNvPr id="7" name="Sous-titre 2">
            <a:extLst>
              <a:ext uri="{FF2B5EF4-FFF2-40B4-BE49-F238E27FC236}">
                <a16:creationId xmlns:a16="http://schemas.microsoft.com/office/drawing/2014/main" id="{9DDEACC2-7D9C-CB43-A2E8-68007BB17138}"/>
              </a:ext>
            </a:extLst>
          </p:cNvPr>
          <p:cNvSpPr>
            <a:spLocks noGrp="1"/>
          </p:cNvSpPr>
          <p:nvPr>
            <p:ph type="subTitle" idx="1"/>
          </p:nvPr>
        </p:nvSpPr>
        <p:spPr>
          <a:xfrm>
            <a:off x="519175" y="5624054"/>
            <a:ext cx="2469698" cy="867016"/>
          </a:xfrm>
          <a:solidFill>
            <a:schemeClr val="accent5">
              <a:lumMod val="20000"/>
              <a:lumOff val="80000"/>
            </a:schemeClr>
          </a:solidFill>
        </p:spPr>
        <p:txBody>
          <a:bodyPr>
            <a:normAutofit/>
          </a:bodyPr>
          <a:lstStyle/>
          <a:p>
            <a:r>
              <a:rPr lang="fr-FR" sz="2000" b="1" dirty="0">
                <a:solidFill>
                  <a:schemeClr val="accent1"/>
                </a:solidFill>
              </a:rPr>
              <a:t>2021/2022</a:t>
            </a:r>
          </a:p>
        </p:txBody>
      </p:sp>
    </p:spTree>
    <p:extLst>
      <p:ext uri="{BB962C8B-B14F-4D97-AF65-F5344CB8AC3E}">
        <p14:creationId xmlns:p14="http://schemas.microsoft.com/office/powerpoint/2010/main" val="95705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00832539-F6BD-0145-988A-9F842DA5246A}"/>
              </a:ext>
            </a:extLst>
          </p:cNvPr>
          <p:cNvSpPr>
            <a:spLocks noGrp="1"/>
          </p:cNvSpPr>
          <p:nvPr>
            <p:ph type="title"/>
          </p:nvPr>
        </p:nvSpPr>
        <p:spPr>
          <a:xfrm>
            <a:off x="838200" y="278627"/>
            <a:ext cx="10515600" cy="907622"/>
          </a:xfrm>
        </p:spPr>
        <p:txBody>
          <a:bodyPr>
            <a:normAutofit fontScale="90000"/>
          </a:bodyPr>
          <a:lstStyle/>
          <a:p>
            <a:pPr algn="ctr"/>
            <a:r>
              <a:rPr lang="fr-FR" sz="1800" b="1" dirty="0"/>
              <a:t/>
            </a:r>
            <a:br>
              <a:rPr lang="fr-FR" sz="1800" b="1" dirty="0"/>
            </a:br>
            <a:r>
              <a:rPr lang="fr-FR" sz="2800" b="1" dirty="0"/>
              <a:t>Mobiliser le langage</a:t>
            </a:r>
            <a:r>
              <a:rPr lang="fr-FR" sz="1800" b="1" dirty="0"/>
              <a:t/>
            </a:r>
            <a:br>
              <a:rPr lang="fr-FR" sz="1800" b="1" dirty="0"/>
            </a:br>
            <a:endParaRPr lang="fr-FR" sz="1800" b="1" dirty="0"/>
          </a:p>
        </p:txBody>
      </p:sp>
      <p:sp>
        <p:nvSpPr>
          <p:cNvPr id="3" name="Espace réservé du contenu 2">
            <a:extLst>
              <a:ext uri="{FF2B5EF4-FFF2-40B4-BE49-F238E27FC236}">
                <a16:creationId xmlns:a16="http://schemas.microsoft.com/office/drawing/2014/main" id="{FB6D5E72-4021-7C4E-B746-D544D09F5AB2}"/>
              </a:ext>
            </a:extLst>
          </p:cNvPr>
          <p:cNvSpPr>
            <a:spLocks noGrp="1"/>
          </p:cNvSpPr>
          <p:nvPr>
            <p:ph idx="1"/>
          </p:nvPr>
        </p:nvSpPr>
        <p:spPr>
          <a:xfrm>
            <a:off x="677562" y="1186249"/>
            <a:ext cx="10676238" cy="5077212"/>
          </a:xfrm>
        </p:spPr>
        <p:txBody>
          <a:bodyPr>
            <a:normAutofit/>
          </a:bodyPr>
          <a:lstStyle/>
          <a:p>
            <a:pPr marL="0" indent="0" fontAlgn="base">
              <a:buNone/>
            </a:pPr>
            <a:endParaRPr lang="fr-FR" dirty="0">
              <a:hlinkClick r:id="rId3"/>
            </a:endParaRPr>
          </a:p>
          <a:p>
            <a:pPr marL="0" indent="0" fontAlgn="base">
              <a:buNone/>
            </a:pPr>
            <a:r>
              <a:rPr lang="fr-FR" b="1" dirty="0"/>
              <a:t>Les évaluations</a:t>
            </a:r>
          </a:p>
          <a:p>
            <a:pPr marL="0" indent="0" fontAlgn="base">
              <a:buNone/>
            </a:pPr>
            <a:r>
              <a:rPr lang="fr-FR" b="1" dirty="0"/>
              <a:t>CP</a:t>
            </a:r>
          </a:p>
          <a:p>
            <a:endParaRPr lang="fr-FR" dirty="0"/>
          </a:p>
        </p:txBody>
      </p:sp>
      <p:pic>
        <p:nvPicPr>
          <p:cNvPr id="6" name="Image 5">
            <a:extLst>
              <a:ext uri="{FF2B5EF4-FFF2-40B4-BE49-F238E27FC236}">
                <a16:creationId xmlns:a16="http://schemas.microsoft.com/office/drawing/2014/main" id="{D82DEC76-E10B-5545-9100-F6D5D44330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7089" y="1272747"/>
            <a:ext cx="7012013" cy="5126023"/>
          </a:xfrm>
          <a:prstGeom prst="rect">
            <a:avLst/>
          </a:prstGeom>
        </p:spPr>
      </p:pic>
      <p:sp>
        <p:nvSpPr>
          <p:cNvPr id="8" name="Rectangle 7">
            <a:extLst>
              <a:ext uri="{FF2B5EF4-FFF2-40B4-BE49-F238E27FC236}">
                <a16:creationId xmlns:a16="http://schemas.microsoft.com/office/drawing/2014/main" id="{AD386BC1-9980-7C46-84D4-8949266FDB74}"/>
              </a:ext>
            </a:extLst>
          </p:cNvPr>
          <p:cNvSpPr/>
          <p:nvPr/>
        </p:nvSpPr>
        <p:spPr>
          <a:xfrm>
            <a:off x="255373" y="6398770"/>
            <a:ext cx="10026962" cy="307777"/>
          </a:xfrm>
          <a:prstGeom prst="rect">
            <a:avLst/>
          </a:prstGeom>
        </p:spPr>
        <p:txBody>
          <a:bodyPr wrap="square">
            <a:spAutoFit/>
          </a:bodyPr>
          <a:lstStyle/>
          <a:p>
            <a:pPr fontAlgn="base"/>
            <a:r>
              <a:rPr lang="fr-FR" sz="1400" dirty="0">
                <a:latin typeface="Calibri" panose="020F0502020204030204" pitchFamily="34" charset="0"/>
                <a:cs typeface="Calibri" panose="020F0502020204030204" pitchFamily="34" charset="0"/>
                <a:hlinkClick r:id="rId3"/>
              </a:rPr>
              <a:t>https://eduscol.education.fr/2295/utiliser-les-evaluations-au-cp-pour-faire-progresser-les-eleves</a:t>
            </a:r>
          </a:p>
        </p:txBody>
      </p:sp>
    </p:spTree>
    <p:extLst>
      <p:ext uri="{BB962C8B-B14F-4D97-AF65-F5344CB8AC3E}">
        <p14:creationId xmlns:p14="http://schemas.microsoft.com/office/powerpoint/2010/main" val="385785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4E86EE-0A3F-834C-8102-146C68D76236}"/>
              </a:ext>
            </a:extLst>
          </p:cNvPr>
          <p:cNvSpPr>
            <a:spLocks noGrp="1"/>
          </p:cNvSpPr>
          <p:nvPr>
            <p:ph type="ctrTitle"/>
          </p:nvPr>
        </p:nvSpPr>
        <p:spPr>
          <a:xfrm>
            <a:off x="1524000" y="1828945"/>
            <a:ext cx="9144000" cy="2790418"/>
          </a:xfrm>
        </p:spPr>
        <p:txBody>
          <a:bodyPr>
            <a:noAutofit/>
          </a:bodyPr>
          <a:lstStyle/>
          <a:p>
            <a:r>
              <a:rPr lang="fr-FR" sz="6000">
                <a:latin typeface="Calibri" panose="020F0502020204030204" pitchFamily="34" charset="0"/>
                <a:ea typeface="Hiragino Mincho Pro W3" panose="02020300000000000000" pitchFamily="18" charset="-128"/>
                <a:cs typeface="Calibri" panose="020F0502020204030204" pitchFamily="34" charset="0"/>
              </a:rPr>
              <a:t>Conscience phonologique</a:t>
            </a:r>
            <a:br>
              <a:rPr lang="fr-FR" sz="6000">
                <a:latin typeface="Calibri" panose="020F0502020204030204" pitchFamily="34" charset="0"/>
                <a:ea typeface="Hiragino Mincho Pro W3" panose="02020300000000000000" pitchFamily="18" charset="-128"/>
                <a:cs typeface="Calibri" panose="020F0502020204030204" pitchFamily="34" charset="0"/>
              </a:rPr>
            </a:br>
            <a:r>
              <a:rPr lang="fr-FR" sz="6000">
                <a:latin typeface="Calibri" panose="020F0502020204030204" pitchFamily="34" charset="0"/>
                <a:ea typeface="Hiragino Mincho Pro W3" panose="02020300000000000000" pitchFamily="18" charset="-128"/>
                <a:cs typeface="Calibri" panose="020F0502020204030204" pitchFamily="34" charset="0"/>
              </a:rPr>
              <a:t>Principe alphabétique</a:t>
            </a:r>
          </a:p>
        </p:txBody>
      </p:sp>
    </p:spTree>
    <p:extLst>
      <p:ext uri="{BB962C8B-B14F-4D97-AF65-F5344CB8AC3E}">
        <p14:creationId xmlns:p14="http://schemas.microsoft.com/office/powerpoint/2010/main" val="195446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7E926D-B00F-BA48-9013-417C12A6AFBE}"/>
              </a:ext>
            </a:extLst>
          </p:cNvPr>
          <p:cNvSpPr>
            <a:spLocks noGrp="1"/>
          </p:cNvSpPr>
          <p:nvPr>
            <p:ph type="title"/>
          </p:nvPr>
        </p:nvSpPr>
        <p:spPr>
          <a:xfrm>
            <a:off x="472440" y="283779"/>
            <a:ext cx="5181600" cy="851338"/>
          </a:xfrm>
        </p:spPr>
        <p:txBody>
          <a:bodyPr>
            <a:noAutofit/>
          </a:bodyPr>
          <a:lstStyle/>
          <a:p>
            <a:r>
              <a:rPr lang="fr-FR" sz="2800" b="1">
                <a:latin typeface="Calibri" panose="020F0502020204030204" pitchFamily="34" charset="0"/>
                <a:cs typeface="Calibri" panose="020F0502020204030204" pitchFamily="34" charset="0"/>
              </a:rPr>
              <a:t>CONSCIENCE</a:t>
            </a:r>
            <a:r>
              <a:rPr lang="fr-FR" sz="2800" b="1"/>
              <a:t> PHONOLOGIQUE</a:t>
            </a:r>
            <a:br>
              <a:rPr lang="fr-FR" sz="2800" b="1"/>
            </a:br>
            <a:r>
              <a:rPr lang="fr-FR" sz="2800" b="1">
                <a:latin typeface="Calibri" panose="020F0502020204030204" pitchFamily="34" charset="0"/>
                <a:cs typeface="Calibri" panose="020F0502020204030204" pitchFamily="34" charset="0"/>
              </a:rPr>
              <a:t>PRINCIPE ALPHABETIQUE</a:t>
            </a:r>
          </a:p>
        </p:txBody>
      </p:sp>
      <p:sp>
        <p:nvSpPr>
          <p:cNvPr id="3" name="Espace réservé du contenu 2">
            <a:extLst>
              <a:ext uri="{FF2B5EF4-FFF2-40B4-BE49-F238E27FC236}">
                <a16:creationId xmlns:a16="http://schemas.microsoft.com/office/drawing/2014/main" id="{4B76C97D-9057-6B43-8C0F-6F28C33AC123}"/>
              </a:ext>
            </a:extLst>
          </p:cNvPr>
          <p:cNvSpPr>
            <a:spLocks noGrp="1"/>
          </p:cNvSpPr>
          <p:nvPr>
            <p:ph sz="half" idx="1"/>
          </p:nvPr>
        </p:nvSpPr>
        <p:spPr>
          <a:xfrm>
            <a:off x="472440" y="1264727"/>
            <a:ext cx="5181600" cy="4845187"/>
          </a:xfrm>
        </p:spPr>
        <p:txBody>
          <a:bodyPr>
            <a:noAutofit/>
          </a:bodyPr>
          <a:lstStyle/>
          <a:p>
            <a:pPr marL="0" indent="0">
              <a:buNone/>
            </a:pPr>
            <a:r>
              <a:rPr lang="fr-FR" sz="1600" b="1" i="1">
                <a:latin typeface="Calibri" panose="020F0502020204030204" pitchFamily="34" charset="0"/>
                <a:cs typeface="Calibri" panose="020F0502020204030204" pitchFamily="34" charset="0"/>
              </a:rPr>
              <a:t>Programme d’enseignement de l’</a:t>
            </a:r>
            <a:r>
              <a:rPr lang="fr-FR" sz="1600" b="1" i="1" err="1">
                <a:latin typeface="Calibri" panose="020F0502020204030204" pitchFamily="34" charset="0"/>
                <a:cs typeface="Calibri" panose="020F0502020204030204" pitchFamily="34" charset="0"/>
              </a:rPr>
              <a:t>école</a:t>
            </a:r>
            <a:r>
              <a:rPr lang="fr-FR" sz="1600" b="1" i="1">
                <a:latin typeface="Calibri" panose="020F0502020204030204" pitchFamily="34" charset="0"/>
                <a:cs typeface="Calibri" panose="020F0502020204030204" pitchFamily="34" charset="0"/>
              </a:rPr>
              <a:t> maternelle BOEN n°31 du 30 juillet 2020</a:t>
            </a:r>
          </a:p>
          <a:p>
            <a:pPr marL="0" indent="0">
              <a:buNone/>
            </a:pPr>
            <a:r>
              <a:rPr lang="fr-FR" sz="2400" b="1">
                <a:latin typeface="Calibri" panose="020F0502020204030204" pitchFamily="34" charset="0"/>
                <a:cs typeface="Calibri" panose="020F0502020204030204" pitchFamily="34" charset="0"/>
              </a:rPr>
              <a:t>Mobiliser le langage dans toutes ses dimensions</a:t>
            </a:r>
            <a:br>
              <a:rPr lang="fr-FR" sz="2400" b="1">
                <a:latin typeface="Calibri" panose="020F0502020204030204" pitchFamily="34" charset="0"/>
                <a:cs typeface="Calibri" panose="020F0502020204030204" pitchFamily="34" charset="0"/>
              </a:rPr>
            </a:br>
            <a:r>
              <a:rPr lang="fr-FR" sz="2400" b="1">
                <a:latin typeface="Calibri" panose="020F0502020204030204" pitchFamily="34" charset="0"/>
                <a:cs typeface="Calibri" panose="020F0502020204030204" pitchFamily="34" charset="0"/>
              </a:rPr>
              <a:t>L'oral</a:t>
            </a:r>
            <a:br>
              <a:rPr lang="fr-FR" sz="2400" b="1">
                <a:latin typeface="Calibri" panose="020F0502020204030204" pitchFamily="34" charset="0"/>
                <a:cs typeface="Calibri" panose="020F0502020204030204" pitchFamily="34" charset="0"/>
              </a:rPr>
            </a:br>
            <a:r>
              <a:rPr lang="fr-FR" sz="2400">
                <a:latin typeface="Calibri" panose="020F0502020204030204" pitchFamily="34" charset="0"/>
                <a:cs typeface="Calibri" panose="020F0502020204030204" pitchFamily="34" charset="0"/>
              </a:rPr>
              <a:t>[...] L'enseignant, attentif, accompagne chaque enfant dans ses premiers essais, [...]. </a:t>
            </a:r>
          </a:p>
          <a:p>
            <a:pPr marL="0" indent="0" algn="just">
              <a:buNone/>
            </a:pPr>
            <a:r>
              <a:rPr lang="fr-FR" sz="2400" b="1">
                <a:latin typeface="Calibri" panose="020F0502020204030204" pitchFamily="34" charset="0"/>
                <a:cs typeface="Calibri" panose="020F0502020204030204" pitchFamily="34" charset="0"/>
              </a:rPr>
              <a:t>Il met sur le chemin d'une conscience des langues, des mots du </a:t>
            </a:r>
            <a:r>
              <a:rPr lang="fr-FR" sz="2400" b="1" err="1">
                <a:latin typeface="Calibri" panose="020F0502020204030204" pitchFamily="34" charset="0"/>
                <a:cs typeface="Calibri" panose="020F0502020204030204" pitchFamily="34" charset="0"/>
              </a:rPr>
              <a:t>français</a:t>
            </a:r>
            <a:r>
              <a:rPr lang="fr-FR" sz="2400" b="1">
                <a:latin typeface="Calibri" panose="020F0502020204030204" pitchFamily="34" charset="0"/>
                <a:cs typeface="Calibri" panose="020F0502020204030204" pitchFamily="34" charset="0"/>
              </a:rPr>
              <a:t> et de ses </a:t>
            </a:r>
            <a:r>
              <a:rPr lang="fr-FR" sz="2400" b="1" err="1">
                <a:latin typeface="Calibri" panose="020F0502020204030204" pitchFamily="34" charset="0"/>
                <a:cs typeface="Calibri" panose="020F0502020204030204" pitchFamily="34" charset="0"/>
              </a:rPr>
              <a:t>unités</a:t>
            </a:r>
            <a:r>
              <a:rPr lang="fr-FR" sz="2400" b="1">
                <a:latin typeface="Calibri" panose="020F0502020204030204" pitchFamily="34" charset="0"/>
                <a:cs typeface="Calibri" panose="020F0502020204030204" pitchFamily="34" charset="0"/>
              </a:rPr>
              <a:t> sonores. </a:t>
            </a:r>
            <a:endParaRPr lang="fr-FR" sz="2400">
              <a:latin typeface="Calibri" panose="020F0502020204030204" pitchFamily="34" charset="0"/>
              <a:cs typeface="Calibri" panose="020F0502020204030204" pitchFamily="34" charset="0"/>
            </a:endParaRPr>
          </a:p>
          <a:p>
            <a:pPr marL="0" indent="0">
              <a:buNone/>
            </a:pPr>
            <a:r>
              <a:rPr lang="fr-FR" sz="1600">
                <a:latin typeface="Calibri" panose="020F0502020204030204" pitchFamily="34" charset="0"/>
                <a:cs typeface="Calibri" panose="020F0502020204030204" pitchFamily="34" charset="0"/>
              </a:rPr>
              <a:t/>
            </a:r>
            <a:br>
              <a:rPr lang="fr-FR" sz="1600">
                <a:latin typeface="Calibri" panose="020F0502020204030204" pitchFamily="34" charset="0"/>
                <a:cs typeface="Calibri" panose="020F0502020204030204" pitchFamily="34" charset="0"/>
              </a:rPr>
            </a:br>
            <a:endParaRPr lang="fr-FR" sz="1200">
              <a:latin typeface="Calibri" panose="020F0502020204030204" pitchFamily="34" charset="0"/>
              <a:cs typeface="Calibri" panose="020F0502020204030204" pitchFamily="34" charset="0"/>
            </a:endParaRPr>
          </a:p>
        </p:txBody>
      </p:sp>
      <p:sp>
        <p:nvSpPr>
          <p:cNvPr id="7" name="Espace réservé du contenu 6">
            <a:extLst>
              <a:ext uri="{FF2B5EF4-FFF2-40B4-BE49-F238E27FC236}">
                <a16:creationId xmlns:a16="http://schemas.microsoft.com/office/drawing/2014/main" id="{EC81F330-7722-3144-BC71-50DE1DA4EB02}"/>
              </a:ext>
            </a:extLst>
          </p:cNvPr>
          <p:cNvSpPr>
            <a:spLocks noGrp="1"/>
          </p:cNvSpPr>
          <p:nvPr>
            <p:ph sz="half" idx="2"/>
          </p:nvPr>
        </p:nvSpPr>
        <p:spPr>
          <a:xfrm>
            <a:off x="6096000" y="492330"/>
            <a:ext cx="5283926" cy="5617584"/>
          </a:xfrm>
        </p:spPr>
        <p:txBody>
          <a:bodyPr>
            <a:normAutofit lnSpcReduction="10000"/>
          </a:bodyPr>
          <a:lstStyle/>
          <a:p>
            <a:pPr marL="0" indent="0" algn="ctr">
              <a:buNone/>
            </a:pPr>
            <a:r>
              <a:rPr lang="fr-FR" b="1">
                <a:latin typeface="Calibri" panose="020F0502020204030204" pitchFamily="34" charset="0"/>
                <a:cs typeface="Calibri" panose="020F0502020204030204" pitchFamily="34" charset="0"/>
              </a:rPr>
              <a:t>Les attendus en fin d'école maternelle </a:t>
            </a:r>
            <a:endParaRPr lang="fr-FR">
              <a:latin typeface="Calibri" panose="020F0502020204030204" pitchFamily="34" charset="0"/>
              <a:cs typeface="Calibri" panose="020F0502020204030204" pitchFamily="34" charset="0"/>
            </a:endParaRPr>
          </a:p>
          <a:p>
            <a:r>
              <a:rPr lang="fr-FR">
                <a:latin typeface="Calibri" panose="020F0502020204030204" pitchFamily="34" charset="0"/>
                <a:cs typeface="Calibri" panose="020F0502020204030204" pitchFamily="34" charset="0"/>
              </a:rPr>
              <a:t>Distinguer et manipuler des syllabes : scander les syllabes constitutives d'un mot, comprendre qu’on peut en supprimer, en ajouter, en inverser.</a:t>
            </a:r>
          </a:p>
          <a:p>
            <a:r>
              <a:rPr lang="fr-FR">
                <a:latin typeface="Calibri" panose="020F0502020204030204" pitchFamily="34" charset="0"/>
                <a:cs typeface="Calibri" panose="020F0502020204030204" pitchFamily="34" charset="0"/>
              </a:rPr>
              <a:t>Repérer et produire des rimes, des assonances.</a:t>
            </a:r>
          </a:p>
          <a:p>
            <a:r>
              <a:rPr lang="fr-FR">
                <a:latin typeface="Calibri" panose="020F0502020204030204" pitchFamily="34" charset="0"/>
                <a:cs typeface="Calibri" panose="020F0502020204030204" pitchFamily="34" charset="0"/>
              </a:rPr>
              <a:t>Discriminer des sons (syllabes, sons-voyelles ; quelques sons-consonnes hors des consonnes occlusives).) dans des mots ou dans des syllabes.</a:t>
            </a:r>
          </a:p>
          <a:p>
            <a:r>
              <a:rPr lang="fr-FR">
                <a:latin typeface="Calibri" panose="020F0502020204030204" pitchFamily="34" charset="0"/>
                <a:cs typeface="Calibri" panose="020F0502020204030204" pitchFamily="34" charset="0"/>
              </a:rPr>
              <a:t>Reconnaître les lettres de l’alphabet et , connaître leur nom, savoir que le nom d'une lettre peut être différent du son qu'elle transcrit.</a:t>
            </a:r>
          </a:p>
          <a:p>
            <a:r>
              <a:rPr lang="fr-FR">
                <a:latin typeface="Calibri" panose="020F0502020204030204" pitchFamily="34" charset="0"/>
                <a:cs typeface="Calibri" panose="020F0502020204030204" pitchFamily="34" charset="0"/>
              </a:rPr>
              <a:t>Connaître les correspondances entre les trois manières de les écrire d’écrire les lettres : cursive, script, capitales d’imprimerie., et commencer à faire le lien avec le son qu’elles codent. Copier à l’aide d’un clavier.</a:t>
            </a:r>
          </a:p>
          <a:p>
            <a:r>
              <a:rPr lang="fr-FR">
                <a:latin typeface="Calibri" panose="020F0502020204030204" pitchFamily="34" charset="0"/>
                <a:cs typeface="Calibri" panose="020F0502020204030204" pitchFamily="34" charset="0"/>
              </a:rPr>
              <a:t>Reconnaître son prénom écrit en lettres capitales, en script ou en cursive. Connaître le nom des lettres qui le composent.</a:t>
            </a:r>
          </a:p>
          <a:p>
            <a:endParaRPr lang="fr-FR">
              <a:latin typeface="Calibri" panose="020F0502020204030204" pitchFamily="34" charset="0"/>
              <a:cs typeface="Calibri" panose="020F0502020204030204" pitchFamily="34" charset="0"/>
            </a:endParaRPr>
          </a:p>
          <a:p>
            <a:endParaRPr lang="fr-F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5139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4136E-EAD9-314A-B367-4BE7BDEA9B89}"/>
              </a:ext>
            </a:extLst>
          </p:cNvPr>
          <p:cNvSpPr>
            <a:spLocks noGrp="1"/>
          </p:cNvSpPr>
          <p:nvPr>
            <p:ph type="title"/>
          </p:nvPr>
        </p:nvSpPr>
        <p:spPr>
          <a:xfrm>
            <a:off x="530773" y="551793"/>
            <a:ext cx="5565227" cy="446484"/>
          </a:xfrm>
        </p:spPr>
        <p:txBody>
          <a:bodyPr>
            <a:normAutofit/>
          </a:bodyPr>
          <a:lstStyle/>
          <a:p>
            <a:r>
              <a:rPr lang="fr-FR" sz="2400"/>
              <a:t>EVALUATION DEBUT CP</a:t>
            </a:r>
          </a:p>
        </p:txBody>
      </p:sp>
      <p:graphicFrame>
        <p:nvGraphicFramePr>
          <p:cNvPr id="7" name="Espace réservé du contenu 6">
            <a:extLst>
              <a:ext uri="{FF2B5EF4-FFF2-40B4-BE49-F238E27FC236}">
                <a16:creationId xmlns:a16="http://schemas.microsoft.com/office/drawing/2014/main" id="{C2124EA6-26B5-B644-A8E5-0EDC25C890DB}"/>
              </a:ext>
            </a:extLst>
          </p:cNvPr>
          <p:cNvGraphicFramePr>
            <a:graphicFrameLocks noGrp="1"/>
          </p:cNvGraphicFramePr>
          <p:nvPr>
            <p:ph idx="1"/>
            <p:extLst>
              <p:ext uri="{D42A27DB-BD31-4B8C-83A1-F6EECF244321}">
                <p14:modId xmlns:p14="http://schemas.microsoft.com/office/powerpoint/2010/main" val="64824491"/>
              </p:ext>
            </p:extLst>
          </p:nvPr>
        </p:nvGraphicFramePr>
        <p:xfrm>
          <a:off x="530771" y="1198179"/>
          <a:ext cx="11229687" cy="5218387"/>
        </p:xfrm>
        <a:graphic>
          <a:graphicData uri="http://schemas.openxmlformats.org/drawingml/2006/table">
            <a:tbl>
              <a:tblPr firstRow="1" firstCol="1" bandRow="1"/>
              <a:tblGrid>
                <a:gridCol w="3743229">
                  <a:extLst>
                    <a:ext uri="{9D8B030D-6E8A-4147-A177-3AD203B41FA5}">
                      <a16:colId xmlns:a16="http://schemas.microsoft.com/office/drawing/2014/main" val="1061537692"/>
                    </a:ext>
                  </a:extLst>
                </a:gridCol>
                <a:gridCol w="3743229">
                  <a:extLst>
                    <a:ext uri="{9D8B030D-6E8A-4147-A177-3AD203B41FA5}">
                      <a16:colId xmlns:a16="http://schemas.microsoft.com/office/drawing/2014/main" val="455191361"/>
                    </a:ext>
                  </a:extLst>
                </a:gridCol>
                <a:gridCol w="3743229">
                  <a:extLst>
                    <a:ext uri="{9D8B030D-6E8A-4147-A177-3AD203B41FA5}">
                      <a16:colId xmlns:a16="http://schemas.microsoft.com/office/drawing/2014/main" val="3865896960"/>
                    </a:ext>
                  </a:extLst>
                </a:gridCol>
              </a:tblGrid>
              <a:tr h="319318">
                <a:tc gridSpan="3">
                  <a:txBody>
                    <a:bodyPr/>
                    <a:lstStyle/>
                    <a:p>
                      <a:pPr algn="ctr">
                        <a:spcBef>
                          <a:spcPts val="600"/>
                        </a:spcBef>
                        <a:spcAft>
                          <a:spcPts val="6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Activité de l’élève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76009897"/>
                  </a:ext>
                </a:extLst>
              </a:tr>
              <a:tr h="501786">
                <a:tc>
                  <a:txBody>
                    <a:bodyPr/>
                    <a:lstStyle/>
                    <a:p>
                      <a:pPr>
                        <a:spcAft>
                          <a:spcPts val="300"/>
                        </a:spcAft>
                      </a:pPr>
                      <a:r>
                        <a:rPr lang="fr-FR" sz="1100" b="1" i="1">
                          <a:effectLst/>
                          <a:latin typeface="Calibri" panose="020F0502020204030204" pitchFamily="34" charset="0"/>
                          <a:ea typeface="Calibri" panose="020F0502020204030204" pitchFamily="34" charset="0"/>
                          <a:cs typeface="Times New Roman" panose="02020603050405020304" pitchFamily="18" charset="0"/>
                        </a:rPr>
                        <a:t>Exercice 3</a:t>
                      </a:r>
                      <a:r>
                        <a:rPr lang="fr-FR" sz="1100" i="1">
                          <a:effectLst/>
                          <a:latin typeface="Calibri" panose="020F0502020204030204" pitchFamily="34" charset="0"/>
                          <a:ea typeface="Calibri" panose="020F0502020204030204" pitchFamily="34" charset="0"/>
                          <a:cs typeface="Times New Roman" panose="02020603050405020304" pitchFamily="18" charset="0"/>
                        </a:rPr>
                        <a:t> </a:t>
                      </a:r>
                      <a:r>
                        <a:rPr lang="fr-FR" sz="1100">
                          <a:effectLst/>
                          <a:latin typeface="Calibri" panose="020F0502020204030204" pitchFamily="34" charset="0"/>
                          <a:ea typeface="Calibri" panose="020F0502020204030204" pitchFamily="34" charset="0"/>
                          <a:cs typeface="Times New Roman" panose="02020603050405020304" pitchFamily="18" charset="0"/>
                        </a:rPr>
                        <a:t>: repérer le mot qui débute par la même syllabe que le mot cible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fr-FR" sz="1100" b="1" i="1">
                          <a:effectLst/>
                          <a:latin typeface="Calibri" panose="020F0502020204030204" pitchFamily="34" charset="0"/>
                          <a:ea typeface="Calibri" panose="020F0502020204030204" pitchFamily="34" charset="0"/>
                          <a:cs typeface="Times New Roman" panose="02020603050405020304" pitchFamily="18" charset="0"/>
                        </a:rPr>
                        <a:t>Exercice 12</a:t>
                      </a:r>
                      <a:r>
                        <a:rPr lang="fr-FR" sz="1100" i="1">
                          <a:effectLst/>
                          <a:latin typeface="Calibri" panose="020F0502020204030204" pitchFamily="34" charset="0"/>
                          <a:ea typeface="Calibri" panose="020F0502020204030204" pitchFamily="34" charset="0"/>
                          <a:cs typeface="Times New Roman" panose="02020603050405020304" pitchFamily="18" charset="0"/>
                        </a:rPr>
                        <a:t> :</a:t>
                      </a:r>
                      <a:r>
                        <a:rPr lang="fr-FR" sz="1100">
                          <a:effectLst/>
                          <a:latin typeface="Calibri" panose="020F0502020204030204" pitchFamily="34" charset="0"/>
                          <a:ea typeface="Calibri" panose="020F0502020204030204" pitchFamily="34" charset="0"/>
                          <a:cs typeface="Times New Roman" panose="02020603050405020304" pitchFamily="18" charset="0"/>
                        </a:rPr>
                        <a:t> repérer le mot qui ne se termine pas par la même syllabe que les autres mots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fr-FR" sz="1100" b="1" i="1">
                          <a:effectLst/>
                          <a:latin typeface="Calibri" panose="020F0502020204030204" pitchFamily="34" charset="0"/>
                          <a:ea typeface="Calibri" panose="020F0502020204030204" pitchFamily="34" charset="0"/>
                          <a:cs typeface="Times New Roman" panose="02020603050405020304" pitchFamily="18" charset="0"/>
                        </a:rPr>
                        <a:t>Exercice 17</a:t>
                      </a:r>
                      <a:r>
                        <a:rPr lang="fr-FR" sz="1100">
                          <a:effectLst/>
                          <a:latin typeface="Calibri" panose="020F0502020204030204" pitchFamily="34" charset="0"/>
                          <a:ea typeface="Calibri" panose="020F0502020204030204" pitchFamily="34" charset="0"/>
                          <a:cs typeface="Times New Roman" panose="02020603050405020304" pitchFamily="18" charset="0"/>
                        </a:rPr>
                        <a:t> : entourer la lettre qui correspond au son du premier phonème d’un mot dicté</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760830"/>
                  </a:ext>
                </a:extLst>
              </a:tr>
              <a:tr h="4397283">
                <a:tc>
                  <a:txBody>
                    <a:bodyPr/>
                    <a:lstStyle/>
                    <a:p>
                      <a:pPr algn="ctr">
                        <a:spcAft>
                          <a:spcPts val="0"/>
                        </a:spcAft>
                      </a:pP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083369"/>
                  </a:ext>
                </a:extLst>
              </a:tr>
            </a:tbl>
          </a:graphicData>
        </a:graphic>
      </p:graphicFrame>
      <p:pic>
        <p:nvPicPr>
          <p:cNvPr id="3075" name="Image 2">
            <a:extLst>
              <a:ext uri="{FF2B5EF4-FFF2-40B4-BE49-F238E27FC236}">
                <a16:creationId xmlns:a16="http://schemas.microsoft.com/office/drawing/2014/main" id="{955848E7-64F4-BB4E-A4A5-5A43EB8D041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758" y="2004986"/>
            <a:ext cx="3541261" cy="438244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B73A9296-7E67-9547-99BD-AF2CAD55F9F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40873" y="2143189"/>
            <a:ext cx="3548209" cy="377769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 4">
            <a:extLst>
              <a:ext uri="{FF2B5EF4-FFF2-40B4-BE49-F238E27FC236}">
                <a16:creationId xmlns:a16="http://schemas.microsoft.com/office/drawing/2014/main" id="{42AC41AC-DE81-EB4C-AF39-D14E9E8CA2A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77982" y="2143189"/>
            <a:ext cx="3682476" cy="3777697"/>
          </a:xfrm>
          <a:prstGeom prst="rect">
            <a:avLst/>
          </a:prstGeom>
          <a:noFill/>
          <a:extLst>
            <a:ext uri="{909E8E84-426E-40DD-AFC4-6F175D3DCCD1}">
              <a14:hiddenFill xmlns:a14="http://schemas.microsoft.com/office/drawing/2010/main">
                <a:solidFill>
                  <a:srgbClr val="FFFFFF"/>
                </a:solidFill>
              </a14:hiddenFill>
            </a:ext>
          </a:extLst>
        </p:spPr>
      </p:pic>
      <p:sp>
        <p:nvSpPr>
          <p:cNvPr id="11" name="Terminaison 10">
            <a:extLst>
              <a:ext uri="{FF2B5EF4-FFF2-40B4-BE49-F238E27FC236}">
                <a16:creationId xmlns:a16="http://schemas.microsoft.com/office/drawing/2014/main" id="{D66093F6-7919-354D-BEC7-36EE7359F3C2}"/>
              </a:ext>
            </a:extLst>
          </p:cNvPr>
          <p:cNvSpPr/>
          <p:nvPr/>
        </p:nvSpPr>
        <p:spPr>
          <a:xfrm>
            <a:off x="8519532" y="291421"/>
            <a:ext cx="3141695" cy="806807"/>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100" b="1">
                <a:solidFill>
                  <a:srgbClr val="385623"/>
                </a:solidFill>
                <a:effectLst/>
                <a:ea typeface="Calibri" panose="020F0502020204030204" pitchFamily="34" charset="0"/>
                <a:cs typeface="Times New Roman" panose="02020603050405020304" pitchFamily="18" charset="0"/>
              </a:rPr>
              <a:t>COMPÉTENCE VISÉE</a:t>
            </a:r>
            <a:endParaRPr lang="fr-FR" sz="1200">
              <a:effectLst/>
              <a:ea typeface="Calibri" panose="020F0502020204030204" pitchFamily="34" charset="0"/>
              <a:cs typeface="Times New Roman" panose="02020603050405020304" pitchFamily="18" charset="0"/>
            </a:endParaRPr>
          </a:p>
          <a:p>
            <a:pPr algn="ctr">
              <a:spcAft>
                <a:spcPts val="0"/>
              </a:spcAft>
            </a:pPr>
            <a:r>
              <a:rPr lang="fr-FR" sz="1100" b="1">
                <a:solidFill>
                  <a:srgbClr val="385623"/>
                </a:solidFill>
                <a:effectLst/>
                <a:ea typeface="Calibri" panose="020F0502020204030204" pitchFamily="34" charset="0"/>
                <a:cs typeface="Times New Roman" panose="02020603050405020304" pitchFamily="18" charset="0"/>
              </a:rPr>
              <a:t>Être capable de discriminer des sons.</a:t>
            </a:r>
            <a:endParaRPr lang="fr-FR" sz="1200">
              <a:effectLst/>
              <a:ea typeface="Calibri" panose="020F0502020204030204" pitchFamily="34" charset="0"/>
              <a:cs typeface="Times New Roman" panose="02020603050405020304" pitchFamily="18" charset="0"/>
            </a:endParaRPr>
          </a:p>
          <a:p>
            <a:pPr algn="ctr">
              <a:spcAft>
                <a:spcPts val="0"/>
              </a:spcAft>
            </a:pPr>
            <a:r>
              <a:rPr lang="fr-FR" sz="1100" b="1">
                <a:solidFill>
                  <a:srgbClr val="000000"/>
                </a:solidFill>
                <a:effectLst/>
                <a:ea typeface="Times New Roman" panose="02020603050405020304" pitchFamily="18" charset="0"/>
                <a:cs typeface="Calibri" panose="020F0502020204030204" pitchFamily="34" charset="0"/>
              </a:rPr>
              <a:t>Manipuler des phonèmes</a:t>
            </a:r>
            <a:endParaRPr lang="fr-FR" sz="1200">
              <a:effectLst/>
              <a:ea typeface="Calibri" panose="020F0502020204030204" pitchFamily="34" charset="0"/>
              <a:cs typeface="Times New Roman" panose="02020603050405020304" pitchFamily="18" charset="0"/>
            </a:endParaRPr>
          </a:p>
          <a:p>
            <a:pPr algn="ctr">
              <a:spcAft>
                <a:spcPts val="0"/>
              </a:spcAft>
            </a:pPr>
            <a:r>
              <a:rPr lang="fr-FR" sz="1050" b="1">
                <a:solidFill>
                  <a:srgbClr val="000000"/>
                </a:solidFill>
                <a:effectLst/>
                <a:ea typeface="Calibri" panose="020F0502020204030204" pitchFamily="34" charset="0"/>
                <a:cs typeface="Calibri" panose="020F0502020204030204" pitchFamily="34" charset="0"/>
              </a:rPr>
              <a:t> </a:t>
            </a:r>
            <a:endParaRPr lang="fr-FR"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2030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4136E-EAD9-314A-B367-4BE7BDEA9B89}"/>
              </a:ext>
            </a:extLst>
          </p:cNvPr>
          <p:cNvSpPr>
            <a:spLocks noGrp="1"/>
          </p:cNvSpPr>
          <p:nvPr>
            <p:ph type="title"/>
          </p:nvPr>
        </p:nvSpPr>
        <p:spPr>
          <a:xfrm>
            <a:off x="530773" y="551793"/>
            <a:ext cx="5565227" cy="446484"/>
          </a:xfrm>
        </p:spPr>
        <p:txBody>
          <a:bodyPr>
            <a:normAutofit/>
          </a:bodyPr>
          <a:lstStyle/>
          <a:p>
            <a:r>
              <a:rPr lang="fr-FR" sz="2400"/>
              <a:t>EVALUATION DEBUT CP</a:t>
            </a:r>
          </a:p>
        </p:txBody>
      </p:sp>
      <p:sp>
        <p:nvSpPr>
          <p:cNvPr id="6" name="Terminaison 5">
            <a:extLst>
              <a:ext uri="{FF2B5EF4-FFF2-40B4-BE49-F238E27FC236}">
                <a16:creationId xmlns:a16="http://schemas.microsoft.com/office/drawing/2014/main" id="{8572E56F-4A86-ED47-BFCC-A33E8B9D8EF1}"/>
              </a:ext>
            </a:extLst>
          </p:cNvPr>
          <p:cNvSpPr/>
          <p:nvPr/>
        </p:nvSpPr>
        <p:spPr>
          <a:xfrm>
            <a:off x="8519532" y="371631"/>
            <a:ext cx="3141695" cy="806807"/>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100" b="1">
                <a:solidFill>
                  <a:srgbClr val="385623"/>
                </a:solidFill>
                <a:effectLst/>
                <a:ea typeface="Calibri" panose="020F0502020204030204" pitchFamily="34" charset="0"/>
                <a:cs typeface="Times New Roman" panose="02020603050405020304" pitchFamily="18" charset="0"/>
              </a:rPr>
              <a:t>COMPÉTENCE VISÉE</a:t>
            </a:r>
            <a:endParaRPr lang="fr-FR" sz="1200">
              <a:effectLst/>
              <a:ea typeface="Calibri" panose="020F0502020204030204" pitchFamily="34" charset="0"/>
              <a:cs typeface="Times New Roman" panose="02020603050405020304" pitchFamily="18" charset="0"/>
            </a:endParaRPr>
          </a:p>
          <a:p>
            <a:pPr algn="ctr">
              <a:spcAft>
                <a:spcPts val="0"/>
              </a:spcAft>
            </a:pPr>
            <a:r>
              <a:rPr lang="fr-FR" sz="1100" b="1">
                <a:solidFill>
                  <a:srgbClr val="385623"/>
                </a:solidFill>
                <a:effectLst/>
                <a:ea typeface="Calibri" panose="020F0502020204030204" pitchFamily="34" charset="0"/>
                <a:cs typeface="Times New Roman" panose="02020603050405020304" pitchFamily="18" charset="0"/>
              </a:rPr>
              <a:t>Être capable de discriminer des sons.</a:t>
            </a:r>
            <a:endParaRPr lang="fr-FR" sz="1200">
              <a:effectLst/>
              <a:ea typeface="Calibri" panose="020F0502020204030204" pitchFamily="34" charset="0"/>
              <a:cs typeface="Times New Roman" panose="02020603050405020304" pitchFamily="18" charset="0"/>
            </a:endParaRPr>
          </a:p>
          <a:p>
            <a:pPr algn="ctr">
              <a:spcAft>
                <a:spcPts val="0"/>
              </a:spcAft>
            </a:pPr>
            <a:r>
              <a:rPr lang="fr-FR" sz="1100" b="1">
                <a:solidFill>
                  <a:srgbClr val="000000"/>
                </a:solidFill>
                <a:effectLst/>
                <a:ea typeface="Times New Roman" panose="02020603050405020304" pitchFamily="18" charset="0"/>
                <a:cs typeface="Calibri" panose="020F0502020204030204" pitchFamily="34" charset="0"/>
              </a:rPr>
              <a:t>Manipuler des phonèmes</a:t>
            </a:r>
            <a:endParaRPr lang="fr-FR" sz="1200">
              <a:effectLst/>
              <a:ea typeface="Calibri" panose="020F0502020204030204" pitchFamily="34" charset="0"/>
              <a:cs typeface="Times New Roman" panose="02020603050405020304" pitchFamily="18" charset="0"/>
            </a:endParaRPr>
          </a:p>
          <a:p>
            <a:pPr algn="ctr">
              <a:spcAft>
                <a:spcPts val="0"/>
              </a:spcAft>
            </a:pPr>
            <a:r>
              <a:rPr lang="fr-FR" sz="1050" b="1">
                <a:solidFill>
                  <a:srgbClr val="000000"/>
                </a:solidFill>
                <a:effectLst/>
                <a:ea typeface="Calibri" panose="020F0502020204030204" pitchFamily="34" charset="0"/>
                <a:cs typeface="Calibri" panose="020F0502020204030204" pitchFamily="34" charset="0"/>
              </a:rPr>
              <a:t> </a:t>
            </a:r>
            <a:endParaRPr lang="fr-FR" sz="1200">
              <a:effectLst/>
              <a:ea typeface="Calibri" panose="020F0502020204030204" pitchFamily="34" charset="0"/>
              <a:cs typeface="Times New Roman" panose="02020603050405020304" pitchFamily="18" charset="0"/>
            </a:endParaRPr>
          </a:p>
        </p:txBody>
      </p:sp>
      <p:graphicFrame>
        <p:nvGraphicFramePr>
          <p:cNvPr id="5" name="Espace réservé du contenu 4">
            <a:extLst>
              <a:ext uri="{FF2B5EF4-FFF2-40B4-BE49-F238E27FC236}">
                <a16:creationId xmlns:a16="http://schemas.microsoft.com/office/drawing/2014/main" id="{F5465A7F-91A4-EE49-ACAD-45DCF27E6605}"/>
              </a:ext>
            </a:extLst>
          </p:cNvPr>
          <p:cNvGraphicFramePr>
            <a:graphicFrameLocks noGrp="1"/>
          </p:cNvGraphicFramePr>
          <p:nvPr>
            <p:ph idx="1"/>
            <p:extLst>
              <p:ext uri="{D42A27DB-BD31-4B8C-83A1-F6EECF244321}">
                <p14:modId xmlns:p14="http://schemas.microsoft.com/office/powerpoint/2010/main" val="1221921052"/>
              </p:ext>
            </p:extLst>
          </p:nvPr>
        </p:nvGraphicFramePr>
        <p:xfrm>
          <a:off x="788276" y="1358600"/>
          <a:ext cx="9632730" cy="4947607"/>
        </p:xfrm>
        <a:graphic>
          <a:graphicData uri="http://schemas.openxmlformats.org/drawingml/2006/table">
            <a:tbl>
              <a:tblPr firstRow="1" firstCol="1" bandRow="1"/>
              <a:tblGrid>
                <a:gridCol w="4816365">
                  <a:extLst>
                    <a:ext uri="{9D8B030D-6E8A-4147-A177-3AD203B41FA5}">
                      <a16:colId xmlns:a16="http://schemas.microsoft.com/office/drawing/2014/main" val="3259482609"/>
                    </a:ext>
                  </a:extLst>
                </a:gridCol>
                <a:gridCol w="4816365">
                  <a:extLst>
                    <a:ext uri="{9D8B030D-6E8A-4147-A177-3AD203B41FA5}">
                      <a16:colId xmlns:a16="http://schemas.microsoft.com/office/drawing/2014/main" val="2942063715"/>
                    </a:ext>
                  </a:extLst>
                </a:gridCol>
              </a:tblGrid>
              <a:tr h="560374">
                <a:tc>
                  <a:txBody>
                    <a:bodyPr/>
                    <a:lstStyle/>
                    <a:p>
                      <a:pPr>
                        <a:spcAft>
                          <a:spcPts val="300"/>
                        </a:spcAft>
                      </a:pPr>
                      <a:r>
                        <a:rPr lang="fr-FR" sz="1100" b="1" i="1">
                          <a:effectLst/>
                          <a:latin typeface="Calibri" panose="020F0502020204030204" pitchFamily="34" charset="0"/>
                          <a:ea typeface="Calibri" panose="020F0502020204030204" pitchFamily="34" charset="0"/>
                          <a:cs typeface="Times New Roman" panose="02020603050405020304" pitchFamily="18" charset="0"/>
                        </a:rPr>
                        <a:t>Exercice 19</a:t>
                      </a:r>
                      <a:r>
                        <a:rPr lang="fr-FR" sz="1100" i="1">
                          <a:effectLst/>
                          <a:latin typeface="Calibri" panose="020F0502020204030204" pitchFamily="34" charset="0"/>
                          <a:ea typeface="Calibri" panose="020F0502020204030204" pitchFamily="34" charset="0"/>
                          <a:cs typeface="Times New Roman" panose="02020603050405020304" pitchFamily="18" charset="0"/>
                        </a:rPr>
                        <a:t> </a:t>
                      </a:r>
                      <a:r>
                        <a:rPr lang="fr-FR" sz="1100">
                          <a:effectLst/>
                          <a:latin typeface="Calibri" panose="020F0502020204030204" pitchFamily="34" charset="0"/>
                          <a:ea typeface="Calibri" panose="020F0502020204030204" pitchFamily="34" charset="0"/>
                          <a:cs typeface="Times New Roman" panose="02020603050405020304" pitchFamily="18" charset="0"/>
                        </a:rPr>
                        <a:t>: repérer le mot qui débute par le même phonème que le mot cible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fr-FR" sz="1100" b="1" i="1">
                          <a:effectLst/>
                          <a:latin typeface="Calibri" panose="020F0502020204030204" pitchFamily="34" charset="0"/>
                          <a:ea typeface="Calibri" panose="020F0502020204030204" pitchFamily="34" charset="0"/>
                          <a:cs typeface="Times New Roman" panose="02020603050405020304" pitchFamily="18" charset="0"/>
                        </a:rPr>
                        <a:t>Exercice 20</a:t>
                      </a:r>
                      <a:r>
                        <a:rPr lang="fr-FR" sz="1100" i="1">
                          <a:effectLst/>
                          <a:latin typeface="Calibri" panose="020F0502020204030204" pitchFamily="34" charset="0"/>
                          <a:ea typeface="Calibri" panose="020F0502020204030204" pitchFamily="34" charset="0"/>
                          <a:cs typeface="Times New Roman" panose="02020603050405020304" pitchFamily="18" charset="0"/>
                        </a:rPr>
                        <a:t> :</a:t>
                      </a:r>
                      <a:r>
                        <a:rPr lang="fr-FR" sz="1100">
                          <a:effectLst/>
                          <a:latin typeface="Calibri" panose="020F0502020204030204" pitchFamily="34" charset="0"/>
                          <a:ea typeface="Calibri" panose="020F0502020204030204" pitchFamily="34" charset="0"/>
                          <a:cs typeface="Times New Roman" panose="02020603050405020304" pitchFamily="18" charset="0"/>
                        </a:rPr>
                        <a:t> repérer le mot qui se termine par le même phonème que le mot cible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336339"/>
                  </a:ext>
                </a:extLst>
              </a:tr>
              <a:tr h="4387233">
                <a:tc>
                  <a:txBody>
                    <a:bodyPr/>
                    <a:lstStyle/>
                    <a:p>
                      <a:pPr algn="ctr">
                        <a:spcAft>
                          <a:spcPts val="0"/>
                        </a:spcAft>
                      </a:pP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142827"/>
                  </a:ext>
                </a:extLst>
              </a:tr>
            </a:tbl>
          </a:graphicData>
        </a:graphic>
      </p:graphicFrame>
      <p:pic>
        <p:nvPicPr>
          <p:cNvPr id="4097" name="Image 2">
            <a:extLst>
              <a:ext uri="{FF2B5EF4-FFF2-40B4-BE49-F238E27FC236}">
                <a16:creationId xmlns:a16="http://schemas.microsoft.com/office/drawing/2014/main" id="{0B9BCE9E-8E70-B64E-A16A-79827575921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57218" y="2026404"/>
            <a:ext cx="3799498" cy="418830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51BF746A-B4E2-DD49-ABB9-0F17BCE5E41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71600" y="1995061"/>
            <a:ext cx="3654517" cy="421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079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EA4EC-A10A-2245-94DD-8FA20FB73F33}"/>
              </a:ext>
            </a:extLst>
          </p:cNvPr>
          <p:cNvSpPr>
            <a:spLocks noGrp="1"/>
          </p:cNvSpPr>
          <p:nvPr>
            <p:ph type="title"/>
          </p:nvPr>
        </p:nvSpPr>
        <p:spPr>
          <a:xfrm>
            <a:off x="7820239" y="237744"/>
            <a:ext cx="4005649" cy="873847"/>
          </a:xfrm>
        </p:spPr>
        <p:txBody>
          <a:bodyPr>
            <a:normAutofit/>
          </a:bodyPr>
          <a:lstStyle/>
          <a:p>
            <a:r>
              <a:rPr lang="fr-FR" sz="2000"/>
              <a:t>Des ressources départementales …</a:t>
            </a:r>
          </a:p>
        </p:txBody>
      </p:sp>
      <p:pic>
        <p:nvPicPr>
          <p:cNvPr id="17" name="Image 16">
            <a:extLst>
              <a:ext uri="{FF2B5EF4-FFF2-40B4-BE49-F238E27FC236}">
                <a16:creationId xmlns:a16="http://schemas.microsoft.com/office/drawing/2014/main" id="{907F61A7-995D-5E4F-AAC4-11A4C6545C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403" y="3499120"/>
            <a:ext cx="4624796" cy="3223177"/>
          </a:xfrm>
          <a:prstGeom prst="rect">
            <a:avLst/>
          </a:prstGeom>
        </p:spPr>
      </p:pic>
      <p:pic>
        <p:nvPicPr>
          <p:cNvPr id="19" name="Image 18">
            <a:extLst>
              <a:ext uri="{FF2B5EF4-FFF2-40B4-BE49-F238E27FC236}">
                <a16:creationId xmlns:a16="http://schemas.microsoft.com/office/drawing/2014/main" id="{992013C4-7184-DB4E-A349-6B3E8D4AD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404" y="205823"/>
            <a:ext cx="4624795" cy="3223177"/>
          </a:xfrm>
          <a:prstGeom prst="rect">
            <a:avLst/>
          </a:prstGeom>
        </p:spPr>
      </p:pic>
      <p:pic>
        <p:nvPicPr>
          <p:cNvPr id="21" name="Image 20">
            <a:extLst>
              <a:ext uri="{FF2B5EF4-FFF2-40B4-BE49-F238E27FC236}">
                <a16:creationId xmlns:a16="http://schemas.microsoft.com/office/drawing/2014/main" id="{BF5897FB-50AE-1E43-B798-6081216C21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2213" y="1729673"/>
            <a:ext cx="5963158" cy="3829879"/>
          </a:xfrm>
          <a:prstGeom prst="rect">
            <a:avLst/>
          </a:prstGeom>
        </p:spPr>
      </p:pic>
    </p:spTree>
    <p:extLst>
      <p:ext uri="{BB962C8B-B14F-4D97-AF65-F5344CB8AC3E}">
        <p14:creationId xmlns:p14="http://schemas.microsoft.com/office/powerpoint/2010/main" val="2943940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7CDDA0-7661-9747-9BEB-2AE4D879A20E}"/>
              </a:ext>
            </a:extLst>
          </p:cNvPr>
          <p:cNvSpPr>
            <a:spLocks noGrp="1"/>
          </p:cNvSpPr>
          <p:nvPr>
            <p:ph type="title"/>
          </p:nvPr>
        </p:nvSpPr>
        <p:spPr>
          <a:xfrm>
            <a:off x="269059" y="179863"/>
            <a:ext cx="3334856" cy="319103"/>
          </a:xfrm>
        </p:spPr>
        <p:txBody>
          <a:bodyPr>
            <a:noAutofit/>
          </a:bodyPr>
          <a:lstStyle/>
          <a:p>
            <a:r>
              <a:rPr lang="fr-FR" sz="1800" b="1"/>
              <a:t>Méthodologie d’analyse</a:t>
            </a:r>
          </a:p>
        </p:txBody>
      </p:sp>
      <p:graphicFrame>
        <p:nvGraphicFramePr>
          <p:cNvPr id="9" name="Espace réservé du contenu 8">
            <a:extLst>
              <a:ext uri="{FF2B5EF4-FFF2-40B4-BE49-F238E27FC236}">
                <a16:creationId xmlns:a16="http://schemas.microsoft.com/office/drawing/2014/main" id="{26DDFE9B-483C-2E4B-8F1D-16DD1C2530EA}"/>
              </a:ext>
            </a:extLst>
          </p:cNvPr>
          <p:cNvGraphicFramePr>
            <a:graphicFrameLocks noGrp="1"/>
          </p:cNvGraphicFramePr>
          <p:nvPr>
            <p:ph idx="1"/>
            <p:extLst>
              <p:ext uri="{D42A27DB-BD31-4B8C-83A1-F6EECF244321}">
                <p14:modId xmlns:p14="http://schemas.microsoft.com/office/powerpoint/2010/main" val="1537279347"/>
              </p:ext>
            </p:extLst>
          </p:nvPr>
        </p:nvGraphicFramePr>
        <p:xfrm>
          <a:off x="269059" y="457200"/>
          <a:ext cx="11653882" cy="6355080"/>
        </p:xfrm>
        <a:graphic>
          <a:graphicData uri="http://schemas.openxmlformats.org/drawingml/2006/table">
            <a:tbl>
              <a:tblPr firstRow="1" firstCol="1" bandRow="1">
                <a:tableStyleId>{5C22544A-7EE6-4342-B048-85BDC9FD1C3A}</a:tableStyleId>
              </a:tblPr>
              <a:tblGrid>
                <a:gridCol w="3505106">
                  <a:extLst>
                    <a:ext uri="{9D8B030D-6E8A-4147-A177-3AD203B41FA5}">
                      <a16:colId xmlns:a16="http://schemas.microsoft.com/office/drawing/2014/main" val="3112701115"/>
                    </a:ext>
                  </a:extLst>
                </a:gridCol>
                <a:gridCol w="4186967">
                  <a:extLst>
                    <a:ext uri="{9D8B030D-6E8A-4147-A177-3AD203B41FA5}">
                      <a16:colId xmlns:a16="http://schemas.microsoft.com/office/drawing/2014/main" val="838379027"/>
                    </a:ext>
                  </a:extLst>
                </a:gridCol>
                <a:gridCol w="3961809">
                  <a:extLst>
                    <a:ext uri="{9D8B030D-6E8A-4147-A177-3AD203B41FA5}">
                      <a16:colId xmlns:a16="http://schemas.microsoft.com/office/drawing/2014/main" val="2915304738"/>
                    </a:ext>
                  </a:extLst>
                </a:gridCol>
              </a:tblGrid>
              <a:tr h="242323">
                <a:tc>
                  <a:txBody>
                    <a:bodyPr/>
                    <a:lstStyle/>
                    <a:p>
                      <a:pPr algn="ctr">
                        <a:spcAft>
                          <a:spcPts val="0"/>
                        </a:spcAft>
                      </a:pPr>
                      <a:r>
                        <a:rPr lang="fr-FR" sz="1200">
                          <a:solidFill>
                            <a:srgbClr val="002060"/>
                          </a:solidFill>
                          <a:effectLst/>
                          <a:latin typeface="Calibri" panose="020F0502020204030204" pitchFamily="34" charset="0"/>
                          <a:cs typeface="Calibri" panose="020F0502020204030204" pitchFamily="34" charset="0"/>
                        </a:rPr>
                        <a:t>Émettre des hypothèses quant aux difficultés</a:t>
                      </a:r>
                      <a:endParaRPr lang="fr-FR" sz="12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49566" marR="49566" marT="0" marB="0"/>
                </a:tc>
                <a:tc>
                  <a:txBody>
                    <a:bodyPr/>
                    <a:lstStyle/>
                    <a:p>
                      <a:pPr algn="ctr">
                        <a:spcAft>
                          <a:spcPts val="0"/>
                        </a:spcAft>
                      </a:pPr>
                      <a:r>
                        <a:rPr lang="fr-FR" sz="1200">
                          <a:effectLst/>
                          <a:latin typeface="Calibri" panose="020F0502020204030204" pitchFamily="34" charset="0"/>
                          <a:cs typeface="Calibri" panose="020F0502020204030204" pitchFamily="34" charset="0"/>
                        </a:rPr>
                        <a:t>Valider ou invalider les hypothèses</a:t>
                      </a:r>
                    </a:p>
                    <a:p>
                      <a:pPr algn="ctr">
                        <a:spcAft>
                          <a:spcPts val="0"/>
                        </a:spcAft>
                      </a:pPr>
                      <a:r>
                        <a:rPr lang="fr-FR" sz="1200">
                          <a:effectLst/>
                          <a:latin typeface="Calibri" panose="020F0502020204030204" pitchFamily="34" charset="0"/>
                          <a:cs typeface="Calibri" panose="020F0502020204030204" pitchFamily="34" charset="0"/>
                        </a:rPr>
                        <a:t>Comprendre ce qui pose problème à l’élève </a:t>
                      </a:r>
                      <a:endParaRPr lang="fr-FR" sz="1200">
                        <a:effectLst/>
                        <a:latin typeface="Calibri" panose="020F0502020204030204" pitchFamily="34" charset="0"/>
                        <a:ea typeface="Calibri" panose="020F0502020204030204" pitchFamily="34" charset="0"/>
                        <a:cs typeface="Calibri" panose="020F0502020204030204" pitchFamily="34" charset="0"/>
                      </a:endParaRPr>
                    </a:p>
                  </a:txBody>
                  <a:tcPr marL="49566" marR="49566" marT="0" marB="0"/>
                </a:tc>
                <a:tc>
                  <a:txBody>
                    <a:bodyPr/>
                    <a:lstStyle/>
                    <a:p>
                      <a:pPr algn="ctr">
                        <a:spcAft>
                          <a:spcPts val="0"/>
                        </a:spcAft>
                      </a:pPr>
                      <a:r>
                        <a:rPr lang="fr-FR" sz="1200">
                          <a:effectLst/>
                          <a:latin typeface="Calibri" panose="020F0502020204030204" pitchFamily="34" charset="0"/>
                          <a:cs typeface="Calibri" panose="020F0502020204030204" pitchFamily="34" charset="0"/>
                        </a:rPr>
                        <a:t>Identifier les besoins prioritaires - hiérarchiser</a:t>
                      </a:r>
                    </a:p>
                    <a:p>
                      <a:pPr algn="ctr">
                        <a:spcAft>
                          <a:spcPts val="0"/>
                        </a:spcAft>
                      </a:pPr>
                      <a:r>
                        <a:rPr lang="fr-FR" sz="1200">
                          <a:effectLst/>
                          <a:latin typeface="Calibri" panose="020F0502020204030204" pitchFamily="34" charset="0"/>
                          <a:cs typeface="Calibri" panose="020F0502020204030204" pitchFamily="34" charset="0"/>
                        </a:rPr>
                        <a:t>Mettre en œuvre la différenciation</a:t>
                      </a:r>
                      <a:endParaRPr lang="fr-FR" sz="1200">
                        <a:effectLst/>
                        <a:latin typeface="Calibri" panose="020F0502020204030204" pitchFamily="34" charset="0"/>
                        <a:ea typeface="Calibri" panose="020F0502020204030204" pitchFamily="34" charset="0"/>
                        <a:cs typeface="Calibri" panose="020F0502020204030204" pitchFamily="34" charset="0"/>
                      </a:endParaRPr>
                    </a:p>
                  </a:txBody>
                  <a:tcPr marL="49566" marR="49566" marT="0" marB="0"/>
                </a:tc>
                <a:extLst>
                  <a:ext uri="{0D108BD9-81ED-4DB2-BD59-A6C34878D82A}">
                    <a16:rowId xmlns:a16="http://schemas.microsoft.com/office/drawing/2014/main" val="1044496098"/>
                  </a:ext>
                </a:extLst>
              </a:tr>
              <a:tr h="3689914">
                <a:tc>
                  <a:txBody>
                    <a:bodyPr/>
                    <a:lstStyle/>
                    <a:p>
                      <a:pPr>
                        <a:spcAft>
                          <a:spcPts val="0"/>
                        </a:spcAft>
                      </a:pPr>
                      <a:r>
                        <a:rPr lang="fr-FR" sz="1200">
                          <a:solidFill>
                            <a:srgbClr val="002060"/>
                          </a:solidFill>
                          <a:effectLst/>
                          <a:latin typeface="Calibri" panose="020F0502020204030204" pitchFamily="34" charset="0"/>
                          <a:cs typeface="Calibri" panose="020F0502020204030204" pitchFamily="34" charset="0"/>
                        </a:rPr>
                        <a:t>Langage</a:t>
                      </a:r>
                    </a:p>
                    <a:p>
                      <a:pPr>
                        <a:spcAft>
                          <a:spcPts val="0"/>
                        </a:spcAft>
                      </a:pPr>
                      <a:r>
                        <a:rPr lang="fr-FR" sz="1200">
                          <a:solidFill>
                            <a:srgbClr val="002060"/>
                          </a:solidFill>
                          <a:effectLst/>
                          <a:latin typeface="Calibri" panose="020F0502020204030204" pitchFamily="34" charset="0"/>
                          <a:cs typeface="Calibri" panose="020F0502020204030204" pitchFamily="34" charset="0"/>
                        </a:rPr>
                        <a:t>•L’élève a des difficultés à segmenter une syllabe simple comme TA.</a:t>
                      </a:r>
                    </a:p>
                    <a:p>
                      <a:pPr>
                        <a:spcAft>
                          <a:spcPts val="0"/>
                        </a:spcAft>
                      </a:pPr>
                      <a:r>
                        <a:rPr lang="fr-FR" sz="1200">
                          <a:solidFill>
                            <a:srgbClr val="002060"/>
                          </a:solidFill>
                          <a:effectLst/>
                          <a:latin typeface="Calibri" panose="020F0502020204030204" pitchFamily="34" charset="0"/>
                          <a:cs typeface="Calibri" panose="020F0502020204030204" pitchFamily="34" charset="0"/>
                        </a:rPr>
                        <a:t>•L’élève a des difficultés à fusionner deux sons comme &lt;</a:t>
                      </a:r>
                      <a:r>
                        <a:rPr lang="fr-FR" sz="1200" err="1">
                          <a:solidFill>
                            <a:srgbClr val="002060"/>
                          </a:solidFill>
                          <a:effectLst/>
                          <a:latin typeface="Calibri" panose="020F0502020204030204" pitchFamily="34" charset="0"/>
                          <a:cs typeface="Calibri" panose="020F0502020204030204" pitchFamily="34" charset="0"/>
                        </a:rPr>
                        <a:t>T</a:t>
                      </a:r>
                      <a:r>
                        <a:rPr lang="fr-FR" sz="1200">
                          <a:solidFill>
                            <a:srgbClr val="002060"/>
                          </a:solidFill>
                          <a:effectLst/>
                          <a:latin typeface="Calibri" panose="020F0502020204030204" pitchFamily="34" charset="0"/>
                          <a:cs typeface="Calibri" panose="020F0502020204030204" pitchFamily="34" charset="0"/>
                        </a:rPr>
                        <a:t>&gt; et &lt;O&gt;.</a:t>
                      </a:r>
                    </a:p>
                    <a:p>
                      <a:pPr>
                        <a:spcAft>
                          <a:spcPts val="0"/>
                        </a:spcAft>
                      </a:pPr>
                      <a:r>
                        <a:rPr lang="fr-FR" sz="1200">
                          <a:solidFill>
                            <a:srgbClr val="002060"/>
                          </a:solidFill>
                          <a:effectLst/>
                          <a:latin typeface="Calibri" panose="020F0502020204030204" pitchFamily="34" charset="0"/>
                          <a:cs typeface="Calibri" panose="020F0502020204030204" pitchFamily="34" charset="0"/>
                        </a:rPr>
                        <a:t>•L’élève inverse des sons quand on lui demande de segmenter une syllabe de structure voyelle-consonne (VC) ou lors d’une fusion VC.</a:t>
                      </a:r>
                    </a:p>
                    <a:p>
                      <a:pPr>
                        <a:spcAft>
                          <a:spcPts val="0"/>
                        </a:spcAft>
                      </a:pPr>
                      <a:r>
                        <a:rPr lang="fr-FR" sz="1200">
                          <a:solidFill>
                            <a:srgbClr val="002060"/>
                          </a:solidFill>
                          <a:effectLst/>
                          <a:latin typeface="Calibri" panose="020F0502020204030204" pitchFamily="34" charset="0"/>
                          <a:cs typeface="Calibri" panose="020F0502020204030204" pitchFamily="34" charset="0"/>
                        </a:rPr>
                        <a:t>•L’élève a des difficultés à différencier le phonème de la syllabe.</a:t>
                      </a:r>
                    </a:p>
                    <a:p>
                      <a:pPr>
                        <a:spcAft>
                          <a:spcPts val="0"/>
                        </a:spcAft>
                      </a:pPr>
                      <a:r>
                        <a:rPr lang="fr-FR" sz="1200">
                          <a:solidFill>
                            <a:srgbClr val="002060"/>
                          </a:solidFill>
                          <a:effectLst/>
                          <a:latin typeface="Calibri" panose="020F0502020204030204" pitchFamily="34" charset="0"/>
                          <a:cs typeface="Calibri" panose="020F0502020204030204" pitchFamily="34" charset="0"/>
                        </a:rPr>
                        <a:t>•L’élève confond des phonèmes proches au niveau sonore ([p]-[</a:t>
                      </a:r>
                      <a:r>
                        <a:rPr lang="fr-FR" sz="1200" err="1">
                          <a:solidFill>
                            <a:srgbClr val="002060"/>
                          </a:solidFill>
                          <a:effectLst/>
                          <a:latin typeface="Calibri" panose="020F0502020204030204" pitchFamily="34" charset="0"/>
                          <a:cs typeface="Calibri" panose="020F0502020204030204" pitchFamily="34" charset="0"/>
                        </a:rPr>
                        <a:t>t</a:t>
                      </a:r>
                      <a:r>
                        <a:rPr lang="fr-FR" sz="1200">
                          <a:solidFill>
                            <a:srgbClr val="002060"/>
                          </a:solidFill>
                          <a:effectLst/>
                          <a:latin typeface="Calibri" panose="020F0502020204030204" pitchFamily="34" charset="0"/>
                          <a:cs typeface="Calibri" panose="020F0502020204030204" pitchFamily="34" charset="0"/>
                        </a:rPr>
                        <a:t>], [</a:t>
                      </a:r>
                      <a:r>
                        <a:rPr lang="fr-FR" sz="1200" err="1">
                          <a:solidFill>
                            <a:srgbClr val="002060"/>
                          </a:solidFill>
                          <a:effectLst/>
                          <a:latin typeface="Calibri" panose="020F0502020204030204" pitchFamily="34" charset="0"/>
                          <a:cs typeface="Calibri" panose="020F0502020204030204" pitchFamily="34" charset="0"/>
                        </a:rPr>
                        <a:t>t</a:t>
                      </a:r>
                      <a:r>
                        <a:rPr lang="fr-FR" sz="1200">
                          <a:solidFill>
                            <a:srgbClr val="002060"/>
                          </a:solidFill>
                          <a:effectLst/>
                          <a:latin typeface="Calibri" panose="020F0502020204030204" pitchFamily="34" charset="0"/>
                          <a:cs typeface="Calibri" panose="020F0502020204030204" pitchFamily="34" charset="0"/>
                        </a:rPr>
                        <a:t>]-[d], [f]-[s], [f]-[v], [s]-[z]…).</a:t>
                      </a:r>
                    </a:p>
                    <a:p>
                      <a:pPr>
                        <a:spcAft>
                          <a:spcPts val="0"/>
                        </a:spcAft>
                      </a:pPr>
                      <a:r>
                        <a:rPr lang="fr-FR" sz="1200">
                          <a:solidFill>
                            <a:srgbClr val="002060"/>
                          </a:solidFill>
                          <a:effectLst/>
                          <a:latin typeface="Calibri" panose="020F0502020204030204" pitchFamily="34" charset="0"/>
                          <a:cs typeface="Calibri" panose="020F0502020204030204" pitchFamily="34" charset="0"/>
                        </a:rPr>
                        <a:t>•L’élève a des difficultés de segmentation des mots en phonèmes (ces difficultés sont fonction du type de mot : il est plus facile de supprimer le phonème au début de « gare » que celui au début de « gras »).</a:t>
                      </a:r>
                    </a:p>
                    <a:p>
                      <a:pPr>
                        <a:spcAft>
                          <a:spcPts val="0"/>
                        </a:spcAft>
                      </a:pPr>
                      <a:r>
                        <a:rPr lang="fr-FR" sz="1200">
                          <a:solidFill>
                            <a:srgbClr val="002060"/>
                          </a:solidFill>
                          <a:effectLst/>
                          <a:latin typeface="Calibri" panose="020F0502020204030204" pitchFamily="34" charset="0"/>
                          <a:cs typeface="Calibri" panose="020F0502020204030204" pitchFamily="34" charset="0"/>
                        </a:rPr>
                        <a:t> </a:t>
                      </a:r>
                    </a:p>
                    <a:p>
                      <a:pPr>
                        <a:spcAft>
                          <a:spcPts val="0"/>
                        </a:spcAft>
                      </a:pPr>
                      <a:r>
                        <a:rPr lang="fr-FR" sz="1200" u="sng">
                          <a:solidFill>
                            <a:srgbClr val="002060"/>
                          </a:solidFill>
                          <a:effectLst/>
                          <a:latin typeface="Calibri" panose="020F0502020204030204" pitchFamily="34" charset="0"/>
                          <a:cs typeface="Calibri" panose="020F0502020204030204" pitchFamily="34" charset="0"/>
                        </a:rPr>
                        <a:t>L’élève qui choisira souvent un mot ayant une consonne initiale proche sur le plan phonologique de celle qui est au début du mot cible est susceptible de présenter des problèmes de discrimination phonémique (mais pas de segmentation phonémique)</a:t>
                      </a:r>
                      <a:r>
                        <a:rPr lang="fr-FR" sz="1200">
                          <a:solidFill>
                            <a:srgbClr val="002060"/>
                          </a:solidFill>
                          <a:effectLst/>
                          <a:latin typeface="Calibri" panose="020F0502020204030204" pitchFamily="34" charset="0"/>
                          <a:cs typeface="Calibri" panose="020F0502020204030204" pitchFamily="34" charset="0"/>
                        </a:rPr>
                        <a:t> à la différence de celui qui choisira toujours l’item correct (ce qui est le signe d’une bonne capacité de segmentation, mais aussi de discrimination, phonémique).</a:t>
                      </a:r>
                    </a:p>
                    <a:p>
                      <a:pPr>
                        <a:spcAft>
                          <a:spcPts val="0"/>
                        </a:spcAft>
                      </a:pPr>
                      <a:r>
                        <a:rPr lang="fr-FR" sz="1200">
                          <a:solidFill>
                            <a:srgbClr val="002060"/>
                          </a:solidFill>
                          <a:effectLst/>
                          <a:latin typeface="Calibri" panose="020F0502020204030204" pitchFamily="34" charset="0"/>
                          <a:cs typeface="Calibri" panose="020F0502020204030204" pitchFamily="34" charset="0"/>
                        </a:rPr>
                        <a:t> </a:t>
                      </a:r>
                    </a:p>
                    <a:p>
                      <a:pPr>
                        <a:spcAft>
                          <a:spcPts val="0"/>
                        </a:spcAft>
                      </a:pPr>
                      <a:r>
                        <a:rPr lang="fr-FR" sz="1200">
                          <a:solidFill>
                            <a:srgbClr val="002060"/>
                          </a:solidFill>
                          <a:effectLst/>
                          <a:latin typeface="Calibri" panose="020F0502020204030204" pitchFamily="34" charset="0"/>
                          <a:cs typeface="Calibri" panose="020F0502020204030204" pitchFamily="34" charset="0"/>
                        </a:rPr>
                        <a:t>Mémoire</a:t>
                      </a:r>
                    </a:p>
                    <a:p>
                      <a:pPr>
                        <a:spcAft>
                          <a:spcPts val="0"/>
                        </a:spcAft>
                      </a:pPr>
                      <a:r>
                        <a:rPr lang="fr-FR" sz="1200">
                          <a:solidFill>
                            <a:srgbClr val="002060"/>
                          </a:solidFill>
                          <a:effectLst/>
                          <a:latin typeface="Calibri" panose="020F0502020204030204" pitchFamily="34" charset="0"/>
                          <a:cs typeface="Calibri" panose="020F0502020204030204" pitchFamily="34" charset="0"/>
                        </a:rPr>
                        <a:t>• L’élève a des difficultés de mémorisation immédiate (ses résultats sont fonction du nombre de phonèmes).</a:t>
                      </a:r>
                      <a:endParaRPr lang="fr-FR" sz="12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49566" marR="49566" marT="0" marB="0"/>
                </a:tc>
                <a:tc>
                  <a:txBody>
                    <a:bodyPr/>
                    <a:lstStyle/>
                    <a:p>
                      <a:pPr>
                        <a:spcAft>
                          <a:spcPts val="600"/>
                        </a:spcAft>
                      </a:pPr>
                      <a:r>
                        <a:rPr lang="fr-FR" sz="1200">
                          <a:effectLst/>
                          <a:latin typeface="Calibri" panose="020F0502020204030204" pitchFamily="34" charset="0"/>
                          <a:cs typeface="Calibri" panose="020F0502020204030204" pitchFamily="34" charset="0"/>
                        </a:rPr>
                        <a:t> 1-Effectuer une première analyse en appui sur la production des élèves pour lesquels la compétence ne semble pas acquise : repérer s’il s’agit d’un type d’erreur récurrent ou d’erreurs de nature variée. </a:t>
                      </a:r>
                    </a:p>
                    <a:p>
                      <a:pPr>
                        <a:spcAft>
                          <a:spcPts val="600"/>
                        </a:spcAft>
                      </a:pPr>
                      <a:r>
                        <a:rPr lang="fr-FR" sz="1200">
                          <a:effectLst/>
                          <a:latin typeface="Calibri" panose="020F0502020204030204" pitchFamily="34" charset="0"/>
                          <a:cs typeface="Calibri" panose="020F0502020204030204" pitchFamily="34" charset="0"/>
                        </a:rPr>
                        <a:t>2-Reprendre l’exercice, de manière individuelle avec l’élève, pour identifier précisément ce qui lui pose difficultés. Pour les élèves qui ont des difficultés de repérage spatial, pointer ou faire pointer chaque image, éventuellement prévoir un cache.</a:t>
                      </a:r>
                    </a:p>
                    <a:p>
                      <a:pPr>
                        <a:spcAft>
                          <a:spcPts val="600"/>
                        </a:spcAft>
                      </a:pPr>
                      <a:r>
                        <a:rPr lang="fr-FR" sz="1200">
                          <a:effectLst/>
                          <a:latin typeface="Calibri" panose="020F0502020204030204" pitchFamily="34" charset="0"/>
                          <a:cs typeface="Calibri" panose="020F0502020204030204" pitchFamily="34" charset="0"/>
                        </a:rPr>
                        <a:t>Rappeler la consigne et le questionner :</a:t>
                      </a:r>
                    </a:p>
                    <a:p>
                      <a:pPr>
                        <a:spcAft>
                          <a:spcPts val="600"/>
                        </a:spcAft>
                      </a:pPr>
                      <a:r>
                        <a:rPr lang="fr-FR" sz="1200" u="sng">
                          <a:effectLst/>
                          <a:latin typeface="Calibri" panose="020F0502020204030204" pitchFamily="34" charset="0"/>
                          <a:cs typeface="Calibri" panose="020F0502020204030204" pitchFamily="34" charset="0"/>
                        </a:rPr>
                        <a:t>Exercice 3 </a:t>
                      </a:r>
                      <a:r>
                        <a:rPr lang="fr-FR" sz="1200">
                          <a:effectLst/>
                          <a:latin typeface="Calibri" panose="020F0502020204030204" pitchFamily="34" charset="0"/>
                          <a:cs typeface="Calibri" panose="020F0502020204030204" pitchFamily="34" charset="0"/>
                        </a:rPr>
                        <a:t>– ex : « Il fallait entourer l’image du mot qui commence par la même syllabe que le mot prononcé. »</a:t>
                      </a:r>
                    </a:p>
                    <a:p>
                      <a:pPr>
                        <a:spcAft>
                          <a:spcPts val="600"/>
                        </a:spcAft>
                      </a:pPr>
                      <a:r>
                        <a:rPr lang="fr-FR" sz="1200">
                          <a:effectLst/>
                          <a:latin typeface="Calibri" panose="020F0502020204030204" pitchFamily="34" charset="0"/>
                          <a:cs typeface="Calibri" panose="020F0502020204030204" pitchFamily="34" charset="0"/>
                        </a:rPr>
                        <a:t>« Quelle syllabe entends-tu au début du mot … ?</a:t>
                      </a:r>
                    </a:p>
                    <a:p>
                      <a:pPr>
                        <a:spcAft>
                          <a:spcPts val="600"/>
                        </a:spcAft>
                      </a:pPr>
                      <a:r>
                        <a:rPr lang="fr-FR" sz="1200">
                          <a:effectLst/>
                          <a:latin typeface="Calibri" panose="020F0502020204030204" pitchFamily="34" charset="0"/>
                          <a:cs typeface="Calibri" panose="020F0502020204030204" pitchFamily="34" charset="0"/>
                        </a:rPr>
                        <a:t>Je vais redire chacun des mots de la ligne et ensuite tu me montreras le mot qui commence par la même syllabe. »</a:t>
                      </a:r>
                    </a:p>
                    <a:p>
                      <a:pPr>
                        <a:spcAft>
                          <a:spcPts val="600"/>
                        </a:spcAft>
                      </a:pPr>
                      <a:r>
                        <a:rPr lang="fr-FR" sz="1200" u="sng">
                          <a:effectLst/>
                          <a:latin typeface="Calibri" panose="020F0502020204030204" pitchFamily="34" charset="0"/>
                          <a:cs typeface="Calibri" panose="020F0502020204030204" pitchFamily="34" charset="0"/>
                        </a:rPr>
                        <a:t>Exercice 12 </a:t>
                      </a:r>
                      <a:r>
                        <a:rPr lang="fr-FR" sz="1200">
                          <a:effectLst/>
                          <a:latin typeface="Calibri" panose="020F0502020204030204" pitchFamily="34" charset="0"/>
                          <a:cs typeface="Calibri" panose="020F0502020204030204" pitchFamily="34" charset="0"/>
                        </a:rPr>
                        <a:t>- ex : « Il fallait barrer le mot qui ne se termine pas par la même syllabe que les autres mots. »</a:t>
                      </a:r>
                    </a:p>
                    <a:p>
                      <a:pPr>
                        <a:spcAft>
                          <a:spcPts val="600"/>
                        </a:spcAft>
                      </a:pPr>
                      <a:r>
                        <a:rPr lang="fr-FR" sz="1200">
                          <a:effectLst/>
                          <a:latin typeface="Calibri" panose="020F0502020204030204" pitchFamily="34" charset="0"/>
                          <a:cs typeface="Calibri" panose="020F0502020204030204" pitchFamily="34" charset="0"/>
                        </a:rPr>
                        <a:t>« Je vais redire les mots de chaque ligne lentement, tu vas bien écouter la syllabe à la fin des mots et montrer le mot qui ne se termine pas par la même syllabe que les autres. » </a:t>
                      </a:r>
                    </a:p>
                    <a:p>
                      <a:pPr>
                        <a:spcAft>
                          <a:spcPts val="600"/>
                        </a:spcAft>
                      </a:pPr>
                      <a:r>
                        <a:rPr lang="fr-FR" sz="1200" u="sng">
                          <a:effectLst/>
                          <a:latin typeface="Calibri" panose="020F0502020204030204" pitchFamily="34" charset="0"/>
                          <a:cs typeface="Calibri" panose="020F0502020204030204" pitchFamily="34" charset="0"/>
                        </a:rPr>
                        <a:t>Exercice 17</a:t>
                      </a:r>
                      <a:r>
                        <a:rPr lang="fr-FR" sz="1200">
                          <a:effectLst/>
                          <a:latin typeface="Calibri" panose="020F0502020204030204" pitchFamily="34" charset="0"/>
                          <a:cs typeface="Calibri" panose="020F0502020204030204" pitchFamily="34" charset="0"/>
                        </a:rPr>
                        <a:t> - ex : « Il fallait entourer la lettre qui correspond au son du début du mot. Je vais dire le nom de chaque lettre. Montre la lettre qui correspond au son que tu entends au début du mot ‘…’. Redire le nom des lettres si besoin. »</a:t>
                      </a:r>
                    </a:p>
                    <a:p>
                      <a:pPr>
                        <a:spcAft>
                          <a:spcPts val="600"/>
                        </a:spcAft>
                      </a:pPr>
                      <a:r>
                        <a:rPr lang="fr-FR" sz="1200" u="sng">
                          <a:effectLst/>
                          <a:latin typeface="Calibri" panose="020F0502020204030204" pitchFamily="34" charset="0"/>
                          <a:cs typeface="Calibri" panose="020F0502020204030204" pitchFamily="34" charset="0"/>
                        </a:rPr>
                        <a:t>Exercices 19 et 20</a:t>
                      </a:r>
                      <a:r>
                        <a:rPr lang="fr-FR" sz="1200">
                          <a:effectLst/>
                          <a:latin typeface="Calibri" panose="020F0502020204030204" pitchFamily="34" charset="0"/>
                          <a:cs typeface="Calibri" panose="020F0502020204030204" pitchFamily="34" charset="0"/>
                        </a:rPr>
                        <a:t> - ex : « Il fallait repérer le mot qui commence/se termine par le même son que le mot énoncé. Écoute bien le son au début/ à la fin du mot « … ». Quel son entends-tu au début/ à la fin du mot « … » ? Écoute maintenant les mots qui correspondent aux quatre images et montre celui qui commence/se termine par le même son. »</a:t>
                      </a:r>
                      <a:endParaRPr lang="fr-FR" sz="1200">
                        <a:effectLst/>
                        <a:latin typeface="Calibri" panose="020F0502020204030204" pitchFamily="34" charset="0"/>
                        <a:ea typeface="Calibri" panose="020F0502020204030204" pitchFamily="34" charset="0"/>
                        <a:cs typeface="Calibri" panose="020F0502020204030204" pitchFamily="34" charset="0"/>
                      </a:endParaRPr>
                    </a:p>
                  </a:txBody>
                  <a:tcPr marL="49566" marR="49566" marT="0" marB="0"/>
                </a:tc>
                <a:tc>
                  <a:txBody>
                    <a:bodyPr/>
                    <a:lstStyle/>
                    <a:p>
                      <a:pPr>
                        <a:spcAft>
                          <a:spcPts val="0"/>
                        </a:spcAft>
                      </a:pPr>
                      <a:r>
                        <a:rPr lang="fr-FR" sz="1200">
                          <a:effectLst/>
                          <a:latin typeface="Calibri" panose="020F0502020204030204" pitchFamily="34" charset="0"/>
                          <a:cs typeface="Calibri" panose="020F0502020204030204" pitchFamily="34" charset="0"/>
                        </a:rPr>
                        <a:t>Avant toute chose, il convient d’examiner la gestion du temps dévolu à cet apprentissage de base :</a:t>
                      </a:r>
                    </a:p>
                    <a:p>
                      <a:pPr>
                        <a:spcAft>
                          <a:spcPts val="0"/>
                        </a:spcAft>
                      </a:pPr>
                      <a:r>
                        <a:rPr lang="fr-FR" sz="1200">
                          <a:effectLst/>
                          <a:latin typeface="Calibri" panose="020F0502020204030204" pitchFamily="34" charset="0"/>
                          <a:cs typeface="Calibri" panose="020F0502020204030204" pitchFamily="34" charset="0"/>
                        </a:rPr>
                        <a:t>Si la classe comporte plus de 2 élèves qui sont en dessous du seuil 2 dans l’exercice 1, il convient de mobiliser chaque jour au moins 2 h sur la phonologie (tant que c’est nécessaire) et sur le code alphabétique. En effet, comme le montrent les travaux de Bruno </a:t>
                      </a:r>
                      <a:r>
                        <a:rPr lang="fr-FR" sz="1200" err="1">
                          <a:effectLst/>
                          <a:latin typeface="Calibri" panose="020F0502020204030204" pitchFamily="34" charset="0"/>
                          <a:cs typeface="Calibri" panose="020F0502020204030204" pitchFamily="34" charset="0"/>
                        </a:rPr>
                        <a:t>Suchaut</a:t>
                      </a:r>
                      <a:r>
                        <a:rPr lang="fr-FR" sz="1200">
                          <a:effectLst/>
                          <a:latin typeface="Calibri" panose="020F0502020204030204" pitchFamily="34" charset="0"/>
                          <a:cs typeface="Calibri" panose="020F0502020204030204" pitchFamily="34" charset="0"/>
                        </a:rPr>
                        <a:t>, le temps d’apprentissage des élèves en difficulté est beaucoup plus élevé.</a:t>
                      </a:r>
                    </a:p>
                    <a:p>
                      <a:pPr>
                        <a:spcAft>
                          <a:spcPts val="0"/>
                        </a:spcAft>
                      </a:pPr>
                      <a:r>
                        <a:rPr lang="fr-FR" sz="1200">
                          <a:effectLst/>
                          <a:latin typeface="Calibri" panose="020F0502020204030204" pitchFamily="34" charset="0"/>
                          <a:cs typeface="Calibri" panose="020F0502020204030204" pitchFamily="34" charset="0"/>
                        </a:rPr>
                        <a:t>Bien sûr, le travail en petit groupe pour les élèves faibles en phonologie et en maîtrise du code alphabétique est fortement recommandé.</a:t>
                      </a:r>
                    </a:p>
                    <a:p>
                      <a:pPr>
                        <a:spcAft>
                          <a:spcPts val="0"/>
                        </a:spcAft>
                      </a:pPr>
                      <a:r>
                        <a:rPr lang="fr-FR" sz="1200">
                          <a:effectLst/>
                          <a:latin typeface="Calibri" panose="020F0502020204030204" pitchFamily="34" charset="0"/>
                          <a:cs typeface="Calibri" panose="020F0502020204030204" pitchFamily="34" charset="0"/>
                        </a:rPr>
                        <a:t>Ces séances intensives permettront d’éviter que ces élèves ne se retrouvent avec des scores faibles en fluence ensuite.</a:t>
                      </a:r>
                    </a:p>
                    <a:p>
                      <a:pPr>
                        <a:spcAft>
                          <a:spcPts val="0"/>
                        </a:spcAft>
                      </a:pPr>
                      <a:r>
                        <a:rPr lang="fr-FR" sz="1200">
                          <a:effectLst/>
                          <a:latin typeface="Calibri" panose="020F0502020204030204" pitchFamily="34" charset="0"/>
                          <a:cs typeface="Calibri" panose="020F0502020204030204" pitchFamily="34" charset="0"/>
                        </a:rPr>
                        <a:t> </a:t>
                      </a:r>
                    </a:p>
                    <a:p>
                      <a:pPr>
                        <a:spcAft>
                          <a:spcPts val="0"/>
                        </a:spcAft>
                      </a:pPr>
                      <a:r>
                        <a:rPr lang="fr-FR" sz="1200">
                          <a:effectLst/>
                          <a:latin typeface="Calibri" panose="020F0502020204030204" pitchFamily="34" charset="0"/>
                          <a:cs typeface="Calibri" panose="020F0502020204030204" pitchFamily="34" charset="0"/>
                        </a:rPr>
                        <a:t>•Si des difficultés sont constatées dans la maîtrise de cette compétence lors de l’évaluation, porter une attention toute particulière aux élèves concernés lors des activités portant sur la phonologie.</a:t>
                      </a:r>
                    </a:p>
                    <a:p>
                      <a:pPr>
                        <a:spcAft>
                          <a:spcPts val="0"/>
                        </a:spcAft>
                      </a:pPr>
                      <a:r>
                        <a:rPr lang="fr-FR" sz="1200">
                          <a:effectLst/>
                          <a:latin typeface="Calibri" panose="020F0502020204030204" pitchFamily="34" charset="0"/>
                          <a:cs typeface="Calibri" panose="020F0502020204030204" pitchFamily="34" charset="0"/>
                        </a:rPr>
                        <a:t>•Pratiquer de préférence ces activités en petit groupe, voire individuellement, quotidiennement, sous forme de séances courtes mais fréquentes.</a:t>
                      </a:r>
                    </a:p>
                    <a:p>
                      <a:pPr>
                        <a:spcAft>
                          <a:spcPts val="0"/>
                        </a:spcAft>
                      </a:pPr>
                      <a:r>
                        <a:rPr lang="fr-FR" sz="1200">
                          <a:effectLst/>
                          <a:latin typeface="Calibri" panose="020F0502020204030204" pitchFamily="34" charset="0"/>
                          <a:cs typeface="Calibri" panose="020F0502020204030204" pitchFamily="34" charset="0"/>
                        </a:rPr>
                        <a:t>•Il est important de faire écrire et lire quotidiennement l’élève (dictée et lecture de syllabes, de mots, …).</a:t>
                      </a:r>
                    </a:p>
                    <a:p>
                      <a:pPr>
                        <a:spcAft>
                          <a:spcPts val="0"/>
                        </a:spcAft>
                      </a:pPr>
                      <a:r>
                        <a:rPr lang="fr-FR" sz="1200">
                          <a:effectLst/>
                          <a:latin typeface="Calibri" panose="020F0502020204030204" pitchFamily="34" charset="0"/>
                          <a:cs typeface="Calibri" panose="020F0502020204030204" pitchFamily="34" charset="0"/>
                        </a:rPr>
                        <a:t>•L’observation attentive des élèves permettra de déterminer les progrès réalisés et les difficultés éventuelles et d’ajuster l’enseignement en conséquence.</a:t>
                      </a:r>
                    </a:p>
                    <a:p>
                      <a:pPr>
                        <a:spcAft>
                          <a:spcPts val="0"/>
                        </a:spcAft>
                      </a:pPr>
                      <a:r>
                        <a:rPr lang="fr-FR" sz="1200">
                          <a:effectLst/>
                          <a:latin typeface="Calibri" panose="020F0502020204030204" pitchFamily="34" charset="0"/>
                          <a:cs typeface="Calibri" panose="020F0502020204030204" pitchFamily="34" charset="0"/>
                        </a:rPr>
                        <a:t>•Apprécier toutes les semaines le degré d’acquisition de cette compétence.</a:t>
                      </a:r>
                      <a:endParaRPr lang="fr-FR" sz="1200">
                        <a:effectLst/>
                        <a:latin typeface="Calibri" panose="020F0502020204030204" pitchFamily="34" charset="0"/>
                        <a:ea typeface="Calibri" panose="020F0502020204030204" pitchFamily="34" charset="0"/>
                        <a:cs typeface="Calibri" panose="020F0502020204030204" pitchFamily="34" charset="0"/>
                      </a:endParaRPr>
                    </a:p>
                  </a:txBody>
                  <a:tcPr marL="49566" marR="49566" marT="0" marB="0"/>
                </a:tc>
                <a:extLst>
                  <a:ext uri="{0D108BD9-81ED-4DB2-BD59-A6C34878D82A}">
                    <a16:rowId xmlns:a16="http://schemas.microsoft.com/office/drawing/2014/main" val="1246579915"/>
                  </a:ext>
                </a:extLst>
              </a:tr>
            </a:tbl>
          </a:graphicData>
        </a:graphic>
      </p:graphicFrame>
      <p:sp>
        <p:nvSpPr>
          <p:cNvPr id="10" name="Rectangle 1">
            <a:extLst>
              <a:ext uri="{FF2B5EF4-FFF2-40B4-BE49-F238E27FC236}">
                <a16:creationId xmlns:a16="http://schemas.microsoft.com/office/drawing/2014/main" id="{3DBFFCF5-AA6A-9345-824B-5E9CA41A850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44549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A9B33-835B-F845-8858-DAD66515165B}"/>
              </a:ext>
            </a:extLst>
          </p:cNvPr>
          <p:cNvSpPr>
            <a:spLocks noGrp="1"/>
          </p:cNvSpPr>
          <p:nvPr>
            <p:ph type="title"/>
          </p:nvPr>
        </p:nvSpPr>
        <p:spPr>
          <a:xfrm>
            <a:off x="404812" y="213968"/>
            <a:ext cx="10058400" cy="729007"/>
          </a:xfrm>
        </p:spPr>
        <p:txBody>
          <a:bodyPr>
            <a:normAutofit/>
          </a:bodyPr>
          <a:lstStyle/>
          <a:p>
            <a:r>
              <a:rPr lang="fr-FR" sz="2800" b="1">
                <a:latin typeface="Calibri" panose="020F0502020204030204" pitchFamily="34" charset="0"/>
                <a:cs typeface="Calibri" panose="020F0502020204030204" pitchFamily="34" charset="0"/>
              </a:rPr>
              <a:t>Un travail sur tout le cycle 1 pour amener les élèves à </a:t>
            </a:r>
          </a:p>
        </p:txBody>
      </p:sp>
      <p:sp>
        <p:nvSpPr>
          <p:cNvPr id="3" name="Espace réservé du contenu 2">
            <a:extLst>
              <a:ext uri="{FF2B5EF4-FFF2-40B4-BE49-F238E27FC236}">
                <a16:creationId xmlns:a16="http://schemas.microsoft.com/office/drawing/2014/main" id="{62A615CB-8C3F-644B-BF4C-670D746ED61C}"/>
              </a:ext>
            </a:extLst>
          </p:cNvPr>
          <p:cNvSpPr>
            <a:spLocks noGrp="1"/>
          </p:cNvSpPr>
          <p:nvPr>
            <p:ph idx="1"/>
          </p:nvPr>
        </p:nvSpPr>
        <p:spPr>
          <a:xfrm>
            <a:off x="385763" y="942975"/>
            <a:ext cx="11401425" cy="5515319"/>
          </a:xfrm>
        </p:spPr>
        <p:txBody>
          <a:bodyPr>
            <a:normAutofit fontScale="25000" lnSpcReduction="20000"/>
          </a:bodyPr>
          <a:lstStyle/>
          <a:p>
            <a:pPr marL="0" indent="0">
              <a:buNone/>
            </a:pPr>
            <a:r>
              <a:rPr lang="fr-FR" sz="9600">
                <a:latin typeface="Calibri" panose="020F0502020204030204" pitchFamily="34" charset="0"/>
                <a:cs typeface="Calibri" panose="020F0502020204030204" pitchFamily="34" charset="0"/>
              </a:rPr>
              <a:t>• synchroniser le débit de la comptine ou jeu de doigts récité avec la gestuelle associée ; </a:t>
            </a:r>
          </a:p>
          <a:p>
            <a:pPr marL="0" indent="0">
              <a:buNone/>
            </a:pPr>
            <a:r>
              <a:rPr lang="fr-FR" sz="9600">
                <a:latin typeface="Calibri" panose="020F0502020204030204" pitchFamily="34" charset="0"/>
                <a:cs typeface="Calibri" panose="020F0502020204030204" pitchFamily="34" charset="0"/>
              </a:rPr>
              <a:t>• réciter comptines et vire-langues en prêtant attention aux assonances, aux allitérations et à l’articulation en jeu ;</a:t>
            </a:r>
          </a:p>
          <a:p>
            <a:pPr marL="0" indent="0">
              <a:buNone/>
            </a:pPr>
            <a:r>
              <a:rPr lang="fr-FR" sz="9600">
                <a:latin typeface="Calibri" panose="020F0502020204030204" pitchFamily="34" charset="0"/>
                <a:cs typeface="Calibri" panose="020F0502020204030204" pitchFamily="34" charset="0"/>
              </a:rPr>
              <a:t>• scander et dénombrer les syllabes phoniques d’un mot en respectant les variations régionales – ex : e » final prononcé dans le sud de la France ; </a:t>
            </a:r>
          </a:p>
          <a:p>
            <a:pPr marL="0" indent="0">
              <a:buNone/>
            </a:pPr>
            <a:r>
              <a:rPr lang="fr-FR" sz="9600">
                <a:latin typeface="Calibri" panose="020F0502020204030204" pitchFamily="34" charset="0"/>
                <a:cs typeface="Calibri" panose="020F0502020204030204" pitchFamily="34" charset="0"/>
              </a:rPr>
              <a:t>• reconnaître et discriminer une syllabe dans une liste de mots, dans un texte ; </a:t>
            </a:r>
          </a:p>
          <a:p>
            <a:pPr marL="0" indent="0">
              <a:buNone/>
            </a:pPr>
            <a:r>
              <a:rPr lang="fr-FR" sz="9600">
                <a:latin typeface="Calibri" panose="020F0502020204030204" pitchFamily="34" charset="0"/>
                <a:cs typeface="Calibri" panose="020F0502020204030204" pitchFamily="34" charset="0"/>
              </a:rPr>
              <a:t>• trouver les mots pour produire de nouvelles rimes et assonances ; </a:t>
            </a:r>
          </a:p>
          <a:p>
            <a:pPr marL="0" indent="0">
              <a:buNone/>
            </a:pPr>
            <a:r>
              <a:rPr lang="fr-FR" sz="9600">
                <a:latin typeface="Calibri" panose="020F0502020204030204" pitchFamily="34" charset="0"/>
                <a:cs typeface="Calibri" panose="020F0502020204030204" pitchFamily="34" charset="0"/>
              </a:rPr>
              <a:t>• pratiquer des opérations sur les syllabes de mots : enlever, ajouter, inverser, localiser, substituer (avec augmentation progressive de la longueur des mots à transformer) ; </a:t>
            </a:r>
          </a:p>
          <a:p>
            <a:pPr marL="0" indent="0">
              <a:buNone/>
            </a:pPr>
            <a:r>
              <a:rPr lang="fr-FR" sz="9600">
                <a:latin typeface="Calibri" panose="020F0502020204030204" pitchFamily="34" charset="0"/>
                <a:cs typeface="Calibri" panose="020F0502020204030204" pitchFamily="34" charset="0"/>
              </a:rPr>
              <a:t>• produire des pseudo-mots par combinaison de syllabes ; </a:t>
            </a:r>
          </a:p>
          <a:p>
            <a:pPr marL="0" indent="0">
              <a:buNone/>
            </a:pPr>
            <a:r>
              <a:rPr lang="fr-FR" sz="9600">
                <a:latin typeface="Calibri" panose="020F0502020204030204" pitchFamily="34" charset="0"/>
                <a:cs typeface="Calibri" panose="020F0502020204030204" pitchFamily="34" charset="0"/>
              </a:rPr>
              <a:t>• isoler et discriminer un phonème dont l’articulation peut être maintenue (voyelle, [s], [f], [z] etc…) ; </a:t>
            </a:r>
          </a:p>
          <a:p>
            <a:pPr marL="0" indent="0">
              <a:buNone/>
            </a:pPr>
            <a:r>
              <a:rPr lang="fr-FR" sz="9600">
                <a:latin typeface="Calibri" panose="020F0502020204030204" pitchFamily="34" charset="0"/>
                <a:cs typeface="Calibri" panose="020F0502020204030204" pitchFamily="34" charset="0"/>
              </a:rPr>
              <a:t>• localiser et coder la place d’un phonème dans le mot (première, deuxième... syllabe/ début, milieu ou fin de mot) ; </a:t>
            </a:r>
          </a:p>
          <a:p>
            <a:pPr marL="0" indent="0">
              <a:buNone/>
            </a:pPr>
            <a:r>
              <a:rPr lang="fr-FR" sz="9600">
                <a:latin typeface="Calibri" panose="020F0502020204030204" pitchFamily="34" charset="0"/>
                <a:cs typeface="Calibri" panose="020F0502020204030204" pitchFamily="34" charset="0"/>
              </a:rPr>
              <a:t>• distinguer des sons proches (f/v, s/</a:t>
            </a:r>
            <a:r>
              <a:rPr lang="fr-FR" sz="9600" err="1">
                <a:latin typeface="Calibri" panose="020F0502020204030204" pitchFamily="34" charset="0"/>
                <a:cs typeface="Calibri" panose="020F0502020204030204" pitchFamily="34" charset="0"/>
              </a:rPr>
              <a:t>ch</a:t>
            </a:r>
            <a:r>
              <a:rPr lang="fr-FR" sz="9600">
                <a:latin typeface="Calibri" panose="020F0502020204030204" pitchFamily="34" charset="0"/>
                <a:cs typeface="Calibri" panose="020F0502020204030204" pitchFamily="34" charset="0"/>
              </a:rPr>
              <a:t>, s/z, </a:t>
            </a:r>
            <a:r>
              <a:rPr lang="fr-FR" sz="9600" err="1">
                <a:latin typeface="Calibri" panose="020F0502020204030204" pitchFamily="34" charset="0"/>
                <a:cs typeface="Calibri" panose="020F0502020204030204" pitchFamily="34" charset="0"/>
              </a:rPr>
              <a:t>ch</a:t>
            </a:r>
            <a:r>
              <a:rPr lang="fr-FR" sz="9600">
                <a:latin typeface="Calibri" panose="020F0502020204030204" pitchFamily="34" charset="0"/>
                <a:cs typeface="Calibri" panose="020F0502020204030204" pitchFamily="34" charset="0"/>
              </a:rPr>
              <a:t>/f etc…)</a:t>
            </a:r>
          </a:p>
          <a:p>
            <a:endParaRPr lang="fr-FR"/>
          </a:p>
          <a:p>
            <a:endParaRPr lang="fr-FR"/>
          </a:p>
        </p:txBody>
      </p:sp>
    </p:spTree>
    <p:extLst>
      <p:ext uri="{BB962C8B-B14F-4D97-AF65-F5344CB8AC3E}">
        <p14:creationId xmlns:p14="http://schemas.microsoft.com/office/powerpoint/2010/main" val="3727551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EDB15-BECD-404D-A9BE-A22D5A7DDC33}"/>
              </a:ext>
            </a:extLst>
          </p:cNvPr>
          <p:cNvSpPr>
            <a:spLocks noGrp="1"/>
          </p:cNvSpPr>
          <p:nvPr>
            <p:ph type="title"/>
          </p:nvPr>
        </p:nvSpPr>
        <p:spPr>
          <a:xfrm>
            <a:off x="436179" y="406111"/>
            <a:ext cx="10058400" cy="539820"/>
          </a:xfrm>
        </p:spPr>
        <p:txBody>
          <a:bodyPr>
            <a:normAutofit fontScale="90000"/>
          </a:bodyPr>
          <a:lstStyle/>
          <a:p>
            <a:r>
              <a:rPr lang="fr-FR"/>
              <a:t>Le mot</a:t>
            </a:r>
          </a:p>
        </p:txBody>
      </p:sp>
      <p:sp>
        <p:nvSpPr>
          <p:cNvPr id="3" name="Espace réservé du contenu 2">
            <a:extLst>
              <a:ext uri="{FF2B5EF4-FFF2-40B4-BE49-F238E27FC236}">
                <a16:creationId xmlns:a16="http://schemas.microsoft.com/office/drawing/2014/main" id="{F1A87317-0932-EF48-A427-C70641768871}"/>
              </a:ext>
            </a:extLst>
          </p:cNvPr>
          <p:cNvSpPr>
            <a:spLocks noGrp="1"/>
          </p:cNvSpPr>
          <p:nvPr>
            <p:ph idx="1"/>
          </p:nvPr>
        </p:nvSpPr>
        <p:spPr>
          <a:xfrm>
            <a:off x="436179" y="945931"/>
            <a:ext cx="11319642" cy="5089109"/>
          </a:xfrm>
        </p:spPr>
        <p:txBody>
          <a:bodyPr>
            <a:normAutofit fontScale="25000" lnSpcReduction="20000"/>
          </a:bodyPr>
          <a:lstStyle/>
          <a:p>
            <a:pPr marL="0" indent="0">
              <a:buNone/>
            </a:pPr>
            <a:r>
              <a:rPr lang="fr-FR" sz="8000">
                <a:latin typeface="Calibri" panose="020F0502020204030204" pitchFamily="34" charset="0"/>
                <a:cs typeface="Calibri" panose="020F0502020204030204" pitchFamily="34" charset="0"/>
              </a:rPr>
              <a:t>Quelques exemples d’activités d’apprentissage prenant en compte la progressivité de la petite section à la grande section</a:t>
            </a:r>
          </a:p>
          <a:p>
            <a:r>
              <a:rPr lang="fr-FR" sz="8000">
                <a:latin typeface="Calibri" panose="020F0502020204030204" pitchFamily="34" charset="0"/>
                <a:cs typeface="Calibri" panose="020F0502020204030204" pitchFamily="34" charset="0"/>
              </a:rPr>
              <a:t>Isoler un mot dans la chaîne parlée (à l’oral puis progressivement à partir d’un support écrit)</a:t>
            </a:r>
          </a:p>
          <a:p>
            <a:r>
              <a:rPr lang="fr-FR" sz="8000">
                <a:latin typeface="Calibri" panose="020F0502020204030204" pitchFamily="34" charset="0"/>
                <a:cs typeface="Calibri" panose="020F0502020204030204" pitchFamily="34" charset="0"/>
              </a:rPr>
              <a:t>A partir des comptines :</a:t>
            </a:r>
          </a:p>
          <a:p>
            <a:pPr marL="0" indent="0">
              <a:buNone/>
            </a:pPr>
            <a:r>
              <a:rPr lang="fr-FR" sz="8000">
                <a:latin typeface="Calibri" panose="020F0502020204030204" pitchFamily="34" charset="0"/>
                <a:cs typeface="Calibri" panose="020F0502020204030204" pitchFamily="34" charset="0"/>
              </a:rPr>
              <a:t>- vivre corporellement des comptines en faisant correspondre les gestes aux mots énoncés : « saute, saute, saute » ; « frotte, frotte, frotte... » ;</a:t>
            </a:r>
          </a:p>
          <a:p>
            <a:pPr marL="0" indent="0">
              <a:buNone/>
            </a:pPr>
            <a:r>
              <a:rPr lang="fr-FR" sz="8000">
                <a:latin typeface="Calibri" panose="020F0502020204030204" pitchFamily="34" charset="0"/>
                <a:cs typeface="Calibri" panose="020F0502020204030204" pitchFamily="34" charset="0"/>
              </a:rPr>
              <a:t>- souligner les répétitions de mots ;</a:t>
            </a:r>
          </a:p>
          <a:p>
            <a:pPr marL="0" indent="0">
              <a:buNone/>
            </a:pPr>
            <a:r>
              <a:rPr lang="fr-FR" sz="8000">
                <a:latin typeface="Calibri" panose="020F0502020204030204" pitchFamily="34" charset="0"/>
                <a:cs typeface="Calibri" panose="020F0502020204030204" pitchFamily="34" charset="0"/>
              </a:rPr>
              <a:t>- compléter par le bon mot une phrase dite par le professeur (par exemple, une poule sur un..., qui picotait du pain...) ;</a:t>
            </a:r>
          </a:p>
          <a:p>
            <a:pPr>
              <a:buFontTx/>
              <a:buChar char="-"/>
            </a:pPr>
            <a:r>
              <a:rPr lang="fr-FR" sz="8000">
                <a:latin typeface="Calibri" panose="020F0502020204030204" pitchFamily="34" charset="0"/>
                <a:cs typeface="Calibri" panose="020F0502020204030204" pitchFamily="34" charset="0"/>
              </a:rPr>
              <a:t>substituer un mot par un bruit, une onomatopée, un geste ;</a:t>
            </a:r>
          </a:p>
          <a:p>
            <a:pPr>
              <a:buFontTx/>
              <a:buChar char="-"/>
            </a:pPr>
            <a:endParaRPr lang="fr-FR" sz="8000">
              <a:latin typeface="Calibri" panose="020F0502020204030204" pitchFamily="34" charset="0"/>
              <a:cs typeface="Calibri" panose="020F0502020204030204" pitchFamily="34" charset="0"/>
            </a:endParaRPr>
          </a:p>
          <a:p>
            <a:r>
              <a:rPr lang="fr-FR" sz="8000">
                <a:latin typeface="Calibri" panose="020F0502020204030204" pitchFamily="34" charset="0"/>
                <a:cs typeface="Calibri" panose="020F0502020204030204" pitchFamily="34" charset="0"/>
              </a:rPr>
              <a:t>Au-delà du plaisir d’écouter une comptine, de la dire, de la mimer, de jouer avec ses doigts, ses mains, l’élève découvre les premiers rapports entre lettre et son. Le professeur guide l’observation en balayant du doigt le texte et en lui associant le contenu vocal. Les mots sont progressivement pointés au fur et à mesure de leur récitation.</a:t>
            </a:r>
          </a:p>
          <a:p>
            <a:endParaRPr lang="fr-FR" sz="8000">
              <a:latin typeface="Calibri" panose="020F0502020204030204" pitchFamily="34" charset="0"/>
              <a:cs typeface="Calibri" panose="020F0502020204030204" pitchFamily="34" charset="0"/>
            </a:endParaRPr>
          </a:p>
          <a:p>
            <a:endParaRPr lang="fr-FR" sz="8000">
              <a:latin typeface="Calibri" panose="020F0502020204030204" pitchFamily="34" charset="0"/>
              <a:cs typeface="Calibri" panose="020F0502020204030204" pitchFamily="34" charset="0"/>
            </a:endParaRPr>
          </a:p>
          <a:p>
            <a:pPr marL="0" indent="0">
              <a:buNone/>
            </a:pPr>
            <a:endParaRPr lang="fr-FR"/>
          </a:p>
          <a:p>
            <a:endParaRPr lang="fr-FR"/>
          </a:p>
        </p:txBody>
      </p:sp>
    </p:spTree>
    <p:extLst>
      <p:ext uri="{BB962C8B-B14F-4D97-AF65-F5344CB8AC3E}">
        <p14:creationId xmlns:p14="http://schemas.microsoft.com/office/powerpoint/2010/main" val="52466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EDB15-BECD-404D-A9BE-A22D5A7DDC33}"/>
              </a:ext>
            </a:extLst>
          </p:cNvPr>
          <p:cNvSpPr>
            <a:spLocks noGrp="1"/>
          </p:cNvSpPr>
          <p:nvPr>
            <p:ph type="title"/>
          </p:nvPr>
        </p:nvSpPr>
        <p:spPr>
          <a:xfrm>
            <a:off x="436179" y="406111"/>
            <a:ext cx="10058400" cy="539820"/>
          </a:xfrm>
        </p:spPr>
        <p:txBody>
          <a:bodyPr>
            <a:normAutofit fontScale="90000"/>
          </a:bodyPr>
          <a:lstStyle/>
          <a:p>
            <a:r>
              <a:rPr lang="fr-FR"/>
              <a:t>Le mot</a:t>
            </a:r>
          </a:p>
        </p:txBody>
      </p:sp>
      <p:sp>
        <p:nvSpPr>
          <p:cNvPr id="3" name="Espace réservé du contenu 2">
            <a:extLst>
              <a:ext uri="{FF2B5EF4-FFF2-40B4-BE49-F238E27FC236}">
                <a16:creationId xmlns:a16="http://schemas.microsoft.com/office/drawing/2014/main" id="{F1A87317-0932-EF48-A427-C70641768871}"/>
              </a:ext>
            </a:extLst>
          </p:cNvPr>
          <p:cNvSpPr>
            <a:spLocks noGrp="1"/>
          </p:cNvSpPr>
          <p:nvPr>
            <p:ph idx="1"/>
          </p:nvPr>
        </p:nvSpPr>
        <p:spPr>
          <a:xfrm>
            <a:off x="436179" y="945931"/>
            <a:ext cx="11319642" cy="5089109"/>
          </a:xfrm>
        </p:spPr>
        <p:txBody>
          <a:bodyPr>
            <a:normAutofit fontScale="25000" lnSpcReduction="20000"/>
          </a:bodyPr>
          <a:lstStyle/>
          <a:p>
            <a:pPr marL="0" indent="0">
              <a:buNone/>
            </a:pPr>
            <a:r>
              <a:rPr lang="fr-FR" sz="8000">
                <a:latin typeface="Calibri" panose="020F0502020204030204" pitchFamily="34" charset="0"/>
                <a:cs typeface="Calibri" panose="020F0502020204030204" pitchFamily="34" charset="0"/>
              </a:rPr>
              <a:t>Quelques exemples d’activités d’apprentissage prenant en compte la progressivité de la petite section à la grande section</a:t>
            </a:r>
          </a:p>
          <a:p>
            <a:r>
              <a:rPr lang="fr-FR" sz="8000">
                <a:latin typeface="Calibri" panose="020F0502020204030204" pitchFamily="34" charset="0"/>
                <a:cs typeface="Calibri" panose="020F0502020204030204" pitchFamily="34" charset="0"/>
              </a:rPr>
              <a:t>A partir d’un mot puis d’une phrase énoncée en l’absence de support :</a:t>
            </a:r>
          </a:p>
          <a:p>
            <a:pPr marL="0" indent="0">
              <a:buNone/>
            </a:pPr>
            <a:r>
              <a:rPr lang="fr-FR" sz="8000">
                <a:latin typeface="Calibri" panose="020F0502020204030204" pitchFamily="34" charset="0"/>
                <a:cs typeface="Calibri" panose="020F0502020204030204" pitchFamily="34" charset="0"/>
              </a:rPr>
              <a:t>- repérer un mot dans une suite de mots ;</a:t>
            </a:r>
          </a:p>
          <a:p>
            <a:pPr marL="0" indent="0">
              <a:buNone/>
            </a:pPr>
            <a:r>
              <a:rPr lang="fr-FR" sz="8000">
                <a:latin typeface="Calibri" panose="020F0502020204030204" pitchFamily="34" charset="0"/>
                <a:cs typeface="Calibri" panose="020F0502020204030204" pitchFamily="34" charset="0"/>
              </a:rPr>
              <a:t>- changer le mot d’une phrase pour en modifier le sens (par exemple : le petit chaperon rouge, le petit chaperon bleu, le grand chaperon rouge...) ;</a:t>
            </a:r>
          </a:p>
          <a:p>
            <a:pPr>
              <a:buFontTx/>
              <a:buChar char="-"/>
            </a:pPr>
            <a:r>
              <a:rPr lang="fr-FR" sz="8000">
                <a:latin typeface="Calibri" panose="020F0502020204030204" pitchFamily="34" charset="0"/>
                <a:cs typeface="Calibri" panose="020F0502020204030204" pitchFamily="34" charset="0"/>
              </a:rPr>
              <a:t>compter, marquer les mots d’une phrase énoncée oralement.</a:t>
            </a:r>
          </a:p>
          <a:p>
            <a:pPr marL="0" indent="0">
              <a:buNone/>
            </a:pPr>
            <a:endParaRPr lang="fr-FR" sz="8000">
              <a:latin typeface="Calibri" panose="020F0502020204030204" pitchFamily="34" charset="0"/>
              <a:cs typeface="Calibri" panose="020F0502020204030204" pitchFamily="34" charset="0"/>
            </a:endParaRPr>
          </a:p>
          <a:p>
            <a:r>
              <a:rPr lang="fr-FR" sz="8000">
                <a:latin typeface="Calibri" panose="020F0502020204030204" pitchFamily="34" charset="0"/>
                <a:cs typeface="Calibri" panose="020F0502020204030204" pitchFamily="34" charset="0"/>
              </a:rPr>
              <a:t>A partir d’un support écrit :</a:t>
            </a:r>
          </a:p>
          <a:p>
            <a:pPr marL="0" indent="0">
              <a:buNone/>
            </a:pPr>
            <a:r>
              <a:rPr lang="fr-FR" sz="8000">
                <a:latin typeface="Calibri" panose="020F0502020204030204" pitchFamily="34" charset="0"/>
                <a:cs typeface="Calibri" panose="020F0502020204030204" pitchFamily="34" charset="0"/>
              </a:rPr>
              <a:t>- suivre du doigt les mots d’une formulette ou d’une comptine simple ;</a:t>
            </a:r>
          </a:p>
          <a:p>
            <a:pPr marL="0" indent="0">
              <a:buNone/>
            </a:pPr>
            <a:r>
              <a:rPr lang="fr-FR" sz="8000">
                <a:latin typeface="Calibri" panose="020F0502020204030204" pitchFamily="34" charset="0"/>
                <a:cs typeface="Calibri" panose="020F0502020204030204" pitchFamily="34" charset="0"/>
              </a:rPr>
              <a:t>- pointer les mots d’un titre, d’une phrase lue par l’adulte ; placer un symbole sous chacun ;</a:t>
            </a:r>
          </a:p>
          <a:p>
            <a:pPr marL="0" indent="0">
              <a:buNone/>
            </a:pPr>
            <a:r>
              <a:rPr lang="fr-FR" sz="8000">
                <a:latin typeface="Calibri" panose="020F0502020204030204" pitchFamily="34" charset="0"/>
                <a:cs typeface="Calibri" panose="020F0502020204030204" pitchFamily="34" charset="0"/>
              </a:rPr>
              <a:t>- retirer les mots d’une phrase au fur et à mesure de leur énonciation en ôtant le symbole choisi pour les représenter (par exemple : « je mange une pomme ; je mange une... ; je mange ; je... ») ;</a:t>
            </a:r>
          </a:p>
          <a:p>
            <a:pPr marL="0" indent="0">
              <a:buNone/>
            </a:pPr>
            <a:r>
              <a:rPr lang="fr-FR" sz="8000">
                <a:latin typeface="Calibri" panose="020F0502020204030204" pitchFamily="34" charset="0"/>
                <a:cs typeface="Calibri" panose="020F0502020204030204" pitchFamily="34" charset="0"/>
              </a:rPr>
              <a:t>- pratiquer la dictée à l’adulte au sein de chaque niveau de classe. </a:t>
            </a:r>
          </a:p>
          <a:p>
            <a:endParaRPr lang="fr-FR"/>
          </a:p>
          <a:p>
            <a:endParaRPr lang="fr-FR"/>
          </a:p>
        </p:txBody>
      </p:sp>
    </p:spTree>
    <p:extLst>
      <p:ext uri="{BB962C8B-B14F-4D97-AF65-F5344CB8AC3E}">
        <p14:creationId xmlns:p14="http://schemas.microsoft.com/office/powerpoint/2010/main" val="151379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EDB15-BECD-404D-A9BE-A22D5A7DDC33}"/>
              </a:ext>
            </a:extLst>
          </p:cNvPr>
          <p:cNvSpPr>
            <a:spLocks noGrp="1"/>
          </p:cNvSpPr>
          <p:nvPr>
            <p:ph type="title"/>
          </p:nvPr>
        </p:nvSpPr>
        <p:spPr>
          <a:xfrm>
            <a:off x="436179" y="406111"/>
            <a:ext cx="10058400" cy="539820"/>
          </a:xfrm>
        </p:spPr>
        <p:txBody>
          <a:bodyPr>
            <a:normAutofit fontScale="90000"/>
          </a:bodyPr>
          <a:lstStyle/>
          <a:p>
            <a:r>
              <a:rPr lang="fr-FR"/>
              <a:t>La syllabe</a:t>
            </a:r>
          </a:p>
        </p:txBody>
      </p:sp>
      <p:sp>
        <p:nvSpPr>
          <p:cNvPr id="3" name="Espace réservé du contenu 2">
            <a:extLst>
              <a:ext uri="{FF2B5EF4-FFF2-40B4-BE49-F238E27FC236}">
                <a16:creationId xmlns:a16="http://schemas.microsoft.com/office/drawing/2014/main" id="{F1A87317-0932-EF48-A427-C70641768871}"/>
              </a:ext>
            </a:extLst>
          </p:cNvPr>
          <p:cNvSpPr>
            <a:spLocks noGrp="1"/>
          </p:cNvSpPr>
          <p:nvPr>
            <p:ph idx="1"/>
          </p:nvPr>
        </p:nvSpPr>
        <p:spPr>
          <a:xfrm>
            <a:off x="436179" y="945931"/>
            <a:ext cx="11319642" cy="5505958"/>
          </a:xfrm>
        </p:spPr>
        <p:txBody>
          <a:bodyPr>
            <a:normAutofit fontScale="25000" lnSpcReduction="20000"/>
          </a:bodyPr>
          <a:lstStyle/>
          <a:p>
            <a:pPr algn="ctr"/>
            <a:r>
              <a:rPr lang="fr-FR" sz="6000" b="1">
                <a:latin typeface="Calibri" panose="020F0502020204030204" pitchFamily="34" charset="0"/>
                <a:cs typeface="Calibri" panose="020F0502020204030204" pitchFamily="34" charset="0"/>
              </a:rPr>
              <a:t>La syllabe se prononce en une seule émission de voix, c’est l’unité de la langue la plus facilement perceptible.</a:t>
            </a:r>
            <a:endParaRPr lang="fr-FR" sz="6000">
              <a:latin typeface="Calibri" panose="020F0502020204030204" pitchFamily="34" charset="0"/>
              <a:cs typeface="Calibri" panose="020F0502020204030204" pitchFamily="34" charset="0"/>
            </a:endParaRPr>
          </a:p>
          <a:p>
            <a:r>
              <a:rPr lang="fr-FR" sz="6000" b="1">
                <a:latin typeface="Calibri" panose="020F0502020204030204" pitchFamily="34" charset="0"/>
                <a:cs typeface="Calibri" panose="020F0502020204030204" pitchFamily="34" charset="0"/>
              </a:rPr>
              <a:t>Quelques exemples d’activités d’apprentissage prenant en compte la progressivité de la petite section à la grande section.</a:t>
            </a:r>
            <a:endParaRPr lang="fr-FR" sz="6000">
              <a:latin typeface="Calibri" panose="020F0502020204030204" pitchFamily="34" charset="0"/>
              <a:cs typeface="Calibri" panose="020F0502020204030204" pitchFamily="34" charset="0"/>
            </a:endParaRPr>
          </a:p>
          <a:p>
            <a:r>
              <a:rPr lang="fr-FR" sz="6400" b="1" i="1" u="sng">
                <a:latin typeface="Calibri" panose="020F0502020204030204" pitchFamily="34" charset="0"/>
                <a:cs typeface="Calibri" panose="020F0502020204030204" pitchFamily="34" charset="0"/>
              </a:rPr>
              <a:t>SEGMENTER LES SYLLABES D’UN MOT</a:t>
            </a:r>
            <a:endParaRPr lang="fr-FR" sz="6400" u="sng">
              <a:latin typeface="Calibri" panose="020F0502020204030204" pitchFamily="34" charset="0"/>
              <a:cs typeface="Calibri" panose="020F0502020204030204" pitchFamily="34" charset="0"/>
            </a:endParaRPr>
          </a:p>
          <a:p>
            <a:pPr marL="0" indent="0">
              <a:buNone/>
            </a:pPr>
            <a:r>
              <a:rPr lang="fr-FR" sz="6400">
                <a:latin typeface="Calibri" panose="020F0502020204030204" pitchFamily="34" charset="0"/>
                <a:cs typeface="Calibri" panose="020F0502020204030204" pitchFamily="34" charset="0"/>
              </a:rPr>
              <a:t> frapper les syllabes de mots familiers en sautant, utilisant un instrument... ;</a:t>
            </a:r>
          </a:p>
          <a:p>
            <a:pPr marL="0" indent="0">
              <a:buNone/>
            </a:pPr>
            <a:r>
              <a:rPr lang="fr-FR" sz="6400">
                <a:latin typeface="Calibri" panose="020F0502020204030204" pitchFamily="34" charset="0"/>
                <a:cs typeface="Calibri" panose="020F0502020204030204" pitchFamily="34" charset="0"/>
              </a:rPr>
              <a:t>- scander les syllabes de mots familiers en marquant une pause entre chaque syllabe ;</a:t>
            </a:r>
          </a:p>
          <a:p>
            <a:pPr marL="0" indent="0">
              <a:buNone/>
            </a:pPr>
            <a:r>
              <a:rPr lang="fr-FR" sz="6400">
                <a:latin typeface="Calibri" panose="020F0502020204030204" pitchFamily="34" charset="0"/>
                <a:cs typeface="Calibri" panose="020F0502020204030204" pitchFamily="34" charset="0"/>
              </a:rPr>
              <a:t>- fusionner les syllabes pour retrouver le prénom, un mot familier, le pseudo mot, scandé en syllabes ; </a:t>
            </a:r>
          </a:p>
          <a:p>
            <a:pPr marL="0" indent="0">
              <a:buNone/>
            </a:pPr>
            <a:r>
              <a:rPr lang="fr-FR" sz="6400">
                <a:latin typeface="Calibri" panose="020F0502020204030204" pitchFamily="34" charset="0"/>
                <a:cs typeface="Calibri" panose="020F0502020204030204" pitchFamily="34" charset="0"/>
              </a:rPr>
              <a:t>- dire des comptines en scandant les syllabes ;</a:t>
            </a:r>
          </a:p>
          <a:p>
            <a:pPr marL="0" indent="0">
              <a:buNone/>
            </a:pPr>
            <a:r>
              <a:rPr lang="fr-FR" sz="6400">
                <a:latin typeface="Calibri" panose="020F0502020204030204" pitchFamily="34" charset="0"/>
                <a:cs typeface="Calibri" panose="020F0502020204030204" pitchFamily="34" charset="0"/>
              </a:rPr>
              <a:t>- frapper les syllabes d’une comptine rythmée au fur et à mesure de son énonciation.</a:t>
            </a:r>
          </a:p>
          <a:p>
            <a:pPr marL="0" indent="0">
              <a:buNone/>
            </a:pPr>
            <a:endParaRPr lang="fr-FR" sz="6400">
              <a:latin typeface="Calibri" panose="020F0502020204030204" pitchFamily="34" charset="0"/>
              <a:cs typeface="Calibri" panose="020F0502020204030204" pitchFamily="34" charset="0"/>
            </a:endParaRPr>
          </a:p>
          <a:p>
            <a:r>
              <a:rPr lang="fr-FR" sz="6400" b="1" i="1" u="sng">
                <a:latin typeface="Calibri" panose="020F0502020204030204" pitchFamily="34" charset="0"/>
                <a:cs typeface="Calibri" panose="020F0502020204030204" pitchFamily="34" charset="0"/>
              </a:rPr>
              <a:t>DÉNOMBRER LES SYLLABES</a:t>
            </a:r>
            <a:endParaRPr lang="fr-FR" sz="6400" u="sng">
              <a:latin typeface="Calibri" panose="020F0502020204030204" pitchFamily="34" charset="0"/>
              <a:cs typeface="Calibri" panose="020F0502020204030204" pitchFamily="34" charset="0"/>
            </a:endParaRPr>
          </a:p>
          <a:p>
            <a:pPr marL="0" indent="0">
              <a:buNone/>
            </a:pPr>
            <a:r>
              <a:rPr lang="fr-FR" sz="6400">
                <a:latin typeface="Calibri" panose="020F0502020204030204" pitchFamily="34" charset="0"/>
                <a:cs typeface="Calibri" panose="020F0502020204030204" pitchFamily="34" charset="0"/>
              </a:rPr>
              <a:t>- dénombrer les syllabes de mots familiers, en associant une gestuelle connue ou en les représentant par un symbole ;</a:t>
            </a:r>
          </a:p>
          <a:p>
            <a:pPr marL="0" indent="0">
              <a:buNone/>
            </a:pPr>
            <a:r>
              <a:rPr lang="fr-FR" sz="6400">
                <a:latin typeface="Calibri" panose="020F0502020204030204" pitchFamily="34" charset="0"/>
                <a:cs typeface="Calibri" panose="020F0502020204030204" pitchFamily="34" charset="0"/>
              </a:rPr>
              <a:t>- comparer des mots selon le nombre de syllabes, les classer ;</a:t>
            </a:r>
          </a:p>
          <a:p>
            <a:pPr marL="0" indent="0">
              <a:buNone/>
            </a:pPr>
            <a:r>
              <a:rPr lang="fr-FR" sz="6400">
                <a:latin typeface="Calibri" panose="020F0502020204030204" pitchFamily="34" charset="0"/>
                <a:cs typeface="Calibri" panose="020F0502020204030204" pitchFamily="34" charset="0"/>
              </a:rPr>
              <a:t>- retrouver un mot selon le nombre de syllabes qui le compose.</a:t>
            </a:r>
          </a:p>
          <a:p>
            <a:pPr algn="ctr"/>
            <a:r>
              <a:rPr lang="fr-FR" sz="5600" i="1" u="sng">
                <a:latin typeface="Calibri" panose="020F0502020204030204" pitchFamily="34" charset="0"/>
                <a:cs typeface="Calibri" panose="020F0502020204030204" pitchFamily="34" charset="0"/>
              </a:rPr>
              <a:t>Exemples d’activités</a:t>
            </a:r>
            <a:r>
              <a:rPr lang="fr-FR" sz="5600" i="1">
                <a:latin typeface="Calibri" panose="020F0502020204030204" pitchFamily="34" charset="0"/>
                <a:cs typeface="Calibri" panose="020F0502020204030204" pitchFamily="34" charset="0"/>
              </a:rPr>
              <a:t> :</a:t>
            </a:r>
          </a:p>
          <a:p>
            <a:r>
              <a:rPr lang="fr-FR" sz="5600" i="1">
                <a:latin typeface="Calibri" panose="020F0502020204030204" pitchFamily="34" charset="0"/>
                <a:cs typeface="Calibri" panose="020F0502020204030204" pitchFamily="34" charset="0"/>
              </a:rPr>
              <a:t>« Loto » : chaque élève dispose d’une planche de loto composée de cases dans lesquelles un nombre de syllabes est imposé ; l’élève pioche une image, scande les syllabes du mot correspondant à l’image, les dénombre pour gagner l’image et la poser sur sa planche. </a:t>
            </a:r>
          </a:p>
          <a:p>
            <a:r>
              <a:rPr lang="fr-FR" sz="5600" i="1">
                <a:latin typeface="Calibri" panose="020F0502020204030204" pitchFamily="34" charset="0"/>
                <a:cs typeface="Calibri" panose="020F0502020204030204" pitchFamily="34" charset="0"/>
              </a:rPr>
              <a:t>« Devine à qui / à quoi je pense » : parmi les propositions suivantes chat, mouton, écureuil, trouver que le maître du jeu pense au mot mouton à partir du codage des deux syllabes. Il est possible de symboliser visuellement les syllabes (par exemple : cercles, bouchons, jetons), mais aussi de manière auditive en frappant le nombre de syllabes avec ses mains ou avec un instrument.</a:t>
            </a:r>
          </a:p>
          <a:p>
            <a:endParaRPr lang="fr-FR"/>
          </a:p>
          <a:p>
            <a:endParaRPr lang="fr-FR"/>
          </a:p>
        </p:txBody>
      </p:sp>
    </p:spTree>
    <p:extLst>
      <p:ext uri="{BB962C8B-B14F-4D97-AF65-F5344CB8AC3E}">
        <p14:creationId xmlns:p14="http://schemas.microsoft.com/office/powerpoint/2010/main" val="40727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0184A8F-6259-4844-971E-82C7F7F4F333}"/>
              </a:ext>
            </a:extLst>
          </p:cNvPr>
          <p:cNvSpPr>
            <a:spLocks noGrp="1"/>
          </p:cNvSpPr>
          <p:nvPr>
            <p:ph type="title"/>
          </p:nvPr>
        </p:nvSpPr>
        <p:spPr>
          <a:xfrm>
            <a:off x="838200" y="365126"/>
            <a:ext cx="10515600" cy="722270"/>
          </a:xfrm>
        </p:spPr>
        <p:txBody>
          <a:bodyPr>
            <a:normAutofit fontScale="90000"/>
          </a:bodyPr>
          <a:lstStyle/>
          <a:p>
            <a:pPr algn="ctr"/>
            <a:r>
              <a:rPr lang="fr-FR" sz="1600" b="1" dirty="0"/>
              <a:t/>
            </a:r>
            <a:br>
              <a:rPr lang="fr-FR" sz="1600" b="1" dirty="0"/>
            </a:br>
            <a:r>
              <a:rPr lang="fr-FR" sz="3100" b="1" dirty="0"/>
              <a:t>Mobiliser le langage</a:t>
            </a:r>
            <a:r>
              <a:rPr lang="fr-FR" sz="1600" b="1" dirty="0"/>
              <a:t/>
            </a:r>
            <a:br>
              <a:rPr lang="fr-FR" sz="1600" b="1" dirty="0"/>
            </a:br>
            <a:endParaRPr lang="fr-FR" sz="1600" dirty="0"/>
          </a:p>
        </p:txBody>
      </p:sp>
      <p:sp>
        <p:nvSpPr>
          <p:cNvPr id="2" name="ZoneTexte 1">
            <a:extLst>
              <a:ext uri="{FF2B5EF4-FFF2-40B4-BE49-F238E27FC236}">
                <a16:creationId xmlns:a16="http://schemas.microsoft.com/office/drawing/2014/main" id="{AFCB73A4-1725-6B47-89D9-C715BD1E87FC}"/>
              </a:ext>
            </a:extLst>
          </p:cNvPr>
          <p:cNvSpPr txBox="1"/>
          <p:nvPr/>
        </p:nvSpPr>
        <p:spPr>
          <a:xfrm>
            <a:off x="272557" y="1039694"/>
            <a:ext cx="2483708" cy="646331"/>
          </a:xfrm>
          <a:prstGeom prst="rect">
            <a:avLst/>
          </a:prstGeom>
          <a:noFill/>
        </p:spPr>
        <p:txBody>
          <a:bodyPr wrap="square" rtlCol="0">
            <a:spAutoFit/>
          </a:bodyPr>
          <a:lstStyle/>
          <a:p>
            <a:r>
              <a:rPr lang="fr-FR" dirty="0"/>
              <a:t>Résultats </a:t>
            </a:r>
          </a:p>
          <a:p>
            <a:r>
              <a:rPr lang="fr-FR" dirty="0"/>
              <a:t>Evaluations CP</a:t>
            </a:r>
          </a:p>
        </p:txBody>
      </p:sp>
      <p:sp>
        <p:nvSpPr>
          <p:cNvPr id="8" name="Espace réservé du contenu 3">
            <a:extLst>
              <a:ext uri="{FF2B5EF4-FFF2-40B4-BE49-F238E27FC236}">
                <a16:creationId xmlns:a16="http://schemas.microsoft.com/office/drawing/2014/main" id="{BC51144E-210C-8048-9152-C099B87E77ED}"/>
              </a:ext>
            </a:extLst>
          </p:cNvPr>
          <p:cNvSpPr txBox="1">
            <a:spLocks/>
          </p:cNvSpPr>
          <p:nvPr/>
        </p:nvSpPr>
        <p:spPr>
          <a:xfrm>
            <a:off x="7259782" y="1757734"/>
            <a:ext cx="4308764" cy="4209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b="1" u="sng" dirty="0">
                <a:latin typeface="Calibri" panose="020F0502020204030204" pitchFamily="34" charset="0"/>
                <a:cs typeface="Calibri" panose="020F0502020204030204" pitchFamily="34" charset="0"/>
              </a:rPr>
              <a:t>PRECONISATIONS : </a:t>
            </a:r>
          </a:p>
          <a:p>
            <a:pPr marL="0" indent="0" algn="ctr">
              <a:buNone/>
            </a:pPr>
            <a:r>
              <a:rPr lang="fr-FR" sz="2000" b="1" u="sng" dirty="0">
                <a:latin typeface="Calibri" panose="020F0502020204030204" pitchFamily="34" charset="0"/>
                <a:cs typeface="Calibri" panose="020F0502020204030204" pitchFamily="34" charset="0"/>
              </a:rPr>
              <a:t>compétences qui méritent une attention soutenue </a:t>
            </a:r>
            <a:endParaRPr lang="fr-FR" sz="2000" b="1" dirty="0">
              <a:solidFill>
                <a:srgbClr val="D61304"/>
              </a:solidFill>
              <a:latin typeface="Calibri" panose="020F0502020204030204" pitchFamily="34" charset="0"/>
              <a:ea typeface="Calibri" panose="020F0502020204030204" pitchFamily="34" charset="0"/>
              <a:cs typeface="Calibri" panose="020F0502020204030204" pitchFamily="34" charset="0"/>
            </a:endParaRPr>
          </a:p>
          <a:p>
            <a:r>
              <a:rPr lang="fr-FR" sz="2000" b="1" dirty="0">
                <a:solidFill>
                  <a:srgbClr val="D61304"/>
                </a:solidFill>
                <a:ea typeface="Calibri" panose="020F0502020204030204" pitchFamily="34" charset="0"/>
                <a:cs typeface="Times New Roman" panose="02020603050405020304" pitchFamily="18" charset="0"/>
              </a:rPr>
              <a:t>CP : </a:t>
            </a:r>
            <a:endParaRPr lang="fr-FR" sz="2000" dirty="0">
              <a:solidFill>
                <a:srgbClr val="D61304"/>
              </a:solidFill>
              <a:latin typeface="Calibri" panose="020F0502020204030204" pitchFamily="34" charset="0"/>
              <a:ea typeface="Calibri" panose="020F0502020204030204" pitchFamily="34" charset="0"/>
              <a:cs typeface="Times New Roman" panose="02020603050405020304" pitchFamily="18" charset="0"/>
            </a:endParaRPr>
          </a:p>
          <a:p>
            <a:r>
              <a:rPr lang="fr-FR" sz="2000" b="1" dirty="0">
                <a:ea typeface="Calibri" panose="020F0502020204030204" pitchFamily="34" charset="0"/>
                <a:cs typeface="Times New Roman" panose="02020603050405020304" pitchFamily="18" charset="0"/>
              </a:rPr>
              <a:t>Français :</a:t>
            </a:r>
            <a:endParaRPr lang="fr-FR" sz="2000" b="1" dirty="0">
              <a:latin typeface="Calibri" panose="020F0502020204030204" pitchFamily="34" charset="0"/>
              <a:ea typeface="Calibri" panose="020F0502020204030204" pitchFamily="34" charset="0"/>
              <a:cs typeface="Times New Roman" panose="02020603050405020304" pitchFamily="18" charset="0"/>
            </a:endParaRPr>
          </a:p>
          <a:p>
            <a:r>
              <a:rPr lang="fr-FR" sz="2000" b="1" dirty="0">
                <a:solidFill>
                  <a:srgbClr val="002060"/>
                </a:solidFill>
                <a:ea typeface="Calibri" panose="020F0502020204030204" pitchFamily="34" charset="0"/>
                <a:cs typeface="Times New Roman" panose="02020603050405020304" pitchFamily="18" charset="0"/>
              </a:rPr>
              <a:t>Comprendre des mots lus par l’enseignant ;</a:t>
            </a:r>
            <a:endParaRPr lang="fr-F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sz="2000" b="1" dirty="0">
                <a:solidFill>
                  <a:srgbClr val="002060"/>
                </a:solidFill>
                <a:ea typeface="Calibri" panose="020F0502020204030204" pitchFamily="34" charset="0"/>
                <a:cs typeface="Times New Roman" panose="02020603050405020304" pitchFamily="18" charset="0"/>
              </a:rPr>
              <a:t>Reconnaitre des lettres parmi des lettres ;</a:t>
            </a:r>
            <a:endParaRPr lang="fr-FR"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fr-FR" sz="2000" b="1" dirty="0">
                <a:solidFill>
                  <a:srgbClr val="002060"/>
                </a:solidFill>
                <a:cs typeface="Times New Roman" panose="02020603050405020304" pitchFamily="18" charset="0"/>
              </a:rPr>
              <a:t>Connaître le nom des lettres et le son qu’elles produisent.</a:t>
            </a:r>
          </a:p>
          <a:p>
            <a:endParaRPr lang="fr-FR" dirty="0">
              <a:latin typeface="Calibri" panose="020F0502020204030204" pitchFamily="34" charset="0"/>
              <a:cs typeface="Calibri" panose="020F0502020204030204" pitchFamily="34" charset="0"/>
            </a:endParaRPr>
          </a:p>
        </p:txBody>
      </p:sp>
      <p:pic>
        <p:nvPicPr>
          <p:cNvPr id="9" name="Espace réservé du contenu 8">
            <a:extLst>
              <a:ext uri="{FF2B5EF4-FFF2-40B4-BE49-F238E27FC236}">
                <a16:creationId xmlns:a16="http://schemas.microsoft.com/office/drawing/2014/main" id="{B01163AE-04C6-2145-A540-8F82C00BE42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55155" y="2100908"/>
            <a:ext cx="6904627" cy="3522995"/>
          </a:xfrm>
        </p:spPr>
      </p:pic>
    </p:spTree>
    <p:extLst>
      <p:ext uri="{BB962C8B-B14F-4D97-AF65-F5344CB8AC3E}">
        <p14:creationId xmlns:p14="http://schemas.microsoft.com/office/powerpoint/2010/main" val="2172550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EDB15-BECD-404D-A9BE-A22D5A7DDC33}"/>
              </a:ext>
            </a:extLst>
          </p:cNvPr>
          <p:cNvSpPr>
            <a:spLocks noGrp="1"/>
          </p:cNvSpPr>
          <p:nvPr>
            <p:ph type="title"/>
          </p:nvPr>
        </p:nvSpPr>
        <p:spPr>
          <a:xfrm>
            <a:off x="436179" y="406111"/>
            <a:ext cx="10058400" cy="539820"/>
          </a:xfrm>
        </p:spPr>
        <p:txBody>
          <a:bodyPr>
            <a:normAutofit fontScale="90000"/>
          </a:bodyPr>
          <a:lstStyle/>
          <a:p>
            <a:r>
              <a:rPr lang="fr-FR"/>
              <a:t>La syllabe</a:t>
            </a:r>
          </a:p>
        </p:txBody>
      </p:sp>
      <p:sp>
        <p:nvSpPr>
          <p:cNvPr id="3" name="Espace réservé du contenu 2">
            <a:extLst>
              <a:ext uri="{FF2B5EF4-FFF2-40B4-BE49-F238E27FC236}">
                <a16:creationId xmlns:a16="http://schemas.microsoft.com/office/drawing/2014/main" id="{F1A87317-0932-EF48-A427-C70641768871}"/>
              </a:ext>
            </a:extLst>
          </p:cNvPr>
          <p:cNvSpPr>
            <a:spLocks noGrp="1"/>
          </p:cNvSpPr>
          <p:nvPr>
            <p:ph idx="1"/>
          </p:nvPr>
        </p:nvSpPr>
        <p:spPr>
          <a:xfrm>
            <a:off x="436179" y="945931"/>
            <a:ext cx="11319642" cy="5505958"/>
          </a:xfrm>
        </p:spPr>
        <p:txBody>
          <a:bodyPr>
            <a:normAutofit fontScale="40000" lnSpcReduction="20000"/>
          </a:bodyPr>
          <a:lstStyle/>
          <a:p>
            <a:pPr marL="0" indent="0">
              <a:buNone/>
            </a:pPr>
            <a:r>
              <a:rPr lang="fr-FR" sz="3500" b="1" i="1">
                <a:latin typeface="Calibri" panose="020F0502020204030204" pitchFamily="34" charset="0"/>
                <a:cs typeface="Calibri" panose="020F0502020204030204" pitchFamily="34" charset="0"/>
              </a:rPr>
              <a:t>Quelques exemples d’activités d’apprentissage prenant en compte la progressivité de la petite section à la grande section.</a:t>
            </a:r>
            <a:endParaRPr lang="fr-FR" sz="3500" i="1">
              <a:latin typeface="Calibri" panose="020F0502020204030204" pitchFamily="34" charset="0"/>
              <a:cs typeface="Calibri" panose="020F0502020204030204" pitchFamily="34" charset="0"/>
            </a:endParaRPr>
          </a:p>
          <a:p>
            <a:r>
              <a:rPr lang="fr-FR" sz="3600" b="1" i="1" u="sng">
                <a:latin typeface="Calibri" panose="020F0502020204030204" pitchFamily="34" charset="0"/>
                <a:cs typeface="Calibri" panose="020F0502020204030204" pitchFamily="34" charset="0"/>
              </a:rPr>
              <a:t>DISCRIMINER UNE SYLLABE</a:t>
            </a:r>
            <a:endParaRPr lang="fr-FR" sz="3600" u="sng">
              <a:latin typeface="Calibri" panose="020F0502020204030204" pitchFamily="34" charset="0"/>
              <a:cs typeface="Calibri" panose="020F0502020204030204" pitchFamily="34" charset="0"/>
            </a:endParaRPr>
          </a:p>
          <a:p>
            <a:pPr marL="0" indent="0">
              <a:buNone/>
            </a:pPr>
            <a:r>
              <a:rPr lang="fr-FR" sz="4000">
                <a:latin typeface="Calibri" panose="020F0502020204030204" pitchFamily="34" charset="0"/>
                <a:cs typeface="Calibri" panose="020F0502020204030204" pitchFamily="34" charset="0"/>
              </a:rPr>
              <a:t>- </a:t>
            </a:r>
            <a:r>
              <a:rPr lang="fr-FR" sz="4000" b="1">
                <a:latin typeface="Calibri" panose="020F0502020204030204" pitchFamily="34" charset="0"/>
                <a:cs typeface="Calibri" panose="020F0502020204030204" pitchFamily="34" charset="0"/>
              </a:rPr>
              <a:t>repérer une syllabe </a:t>
            </a:r>
            <a:r>
              <a:rPr lang="fr-FR" sz="4000">
                <a:latin typeface="Calibri" panose="020F0502020204030204" pitchFamily="34" charset="0"/>
                <a:cs typeface="Calibri" panose="020F0502020204030204" pitchFamily="34" charset="0"/>
              </a:rPr>
              <a:t>dans une suite de syllabes énoncée. Émettre un signal, défini en amont, lorsqu’elle est entendue.</a:t>
            </a:r>
          </a:p>
          <a:p>
            <a:pPr marL="0" indent="0" algn="ctr">
              <a:buNone/>
            </a:pPr>
            <a:r>
              <a:rPr lang="fr-FR" sz="3600" i="1" u="sng">
                <a:latin typeface="Calibri" panose="020F0502020204030204" pitchFamily="34" charset="0"/>
                <a:cs typeface="Calibri" panose="020F0502020204030204" pitchFamily="34" charset="0"/>
              </a:rPr>
              <a:t>Exemples d’activités</a:t>
            </a:r>
            <a:r>
              <a:rPr lang="fr-FR" sz="3600" i="1">
                <a:latin typeface="Calibri" panose="020F0502020204030204" pitchFamily="34" charset="0"/>
                <a:cs typeface="Calibri" panose="020F0502020204030204" pitchFamily="34" charset="0"/>
              </a:rPr>
              <a:t> :</a:t>
            </a:r>
          </a:p>
          <a:p>
            <a:r>
              <a:rPr lang="fr-FR" sz="3600" i="1">
                <a:latin typeface="Calibri" panose="020F0502020204030204" pitchFamily="34" charset="0"/>
                <a:cs typeface="Calibri" panose="020F0502020204030204" pitchFamily="34" charset="0"/>
              </a:rPr>
              <a:t>« La chasse à la syllabe » : proposer oralement une syllabe (par exemple, TO), puis demander de la retrouver dans une suite de syllabes, dans des mots, dans une phrase ou un texte court lu</a:t>
            </a:r>
            <a:r>
              <a:rPr lang="fr-FR" sz="3600" b="1" i="1">
                <a:latin typeface="Calibri" panose="020F0502020204030204" pitchFamily="34" charset="0"/>
                <a:cs typeface="Calibri" panose="020F0502020204030204" pitchFamily="34" charset="0"/>
              </a:rPr>
              <a:t> </a:t>
            </a:r>
            <a:r>
              <a:rPr lang="fr-FR" sz="3600" i="1">
                <a:latin typeface="Calibri" panose="020F0502020204030204" pitchFamily="34" charset="0"/>
                <a:cs typeface="Calibri" panose="020F0502020204030204" pitchFamily="34" charset="0"/>
              </a:rPr>
              <a:t>par le professeur. Les élèves émettent un signal, défini en amont, et lèvent la main dès qu’ils l’entendent. Variante : rechercher une syllabe donnée, entendue dans les prénoms de la classe, dans les mots familiers de la classe.</a:t>
            </a:r>
          </a:p>
          <a:p>
            <a:pPr marL="0" indent="0">
              <a:buNone/>
            </a:pPr>
            <a:r>
              <a:rPr lang="fr-FR" sz="4000">
                <a:latin typeface="Calibri" panose="020F0502020204030204" pitchFamily="34" charset="0"/>
                <a:cs typeface="Calibri" panose="020F0502020204030204" pitchFamily="34" charset="0"/>
              </a:rPr>
              <a:t>- </a:t>
            </a:r>
            <a:r>
              <a:rPr lang="fr-FR" sz="4000" b="1">
                <a:latin typeface="Calibri" panose="020F0502020204030204" pitchFamily="34" charset="0"/>
                <a:cs typeface="Calibri" panose="020F0502020204030204" pitchFamily="34" charset="0"/>
              </a:rPr>
              <a:t>classer des mots </a:t>
            </a:r>
            <a:r>
              <a:rPr lang="fr-FR" sz="4000">
                <a:latin typeface="Calibri" panose="020F0502020204030204" pitchFamily="34" charset="0"/>
                <a:cs typeface="Calibri" panose="020F0502020204030204" pitchFamily="34" charset="0"/>
              </a:rPr>
              <a:t>selon la règle « j’entends/je n’entends pas la syllabe énoncée » (par exemple, {</a:t>
            </a:r>
            <a:r>
              <a:rPr lang="fr-FR" sz="4000" b="1">
                <a:latin typeface="Calibri" panose="020F0502020204030204" pitchFamily="34" charset="0"/>
                <a:cs typeface="Calibri" panose="020F0502020204030204" pitchFamily="34" charset="0"/>
              </a:rPr>
              <a:t>ra</a:t>
            </a:r>
            <a:r>
              <a:rPr lang="fr-FR" sz="4000">
                <a:latin typeface="Calibri" panose="020F0502020204030204" pitchFamily="34" charset="0"/>
                <a:cs typeface="Calibri" panose="020F0502020204030204" pitchFamily="34" charset="0"/>
              </a:rPr>
              <a:t>} dans valise, caramel, caméra, tapis). La tâche est plus aisée lorsque la syllabe se situe au début ou à la fin du mot ;</a:t>
            </a:r>
          </a:p>
          <a:p>
            <a:pPr marL="0" indent="0">
              <a:buNone/>
            </a:pPr>
            <a:r>
              <a:rPr lang="fr-FR" sz="4000">
                <a:latin typeface="Calibri" panose="020F0502020204030204" pitchFamily="34" charset="0"/>
                <a:cs typeface="Calibri" panose="020F0502020204030204" pitchFamily="34" charset="0"/>
              </a:rPr>
              <a:t>- </a:t>
            </a:r>
            <a:r>
              <a:rPr lang="fr-FR" sz="4000" b="1">
                <a:latin typeface="Calibri" panose="020F0502020204030204" pitchFamily="34" charset="0"/>
                <a:cs typeface="Calibri" panose="020F0502020204030204" pitchFamily="34" charset="0"/>
              </a:rPr>
              <a:t>localiser une syllabe </a:t>
            </a:r>
            <a:r>
              <a:rPr lang="fr-FR" sz="4000">
                <a:latin typeface="Calibri" panose="020F0502020204030204" pitchFamily="34" charset="0"/>
                <a:cs typeface="Calibri" panose="020F0502020204030204" pitchFamily="34" charset="0"/>
              </a:rPr>
              <a:t>dans un mot, la marquer avec un code déterminé préalablement (par exemple, chercher {</a:t>
            </a:r>
            <a:r>
              <a:rPr lang="fr-FR" sz="4000" b="1">
                <a:latin typeface="Calibri" panose="020F0502020204030204" pitchFamily="34" charset="0"/>
                <a:cs typeface="Calibri" panose="020F0502020204030204" pitchFamily="34" charset="0"/>
              </a:rPr>
              <a:t>pi</a:t>
            </a:r>
            <a:r>
              <a:rPr lang="fr-FR" sz="4000">
                <a:latin typeface="Calibri" panose="020F0502020204030204" pitchFamily="34" charset="0"/>
                <a:cs typeface="Calibri" panose="020F0502020204030204" pitchFamily="34" charset="0"/>
              </a:rPr>
              <a:t>} dans papillon, coder la syllabe {</a:t>
            </a:r>
            <a:r>
              <a:rPr lang="fr-FR" sz="4000" b="1">
                <a:latin typeface="Calibri" panose="020F0502020204030204" pitchFamily="34" charset="0"/>
                <a:cs typeface="Calibri" panose="020F0502020204030204" pitchFamily="34" charset="0"/>
              </a:rPr>
              <a:t>pi</a:t>
            </a:r>
            <a:r>
              <a:rPr lang="fr-FR" sz="4000">
                <a:latin typeface="Calibri" panose="020F0502020204030204" pitchFamily="34" charset="0"/>
                <a:cs typeface="Calibri" panose="020F0502020204030204" pitchFamily="34" charset="0"/>
              </a:rPr>
              <a:t>})</a:t>
            </a:r>
          </a:p>
          <a:p>
            <a:pPr marL="0" indent="0" algn="ctr">
              <a:buNone/>
            </a:pPr>
            <a:r>
              <a:rPr lang="fr-FR" sz="3600" i="1" u="sng">
                <a:latin typeface="Calibri" panose="020F0502020204030204" pitchFamily="34" charset="0"/>
                <a:cs typeface="Calibri" panose="020F0502020204030204" pitchFamily="34" charset="0"/>
              </a:rPr>
              <a:t>Exemples d’activités</a:t>
            </a:r>
            <a:r>
              <a:rPr lang="fr-FR" sz="3600" i="1">
                <a:latin typeface="Calibri" panose="020F0502020204030204" pitchFamily="34" charset="0"/>
                <a:cs typeface="Calibri" panose="020F0502020204030204" pitchFamily="34" charset="0"/>
              </a:rPr>
              <a:t> :</a:t>
            </a:r>
          </a:p>
          <a:p>
            <a:r>
              <a:rPr lang="fr-FR" sz="3600" i="1">
                <a:latin typeface="Calibri" panose="020F0502020204030204" pitchFamily="34" charset="0"/>
                <a:cs typeface="Calibri" panose="020F0502020204030204" pitchFamily="34" charset="0"/>
              </a:rPr>
              <a:t>« Loto des syllabes » </a:t>
            </a:r>
            <a:r>
              <a:rPr lang="fr-FR" sz="3600" b="1" i="1">
                <a:latin typeface="Calibri" panose="020F0502020204030204" pitchFamily="34" charset="0"/>
                <a:cs typeface="Calibri" panose="020F0502020204030204" pitchFamily="34" charset="0"/>
              </a:rPr>
              <a:t>: </a:t>
            </a:r>
            <a:r>
              <a:rPr lang="fr-FR" sz="3600" i="1">
                <a:latin typeface="Calibri" panose="020F0502020204030204" pitchFamily="34" charset="0"/>
                <a:cs typeface="Calibri" panose="020F0502020204030204" pitchFamily="34" charset="0"/>
              </a:rPr>
              <a:t>dire une syllabe (par exemple, {</a:t>
            </a:r>
            <a:r>
              <a:rPr lang="fr-FR" sz="3600" b="1" i="1">
                <a:latin typeface="Calibri" panose="020F0502020204030204" pitchFamily="34" charset="0"/>
                <a:cs typeface="Calibri" panose="020F0502020204030204" pitchFamily="34" charset="0"/>
              </a:rPr>
              <a:t>ta</a:t>
            </a:r>
            <a:r>
              <a:rPr lang="fr-FR" sz="3600" i="1">
                <a:latin typeface="Calibri" panose="020F0502020204030204" pitchFamily="34" charset="0"/>
                <a:cs typeface="Calibri" panose="020F0502020204030204" pitchFamily="34" charset="0"/>
              </a:rPr>
              <a:t>}), mettre un jeton dans la case où se trouve l’image du mot contenant la syllabe énoncée. Segmenter les images en fonction du nombre de syllabes (par exemple, placer le jeton sur l’image du mot tapis, sous la première segmentation).</a:t>
            </a:r>
          </a:p>
          <a:p>
            <a:r>
              <a:rPr lang="fr-FR" sz="3600" i="1">
                <a:latin typeface="Calibri" panose="020F0502020204030204" pitchFamily="34" charset="0"/>
                <a:cs typeface="Calibri" panose="020F0502020204030204" pitchFamily="34" charset="0"/>
              </a:rPr>
              <a:t>« Domino des syllabes » : à partir d’un jeu de domino-images lier l’image d’un mot qui se termine de la même manière à une autre image comprenant la même syllabe en attaque (par exemple, micro - crocodile).</a:t>
            </a:r>
          </a:p>
          <a:p>
            <a:pPr marL="0" indent="0">
              <a:buNone/>
            </a:pPr>
            <a:r>
              <a:rPr lang="fr-FR" sz="4000">
                <a:latin typeface="Calibri" panose="020F0502020204030204" pitchFamily="34" charset="0"/>
                <a:cs typeface="Calibri" panose="020F0502020204030204" pitchFamily="34" charset="0"/>
              </a:rPr>
              <a:t>- </a:t>
            </a:r>
            <a:r>
              <a:rPr lang="fr-FR" sz="4000" b="1">
                <a:latin typeface="Calibri" panose="020F0502020204030204" pitchFamily="34" charset="0"/>
                <a:cs typeface="Calibri" panose="020F0502020204030204" pitchFamily="34" charset="0"/>
              </a:rPr>
              <a:t>trouver la syllabe commune </a:t>
            </a:r>
            <a:r>
              <a:rPr lang="fr-FR" sz="4000">
                <a:latin typeface="Calibri" panose="020F0502020204030204" pitchFamily="34" charset="0"/>
                <a:cs typeface="Calibri" panose="020F0502020204030204" pitchFamily="34" charset="0"/>
              </a:rPr>
              <a:t>dans une liste de mots ;</a:t>
            </a:r>
          </a:p>
          <a:p>
            <a:pPr marL="0" indent="0">
              <a:buNone/>
            </a:pPr>
            <a:r>
              <a:rPr lang="fr-FR" sz="4000">
                <a:latin typeface="Calibri" panose="020F0502020204030204" pitchFamily="34" charset="0"/>
                <a:cs typeface="Calibri" panose="020F0502020204030204" pitchFamily="34" charset="0"/>
              </a:rPr>
              <a:t>- classer des mots comportant une syllabe commune, selon sa position dans le mot (début/milieu/fin) ;</a:t>
            </a:r>
          </a:p>
          <a:p>
            <a:pPr marL="0" indent="0" algn="ctr">
              <a:buNone/>
            </a:pPr>
            <a:r>
              <a:rPr lang="fr-FR" sz="3600" i="1" u="sng">
                <a:latin typeface="Calibri" panose="020F0502020204030204" pitchFamily="34" charset="0"/>
                <a:cs typeface="Calibri" panose="020F0502020204030204" pitchFamily="34" charset="0"/>
              </a:rPr>
              <a:t>Exemple d’activités</a:t>
            </a:r>
            <a:r>
              <a:rPr lang="fr-FR" sz="3600" i="1">
                <a:latin typeface="Calibri" panose="020F0502020204030204" pitchFamily="34" charset="0"/>
                <a:cs typeface="Calibri" panose="020F0502020204030204" pitchFamily="34" charset="0"/>
              </a:rPr>
              <a:t> :</a:t>
            </a:r>
          </a:p>
          <a:p>
            <a:r>
              <a:rPr lang="fr-FR" sz="3600" i="1">
                <a:latin typeface="Calibri" panose="020F0502020204030204" pitchFamily="34" charset="0"/>
                <a:cs typeface="Calibri" panose="020F0502020204030204" pitchFamily="34" charset="0"/>
              </a:rPr>
              <a:t>« Trouver l’intrus » : énoncer des mots (avec ou sans support iconographique) contenant une même syllabe en position initiale ou finale ainsi qu’un intrus (par exemple, bateau, banane, tapis, ballon).</a:t>
            </a:r>
          </a:p>
          <a:p>
            <a:endParaRPr lang="fr-FR"/>
          </a:p>
          <a:p>
            <a:endParaRPr lang="fr-FR"/>
          </a:p>
        </p:txBody>
      </p:sp>
    </p:spTree>
    <p:extLst>
      <p:ext uri="{BB962C8B-B14F-4D97-AF65-F5344CB8AC3E}">
        <p14:creationId xmlns:p14="http://schemas.microsoft.com/office/powerpoint/2010/main" val="2813368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EDB15-BECD-404D-A9BE-A22D5A7DDC33}"/>
              </a:ext>
            </a:extLst>
          </p:cNvPr>
          <p:cNvSpPr>
            <a:spLocks noGrp="1"/>
          </p:cNvSpPr>
          <p:nvPr>
            <p:ph type="title"/>
          </p:nvPr>
        </p:nvSpPr>
        <p:spPr>
          <a:xfrm>
            <a:off x="436179" y="257175"/>
            <a:ext cx="10058400" cy="442913"/>
          </a:xfrm>
        </p:spPr>
        <p:txBody>
          <a:bodyPr>
            <a:normAutofit fontScale="90000"/>
          </a:bodyPr>
          <a:lstStyle/>
          <a:p>
            <a:r>
              <a:rPr lang="fr-FR"/>
              <a:t>La syllabe</a:t>
            </a:r>
          </a:p>
        </p:txBody>
      </p:sp>
      <p:sp>
        <p:nvSpPr>
          <p:cNvPr id="3" name="Espace réservé du contenu 2">
            <a:extLst>
              <a:ext uri="{FF2B5EF4-FFF2-40B4-BE49-F238E27FC236}">
                <a16:creationId xmlns:a16="http://schemas.microsoft.com/office/drawing/2014/main" id="{F1A87317-0932-EF48-A427-C70641768871}"/>
              </a:ext>
            </a:extLst>
          </p:cNvPr>
          <p:cNvSpPr>
            <a:spLocks noGrp="1"/>
          </p:cNvSpPr>
          <p:nvPr>
            <p:ph idx="1"/>
          </p:nvPr>
        </p:nvSpPr>
        <p:spPr>
          <a:xfrm>
            <a:off x="436179" y="700088"/>
            <a:ext cx="11319642" cy="5751801"/>
          </a:xfrm>
        </p:spPr>
        <p:txBody>
          <a:bodyPr>
            <a:normAutofit fontScale="62500" lnSpcReduction="20000"/>
          </a:bodyPr>
          <a:lstStyle/>
          <a:p>
            <a:pPr marL="0" indent="0">
              <a:buNone/>
            </a:pPr>
            <a:r>
              <a:rPr lang="fr-FR" sz="2200" b="1" i="1">
                <a:latin typeface="Calibri" panose="020F0502020204030204" pitchFamily="34" charset="0"/>
                <a:cs typeface="Calibri" panose="020F0502020204030204" pitchFamily="34" charset="0"/>
              </a:rPr>
              <a:t>Quelques exemples d’activités d’apprentissage prenant en compte la progressivité de la petite section à la grande section</a:t>
            </a:r>
            <a:r>
              <a:rPr lang="fr-FR" sz="3500" b="1" i="1">
                <a:latin typeface="Calibri" panose="020F0502020204030204" pitchFamily="34" charset="0"/>
                <a:cs typeface="Calibri" panose="020F0502020204030204" pitchFamily="34" charset="0"/>
              </a:rPr>
              <a:t>.</a:t>
            </a:r>
            <a:endParaRPr lang="fr-FR" sz="3500" i="1">
              <a:latin typeface="Calibri" panose="020F0502020204030204" pitchFamily="34" charset="0"/>
              <a:cs typeface="Calibri" panose="020F0502020204030204" pitchFamily="34" charset="0"/>
            </a:endParaRPr>
          </a:p>
          <a:p>
            <a:pPr marL="0" indent="0">
              <a:buNone/>
            </a:pPr>
            <a:r>
              <a:rPr lang="fr-FR" sz="2600" b="1" i="1" u="sng">
                <a:latin typeface="Calibri" panose="020F0502020204030204" pitchFamily="34" charset="0"/>
                <a:cs typeface="Calibri" panose="020F0502020204030204" pitchFamily="34" charset="0"/>
              </a:rPr>
              <a:t>MANIPULER INTENTIONNELLEMENT LES SYLLABES</a:t>
            </a:r>
            <a:endParaRPr lang="fr-FR" sz="2600" u="sng">
              <a:latin typeface="Calibri" panose="020F0502020204030204" pitchFamily="34" charset="0"/>
              <a:cs typeface="Calibri" panose="020F0502020204030204" pitchFamily="34" charset="0"/>
            </a:endParaRPr>
          </a:p>
          <a:p>
            <a:r>
              <a:rPr lang="fr-FR" sz="2600">
                <a:latin typeface="Calibri" panose="020F0502020204030204" pitchFamily="34" charset="0"/>
                <a:cs typeface="Calibri" panose="020F0502020204030204" pitchFamily="34" charset="0"/>
              </a:rPr>
              <a:t>inverser les syllabes de mots bi-syllabiques ;</a:t>
            </a:r>
          </a:p>
          <a:p>
            <a:r>
              <a:rPr lang="fr-FR" sz="2600">
                <a:latin typeface="Calibri" panose="020F0502020204030204" pitchFamily="34" charset="0"/>
                <a:cs typeface="Calibri" panose="020F0502020204030204" pitchFamily="34" charset="0"/>
              </a:rPr>
              <a:t>supprimer une syllabe : demander aux élèves de dire des mots en retirant une syllabe identifiée en amont, « dis le mot lapin, j’enlève {</a:t>
            </a:r>
            <a:r>
              <a:rPr lang="fr-FR" sz="2600" b="1">
                <a:latin typeface="Calibri" panose="020F0502020204030204" pitchFamily="34" charset="0"/>
                <a:cs typeface="Calibri" panose="020F0502020204030204" pitchFamily="34" charset="0"/>
              </a:rPr>
              <a:t>la</a:t>
            </a:r>
            <a:r>
              <a:rPr lang="fr-FR" sz="2600">
                <a:latin typeface="Calibri" panose="020F0502020204030204" pitchFamily="34" charset="0"/>
                <a:cs typeface="Calibri" panose="020F0502020204030204" pitchFamily="34" charset="0"/>
              </a:rPr>
              <a:t>}, que reste-t-il ? » ;</a:t>
            </a:r>
          </a:p>
          <a:p>
            <a:r>
              <a:rPr lang="fr-FR" sz="2600">
                <a:latin typeface="Calibri" panose="020F0502020204030204" pitchFamily="34" charset="0"/>
                <a:cs typeface="Calibri" panose="020F0502020204030204" pitchFamily="34" charset="0"/>
              </a:rPr>
              <a:t>doubler la première ou la dernière syllabe d’un mot ;</a:t>
            </a:r>
          </a:p>
          <a:p>
            <a:r>
              <a:rPr lang="fr-FR" sz="2600">
                <a:latin typeface="Calibri" panose="020F0502020204030204" pitchFamily="34" charset="0"/>
                <a:cs typeface="Calibri" panose="020F0502020204030204" pitchFamily="34" charset="0"/>
              </a:rPr>
              <a:t>ajouter une syllabe préalablement définie à un mot (début ou fin) ;</a:t>
            </a:r>
          </a:p>
          <a:p>
            <a:r>
              <a:rPr lang="fr-FR" sz="2600">
                <a:latin typeface="Calibri" panose="020F0502020204030204" pitchFamily="34" charset="0"/>
                <a:cs typeface="Calibri" panose="020F0502020204030204" pitchFamily="34" charset="0"/>
              </a:rPr>
              <a:t>-faire définir une règle de transformation de mots et réaliser une suite de mots à partir de cette règle (par exemple, </a:t>
            </a:r>
            <a:r>
              <a:rPr lang="fr-FR" sz="2600" err="1">
                <a:latin typeface="Calibri" panose="020F0502020204030204" pitchFamily="34" charset="0"/>
                <a:cs typeface="Calibri" panose="020F0502020204030204" pitchFamily="34" charset="0"/>
              </a:rPr>
              <a:t>mototo</a:t>
            </a:r>
            <a:r>
              <a:rPr lang="fr-FR" sz="2600">
                <a:latin typeface="Calibri" panose="020F0502020204030204" pitchFamily="34" charset="0"/>
                <a:cs typeface="Calibri" panose="020F0502020204030204" pitchFamily="34" charset="0"/>
              </a:rPr>
              <a:t>, </a:t>
            </a:r>
            <a:r>
              <a:rPr lang="fr-FR" sz="2600" err="1">
                <a:latin typeface="Calibri" panose="020F0502020204030204" pitchFamily="34" charset="0"/>
                <a:cs typeface="Calibri" panose="020F0502020204030204" pitchFamily="34" charset="0"/>
              </a:rPr>
              <a:t>chapeaupeau</a:t>
            </a:r>
            <a:r>
              <a:rPr lang="fr-FR" sz="2600">
                <a:latin typeface="Calibri" panose="020F0502020204030204" pitchFamily="34" charset="0"/>
                <a:cs typeface="Calibri" panose="020F0502020204030204" pitchFamily="34" charset="0"/>
              </a:rPr>
              <a:t>, </a:t>
            </a:r>
            <a:r>
              <a:rPr lang="fr-FR" sz="2600" err="1">
                <a:latin typeface="Calibri" panose="020F0502020204030204" pitchFamily="34" charset="0"/>
                <a:cs typeface="Calibri" panose="020F0502020204030204" pitchFamily="34" charset="0"/>
              </a:rPr>
              <a:t>pantalonlon</a:t>
            </a:r>
            <a:r>
              <a:rPr lang="fr-FR" sz="2600">
                <a:latin typeface="Calibri" panose="020F0502020204030204" pitchFamily="34" charset="0"/>
                <a:cs typeface="Calibri" panose="020F0502020204030204" pitchFamily="34" charset="0"/>
              </a:rPr>
              <a:t>...).</a:t>
            </a:r>
          </a:p>
          <a:p>
            <a:r>
              <a:rPr lang="fr-FR" sz="1900"/>
              <a:t> </a:t>
            </a:r>
          </a:p>
          <a:p>
            <a:pPr marL="0" indent="0">
              <a:buNone/>
            </a:pPr>
            <a:r>
              <a:rPr lang="fr-FR" sz="2600">
                <a:latin typeface="Calibri" panose="020F0502020204030204" pitchFamily="34" charset="0"/>
                <a:cs typeface="Calibri" panose="020F0502020204030204" pitchFamily="34" charset="0"/>
              </a:rPr>
              <a:t>Bien avant de repérer des phonèmes, il faut </a:t>
            </a:r>
            <a:r>
              <a:rPr lang="fr-FR" sz="2600" b="1">
                <a:latin typeface="Calibri" panose="020F0502020204030204" pitchFamily="34" charset="0"/>
                <a:cs typeface="Calibri" panose="020F0502020204030204" pitchFamily="34" charset="0"/>
              </a:rPr>
              <a:t>favoriser la découverte de ressemblances sonores</a:t>
            </a:r>
            <a:r>
              <a:rPr lang="fr-FR" sz="2600">
                <a:latin typeface="Calibri" panose="020F0502020204030204" pitchFamily="34" charset="0"/>
                <a:cs typeface="Calibri" panose="020F0502020204030204" pitchFamily="34" charset="0"/>
              </a:rPr>
              <a:t> qui ne sont pas évidentes pour les jeunes élèves. La comptine permet cette prise de conscience. L’organisation rythmique des rimes, la surcharge d’assonances ou d’allitérations, aident au traitement formel du langage. Ces activités servent à faire entendre à l’élève que, dans le flux de parole, il y a des unités plus petites que celles qui sont liées au découpage rythmique ou à la nécessité respiratoire. Par exemple, quand une comptine aborde les jours de la semaine, l’élève peut repérer, par la répétition, la segmentation de la syllabe {</a:t>
            </a:r>
            <a:r>
              <a:rPr lang="fr-FR" sz="2600" b="1">
                <a:latin typeface="Calibri" panose="020F0502020204030204" pitchFamily="34" charset="0"/>
                <a:cs typeface="Calibri" panose="020F0502020204030204" pitchFamily="34" charset="0"/>
              </a:rPr>
              <a:t>di</a:t>
            </a:r>
            <a:r>
              <a:rPr lang="fr-FR" sz="2600">
                <a:latin typeface="Calibri" panose="020F0502020204030204" pitchFamily="34" charset="0"/>
                <a:cs typeface="Calibri" panose="020F0502020204030204" pitchFamily="34" charset="0"/>
              </a:rPr>
              <a:t>}. </a:t>
            </a:r>
          </a:p>
          <a:p>
            <a:r>
              <a:rPr lang="fr-FR" sz="2300" b="1">
                <a:latin typeface="Calibri" panose="020F0502020204030204" pitchFamily="34" charset="0"/>
                <a:cs typeface="Calibri" panose="020F0502020204030204" pitchFamily="34" charset="0"/>
              </a:rPr>
              <a:t>Un grand nombre de comptines et de formulettes </a:t>
            </a:r>
            <a:r>
              <a:rPr lang="fr-FR" sz="2300">
                <a:latin typeface="Calibri" panose="020F0502020204030204" pitchFamily="34" charset="0"/>
                <a:cs typeface="Calibri" panose="020F0502020204030204" pitchFamily="34" charset="0"/>
              </a:rPr>
              <a:t>nourrissent ces jeux sur les sonorités.</a:t>
            </a:r>
          </a:p>
          <a:p>
            <a:r>
              <a:rPr lang="fr-FR" sz="2300">
                <a:latin typeface="Calibri" panose="020F0502020204030204" pitchFamily="34" charset="0"/>
                <a:cs typeface="Calibri" panose="020F0502020204030204" pitchFamily="34" charset="0"/>
              </a:rPr>
              <a:t>Les jeux autour des rimes permettent d’être attentif à une sonorité plus petite que la syllabe. Très tôt les jeunes élèves sont sensibles à ce qui « sonne » pareil. Le travail des comptines permet de les initier à la perception de ce qui rime. Ainsi les élèves apprennent à repérer les mots qui riment, les associent à d’autres mots qui riment (par exemple, « parmi les mots proposés, trouve le mot qui finit comme... ») et produisent de nouvelles rimes.</a:t>
            </a:r>
          </a:p>
          <a:p>
            <a:pPr marL="0" indent="0">
              <a:buNone/>
            </a:pPr>
            <a:r>
              <a:rPr lang="fr-FR" sz="2300">
                <a:latin typeface="Calibri" panose="020F0502020204030204" pitchFamily="34" charset="0"/>
                <a:cs typeface="Calibri" panose="020F0502020204030204" pitchFamily="34" charset="0"/>
              </a:rPr>
              <a:t> </a:t>
            </a:r>
          </a:p>
          <a:p>
            <a:r>
              <a:rPr lang="fr-FR" sz="2600">
                <a:latin typeface="Calibri" panose="020F0502020204030204" pitchFamily="34" charset="0"/>
                <a:cs typeface="Calibri" panose="020F0502020204030204" pitchFamily="34" charset="0"/>
                <a:sym typeface="Wingdings" pitchFamily="2" charset="2"/>
              </a:rPr>
              <a:t></a:t>
            </a:r>
            <a:r>
              <a:rPr lang="fr-FR" sz="2600">
                <a:latin typeface="Calibri" panose="020F0502020204030204" pitchFamily="34" charset="0"/>
                <a:cs typeface="Calibri" panose="020F0502020204030204" pitchFamily="34" charset="0"/>
              </a:rPr>
              <a:t> Amener les élèves à percevoir une unité infra-syllabique facilite l’accès à une unité encore plus petite : le phonème.</a:t>
            </a:r>
          </a:p>
          <a:p>
            <a:endParaRPr lang="fr-FR"/>
          </a:p>
          <a:p>
            <a:endParaRPr lang="fr-FR"/>
          </a:p>
        </p:txBody>
      </p:sp>
    </p:spTree>
    <p:extLst>
      <p:ext uri="{BB962C8B-B14F-4D97-AF65-F5344CB8AC3E}">
        <p14:creationId xmlns:p14="http://schemas.microsoft.com/office/powerpoint/2010/main" val="1881510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EDB15-BECD-404D-A9BE-A22D5A7DDC33}"/>
              </a:ext>
            </a:extLst>
          </p:cNvPr>
          <p:cNvSpPr>
            <a:spLocks noGrp="1"/>
          </p:cNvSpPr>
          <p:nvPr>
            <p:ph type="title"/>
          </p:nvPr>
        </p:nvSpPr>
        <p:spPr>
          <a:xfrm>
            <a:off x="436179" y="257175"/>
            <a:ext cx="10058400" cy="442913"/>
          </a:xfrm>
        </p:spPr>
        <p:txBody>
          <a:bodyPr>
            <a:normAutofit fontScale="90000"/>
          </a:bodyPr>
          <a:lstStyle/>
          <a:p>
            <a:r>
              <a:rPr lang="fr-FR"/>
              <a:t>Le phonème</a:t>
            </a:r>
          </a:p>
        </p:txBody>
      </p:sp>
      <p:sp>
        <p:nvSpPr>
          <p:cNvPr id="3" name="Espace réservé du contenu 2">
            <a:extLst>
              <a:ext uri="{FF2B5EF4-FFF2-40B4-BE49-F238E27FC236}">
                <a16:creationId xmlns:a16="http://schemas.microsoft.com/office/drawing/2014/main" id="{F1A87317-0932-EF48-A427-C70641768871}"/>
              </a:ext>
            </a:extLst>
          </p:cNvPr>
          <p:cNvSpPr>
            <a:spLocks noGrp="1"/>
          </p:cNvSpPr>
          <p:nvPr>
            <p:ph idx="1"/>
          </p:nvPr>
        </p:nvSpPr>
        <p:spPr>
          <a:xfrm>
            <a:off x="436179" y="700088"/>
            <a:ext cx="11319642" cy="5751801"/>
          </a:xfrm>
        </p:spPr>
        <p:txBody>
          <a:bodyPr>
            <a:normAutofit/>
          </a:bodyPr>
          <a:lstStyle/>
          <a:p>
            <a:pPr marL="0" indent="0">
              <a:buNone/>
            </a:pPr>
            <a:r>
              <a:rPr lang="fr-FR" sz="1600" b="1" i="1">
                <a:latin typeface="Calibri" panose="020F0502020204030204" pitchFamily="34" charset="0"/>
                <a:cs typeface="Calibri" panose="020F0502020204030204" pitchFamily="34" charset="0"/>
              </a:rPr>
              <a:t>Quelques exemples d’activités d’apprentissage prenant en compte la progressivité de la petite section à la grande section.</a:t>
            </a:r>
            <a:endParaRPr lang="fr-FR" sz="1600" i="1">
              <a:latin typeface="Calibri" panose="020F0502020204030204" pitchFamily="34" charset="0"/>
              <a:cs typeface="Calibri" panose="020F0502020204030204" pitchFamily="34" charset="0"/>
            </a:endParaRPr>
          </a:p>
          <a:p>
            <a:pPr marL="0" indent="0">
              <a:buNone/>
            </a:pPr>
            <a:r>
              <a:rPr lang="fr-FR" sz="2000" b="1" i="1" u="sng">
                <a:latin typeface="Calibri" panose="020F0502020204030204" pitchFamily="34" charset="0"/>
                <a:cs typeface="Calibri" panose="020F0502020204030204" pitchFamily="34" charset="0"/>
              </a:rPr>
              <a:t>SENSIBILISER À L’ÉCOUTE DES PHONÈMES</a:t>
            </a:r>
            <a:endParaRPr lang="fr-FR" sz="2000" u="sng">
              <a:latin typeface="Calibri" panose="020F0502020204030204" pitchFamily="34" charset="0"/>
              <a:cs typeface="Calibri" panose="020F0502020204030204" pitchFamily="34" charset="0"/>
            </a:endParaRPr>
          </a:p>
          <a:p>
            <a:r>
              <a:rPr lang="fr-FR" sz="2000">
                <a:latin typeface="Calibri" panose="020F0502020204030204" pitchFamily="34" charset="0"/>
                <a:cs typeface="Calibri" panose="020F0502020204030204" pitchFamily="34" charset="0"/>
              </a:rPr>
              <a:t>dire des comptines comprenant des phonèmes proches ;</a:t>
            </a:r>
          </a:p>
          <a:p>
            <a:r>
              <a:rPr lang="fr-FR" sz="2000">
                <a:latin typeface="Calibri" panose="020F0502020204030204" pitchFamily="34" charset="0"/>
                <a:cs typeface="Calibri" panose="020F0502020204030204" pitchFamily="34" charset="0"/>
              </a:rPr>
              <a:t>dire des comptines en insistant sur les assonances et allitérations ;</a:t>
            </a:r>
          </a:p>
          <a:p>
            <a:r>
              <a:rPr lang="fr-FR" sz="2000">
                <a:latin typeface="Calibri" panose="020F0502020204030204" pitchFamily="34" charset="0"/>
                <a:cs typeface="Calibri" panose="020F0502020204030204" pitchFamily="34" charset="0"/>
              </a:rPr>
              <a:t>distinguer deux mots qui se différencient à l’oral par un seul phonème (par exemple : pain/bain ; poule/boule ; four/tour...) ;</a:t>
            </a:r>
          </a:p>
          <a:p>
            <a:r>
              <a:rPr lang="fr-FR" sz="2000">
                <a:latin typeface="Calibri" panose="020F0502020204030204" pitchFamily="34" charset="0"/>
                <a:cs typeface="Calibri" panose="020F0502020204030204" pitchFamily="34" charset="0"/>
              </a:rPr>
              <a:t>bruiter les lettres de son prénom ;</a:t>
            </a:r>
          </a:p>
          <a:p>
            <a:r>
              <a:rPr lang="fr-FR" sz="2000">
                <a:latin typeface="Calibri" panose="020F0502020204030204" pitchFamily="34" charset="0"/>
                <a:cs typeface="Calibri" panose="020F0502020204030204" pitchFamily="34" charset="0"/>
              </a:rPr>
              <a:t>prendre en charge progressivement la </a:t>
            </a:r>
            <a:r>
              <a:rPr lang="fr-FR" sz="2000" err="1">
                <a:latin typeface="Calibri" panose="020F0502020204030204" pitchFamily="34" charset="0"/>
                <a:cs typeface="Calibri" panose="020F0502020204030204" pitchFamily="34" charset="0"/>
              </a:rPr>
              <a:t>phonémisation</a:t>
            </a:r>
            <a:r>
              <a:rPr lang="fr-FR" sz="2000">
                <a:latin typeface="Calibri" panose="020F0502020204030204" pitchFamily="34" charset="0"/>
                <a:cs typeface="Calibri" panose="020F0502020204030204" pitchFamily="34" charset="0"/>
              </a:rPr>
              <a:t> du prénom après qu’elle ait été initiée et répétée par le professeur ;</a:t>
            </a:r>
          </a:p>
          <a:p>
            <a:r>
              <a:rPr lang="fr-FR" sz="2000">
                <a:latin typeface="Calibri" panose="020F0502020204030204" pitchFamily="34" charset="0"/>
                <a:cs typeface="Calibri" panose="020F0502020204030204" pitchFamily="34" charset="0"/>
              </a:rPr>
              <a:t>prolonger les phonèmes (hors consonnes occlusives) d’un mot en les étirant comme un élastique ;</a:t>
            </a:r>
          </a:p>
          <a:p>
            <a:r>
              <a:rPr lang="fr-FR" sz="2000">
                <a:latin typeface="Calibri" panose="020F0502020204030204" pitchFamily="34" charset="0"/>
                <a:cs typeface="Calibri" panose="020F0502020204030204" pitchFamily="34" charset="0"/>
              </a:rPr>
              <a:t>fusionner les phonèmes.</a:t>
            </a:r>
          </a:p>
          <a:p>
            <a:pPr marL="0" indent="0" algn="ctr">
              <a:buNone/>
            </a:pPr>
            <a:r>
              <a:rPr lang="fr-FR" sz="1600" i="1" u="sng">
                <a:latin typeface="Calibri" panose="020F0502020204030204" pitchFamily="34" charset="0"/>
                <a:cs typeface="Calibri" panose="020F0502020204030204" pitchFamily="34" charset="0"/>
              </a:rPr>
              <a:t>Exemple d’activités :</a:t>
            </a:r>
            <a:endParaRPr lang="fr-FR" sz="1600" i="1">
              <a:latin typeface="Calibri" panose="020F0502020204030204" pitchFamily="34" charset="0"/>
              <a:cs typeface="Calibri" panose="020F0502020204030204" pitchFamily="34" charset="0"/>
            </a:endParaRPr>
          </a:p>
          <a:p>
            <a:r>
              <a:rPr lang="fr-FR" sz="1600" i="1">
                <a:latin typeface="Calibri" panose="020F0502020204030204" pitchFamily="34" charset="0"/>
                <a:cs typeface="Calibri" panose="020F0502020204030204" pitchFamily="34" charset="0"/>
              </a:rPr>
              <a:t>« Qui suis-je ? » : reconnaître un mot à partir du bruitage de ses phonèmes (par exemple, retrouver le mot ami à partir de la </a:t>
            </a:r>
            <a:r>
              <a:rPr lang="fr-FR" sz="1600" i="1" err="1">
                <a:latin typeface="Calibri" panose="020F0502020204030204" pitchFamily="34" charset="0"/>
                <a:cs typeface="Calibri" panose="020F0502020204030204" pitchFamily="34" charset="0"/>
              </a:rPr>
              <a:t>phonémisation</a:t>
            </a:r>
            <a:r>
              <a:rPr lang="fr-FR" sz="1600" i="1">
                <a:latin typeface="Calibri" panose="020F0502020204030204" pitchFamily="34" charset="0"/>
                <a:cs typeface="Calibri" panose="020F0502020204030204" pitchFamily="34" charset="0"/>
              </a:rPr>
              <a:t> exagérée « </a:t>
            </a:r>
            <a:r>
              <a:rPr lang="fr-FR" sz="1600" i="1" err="1">
                <a:latin typeface="Calibri" panose="020F0502020204030204" pitchFamily="34" charset="0"/>
                <a:cs typeface="Calibri" panose="020F0502020204030204" pitchFamily="34" charset="0"/>
              </a:rPr>
              <a:t>aaaa</a:t>
            </a:r>
            <a:r>
              <a:rPr lang="fr-FR" sz="1600" i="1">
                <a:latin typeface="Calibri" panose="020F0502020204030204" pitchFamily="34" charset="0"/>
                <a:cs typeface="Calibri" panose="020F0502020204030204" pitchFamily="34" charset="0"/>
              </a:rPr>
              <a:t>, </a:t>
            </a:r>
            <a:r>
              <a:rPr lang="fr-FR" sz="1600" i="1" err="1">
                <a:latin typeface="Calibri" panose="020F0502020204030204" pitchFamily="34" charset="0"/>
                <a:cs typeface="Calibri" panose="020F0502020204030204" pitchFamily="34" charset="0"/>
              </a:rPr>
              <a:t>mmmm</a:t>
            </a:r>
            <a:r>
              <a:rPr lang="fr-FR" sz="1600" i="1">
                <a:latin typeface="Calibri" panose="020F0502020204030204" pitchFamily="34" charset="0"/>
                <a:cs typeface="Calibri" panose="020F0502020204030204" pitchFamily="34" charset="0"/>
              </a:rPr>
              <a:t>, </a:t>
            </a:r>
            <a:r>
              <a:rPr lang="fr-FR" sz="1600" i="1" err="1">
                <a:latin typeface="Calibri" panose="020F0502020204030204" pitchFamily="34" charset="0"/>
                <a:cs typeface="Calibri" panose="020F0502020204030204" pitchFamily="34" charset="0"/>
              </a:rPr>
              <a:t>iiiii</a:t>
            </a:r>
            <a:r>
              <a:rPr lang="fr-FR" sz="1600" i="1">
                <a:latin typeface="Calibri" panose="020F0502020204030204" pitchFamily="34" charset="0"/>
                <a:cs typeface="Calibri" panose="020F0502020204030204" pitchFamily="34" charset="0"/>
              </a:rPr>
              <a:t> »).</a:t>
            </a:r>
          </a:p>
          <a:p>
            <a:endParaRPr lang="fr-FR"/>
          </a:p>
        </p:txBody>
      </p:sp>
    </p:spTree>
    <p:extLst>
      <p:ext uri="{BB962C8B-B14F-4D97-AF65-F5344CB8AC3E}">
        <p14:creationId xmlns:p14="http://schemas.microsoft.com/office/powerpoint/2010/main" val="190894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EDB15-BECD-404D-A9BE-A22D5A7DDC33}"/>
              </a:ext>
            </a:extLst>
          </p:cNvPr>
          <p:cNvSpPr>
            <a:spLocks noGrp="1"/>
          </p:cNvSpPr>
          <p:nvPr>
            <p:ph type="title"/>
          </p:nvPr>
        </p:nvSpPr>
        <p:spPr>
          <a:xfrm>
            <a:off x="436179" y="257175"/>
            <a:ext cx="10058400" cy="442913"/>
          </a:xfrm>
        </p:spPr>
        <p:txBody>
          <a:bodyPr>
            <a:normAutofit fontScale="90000"/>
          </a:bodyPr>
          <a:lstStyle/>
          <a:p>
            <a:r>
              <a:rPr lang="fr-FR"/>
              <a:t>Le phonème</a:t>
            </a:r>
          </a:p>
        </p:txBody>
      </p:sp>
      <p:sp>
        <p:nvSpPr>
          <p:cNvPr id="3" name="Espace réservé du contenu 2">
            <a:extLst>
              <a:ext uri="{FF2B5EF4-FFF2-40B4-BE49-F238E27FC236}">
                <a16:creationId xmlns:a16="http://schemas.microsoft.com/office/drawing/2014/main" id="{F1A87317-0932-EF48-A427-C70641768871}"/>
              </a:ext>
            </a:extLst>
          </p:cNvPr>
          <p:cNvSpPr>
            <a:spLocks noGrp="1"/>
          </p:cNvSpPr>
          <p:nvPr>
            <p:ph idx="1"/>
          </p:nvPr>
        </p:nvSpPr>
        <p:spPr>
          <a:xfrm>
            <a:off x="436179" y="700088"/>
            <a:ext cx="11319642" cy="5751801"/>
          </a:xfrm>
        </p:spPr>
        <p:txBody>
          <a:bodyPr>
            <a:normAutofit/>
          </a:bodyPr>
          <a:lstStyle/>
          <a:p>
            <a:pPr marL="0" indent="0">
              <a:buNone/>
            </a:pPr>
            <a:r>
              <a:rPr lang="fr-FR" sz="1600" b="1" i="1">
                <a:latin typeface="Calibri" panose="020F0502020204030204" pitchFamily="34" charset="0"/>
                <a:cs typeface="Calibri" panose="020F0502020204030204" pitchFamily="34" charset="0"/>
              </a:rPr>
              <a:t>Quelques exemples d’activités d’apprentissage prenant en compte la progressivité de la petite section à la grande section. GS</a:t>
            </a:r>
            <a:endParaRPr lang="fr-FR" sz="1600" i="1">
              <a:latin typeface="Calibri" panose="020F0502020204030204" pitchFamily="34" charset="0"/>
              <a:cs typeface="Calibri" panose="020F0502020204030204" pitchFamily="34" charset="0"/>
            </a:endParaRPr>
          </a:p>
          <a:p>
            <a:pPr marL="0" indent="0">
              <a:buNone/>
            </a:pPr>
            <a:r>
              <a:rPr lang="fr-FR" b="1" i="1" u="sng">
                <a:latin typeface="Calibri" panose="020F0502020204030204" pitchFamily="34" charset="0"/>
                <a:cs typeface="Calibri" panose="020F0502020204030204" pitchFamily="34" charset="0"/>
              </a:rPr>
              <a:t>DISCRIMINER UN PHONÈME</a:t>
            </a:r>
          </a:p>
          <a:p>
            <a:r>
              <a:rPr lang="fr-FR" sz="2000">
                <a:latin typeface="Calibri" panose="020F0502020204030204" pitchFamily="34" charset="0"/>
                <a:cs typeface="Calibri" panose="020F0502020204030204" pitchFamily="34" charset="0"/>
              </a:rPr>
              <a:t>repérer un phonème dans une suite de phonèmes, mobiliser un signal défini en amont lorsqu’il est entendu (par exemple, chercher [v], parmi [s], [v], [r]) ;</a:t>
            </a:r>
          </a:p>
          <a:p>
            <a:pPr marL="0" indent="0" algn="ctr">
              <a:buNone/>
            </a:pPr>
            <a:r>
              <a:rPr lang="fr-FR" sz="1500" u="sng">
                <a:latin typeface="Calibri" panose="020F0502020204030204" pitchFamily="34" charset="0"/>
                <a:cs typeface="Calibri" panose="020F0502020204030204" pitchFamily="34" charset="0"/>
              </a:rPr>
              <a:t>Exemples d’activités</a:t>
            </a:r>
            <a:r>
              <a:rPr lang="fr-FR" sz="1500">
                <a:latin typeface="Calibri" panose="020F0502020204030204" pitchFamily="34" charset="0"/>
                <a:cs typeface="Calibri" panose="020F0502020204030204" pitchFamily="34" charset="0"/>
              </a:rPr>
              <a:t> :</a:t>
            </a:r>
          </a:p>
          <a:p>
            <a:pPr marL="0" indent="0">
              <a:buNone/>
            </a:pPr>
            <a:r>
              <a:rPr lang="fr-FR" sz="1500" i="1">
                <a:latin typeface="Calibri" panose="020F0502020204030204" pitchFamily="34" charset="0"/>
                <a:cs typeface="Calibri" panose="020F0502020204030204" pitchFamily="34" charset="0"/>
              </a:rPr>
              <a:t>« La chasse aux lettres » </a:t>
            </a:r>
            <a:r>
              <a:rPr lang="fr-FR" sz="1500">
                <a:latin typeface="Calibri" panose="020F0502020204030204" pitchFamily="34" charset="0"/>
                <a:cs typeface="Calibri" panose="020F0502020204030204" pitchFamily="34" charset="0"/>
              </a:rPr>
              <a:t>: à partir du phonème bruité par le professeur, retrouver par exemple dans son prénom, la lettre correspondante.</a:t>
            </a:r>
          </a:p>
          <a:p>
            <a:pPr marL="0" indent="0">
              <a:buNone/>
            </a:pPr>
            <a:r>
              <a:rPr lang="fr-FR" sz="1500" i="1">
                <a:latin typeface="Calibri" panose="020F0502020204030204" pitchFamily="34" charset="0"/>
                <a:cs typeface="Calibri" panose="020F0502020204030204" pitchFamily="34" charset="0"/>
              </a:rPr>
              <a:t>« La chasse au phonème » </a:t>
            </a:r>
            <a:r>
              <a:rPr lang="fr-FR" sz="1500" b="1">
                <a:latin typeface="Calibri" panose="020F0502020204030204" pitchFamily="34" charset="0"/>
                <a:cs typeface="Calibri" panose="020F0502020204030204" pitchFamily="34" charset="0"/>
              </a:rPr>
              <a:t>: </a:t>
            </a:r>
            <a:r>
              <a:rPr lang="fr-FR" sz="1500">
                <a:latin typeface="Calibri" panose="020F0502020204030204" pitchFamily="34" charset="0"/>
                <a:cs typeface="Calibri" panose="020F0502020204030204" pitchFamily="34" charset="0"/>
              </a:rPr>
              <a:t>proposer un phonème (par exemple [f]), puis énoncer une suite de mots, faire lever la main dès que le phonème est entendu. Variante qui complexifie la tâche : rechercher un phonème présent dans les prénoms de la classe, dans les mots familiers.</a:t>
            </a:r>
          </a:p>
          <a:p>
            <a:r>
              <a:rPr lang="fr-FR" sz="2000">
                <a:latin typeface="Calibri" panose="020F0502020204030204" pitchFamily="34" charset="0"/>
                <a:cs typeface="Calibri" panose="020F0502020204030204" pitchFamily="34" charset="0"/>
              </a:rPr>
              <a:t>repérer le mot qui commence (ou se termine) par un phonème donné ou par le même phonème que le mot cible, pratiquer des « chasses à l’intrus » ;</a:t>
            </a:r>
          </a:p>
          <a:p>
            <a:r>
              <a:rPr lang="fr-FR" sz="2000">
                <a:latin typeface="Calibri" panose="020F0502020204030204" pitchFamily="34" charset="0"/>
                <a:cs typeface="Calibri" panose="020F0502020204030204" pitchFamily="34" charset="0"/>
              </a:rPr>
              <a:t>classer des mots selon la règle « j’entends/je n’entends pas » (par exemple : [v] dans ville, carnaval, fil) ;</a:t>
            </a:r>
          </a:p>
          <a:p>
            <a:r>
              <a:rPr lang="fr-FR" sz="2000">
                <a:latin typeface="Calibri" panose="020F0502020204030204" pitchFamily="34" charset="0"/>
                <a:cs typeface="Calibri" panose="020F0502020204030204" pitchFamily="34" charset="0"/>
                <a:sym typeface="Wingdings" pitchFamily="2" charset="2"/>
              </a:rPr>
              <a:t></a:t>
            </a:r>
            <a:r>
              <a:rPr lang="fr-FR" sz="2000">
                <a:latin typeface="Calibri" panose="020F0502020204030204" pitchFamily="34" charset="0"/>
                <a:cs typeface="Calibri" panose="020F0502020204030204" pitchFamily="34" charset="0"/>
              </a:rPr>
              <a:t> Le repérage du phonème est facilité lorsqu’il se situe au début ou à la fin du mot. On peut complexifier la tâche en proposant des mots contenant des phonèmes proches [f] et [v] ; [s] et [z].</a:t>
            </a:r>
          </a:p>
          <a:p>
            <a:pPr marL="0" indent="0" algn="ctr">
              <a:buNone/>
            </a:pPr>
            <a:r>
              <a:rPr lang="fr-FR" sz="1600" u="sng">
                <a:latin typeface="Calibri" panose="020F0502020204030204" pitchFamily="34" charset="0"/>
                <a:cs typeface="Calibri" panose="020F0502020204030204" pitchFamily="34" charset="0"/>
              </a:rPr>
              <a:t>Exemple d’activités :</a:t>
            </a:r>
            <a:endParaRPr lang="fr-FR" sz="1600">
              <a:latin typeface="Calibri" panose="020F0502020204030204" pitchFamily="34" charset="0"/>
              <a:cs typeface="Calibri" panose="020F0502020204030204" pitchFamily="34" charset="0"/>
            </a:endParaRPr>
          </a:p>
          <a:p>
            <a:r>
              <a:rPr lang="fr-FR" sz="1600" i="1">
                <a:latin typeface="Calibri" panose="020F0502020204030204" pitchFamily="34" charset="0"/>
                <a:cs typeface="Calibri" panose="020F0502020204030204" pitchFamily="34" charset="0"/>
              </a:rPr>
              <a:t>« Loto des phonèmes » : </a:t>
            </a:r>
            <a:r>
              <a:rPr lang="fr-FR" sz="1600">
                <a:latin typeface="Calibri" panose="020F0502020204030204" pitchFamily="34" charset="0"/>
                <a:cs typeface="Calibri" panose="020F0502020204030204" pitchFamily="34" charset="0"/>
              </a:rPr>
              <a:t>dire un phonème, placer un jeton sur le dessin contenant le phonème énoncé (par exemple : [s] dans tasse).</a:t>
            </a:r>
          </a:p>
          <a:p>
            <a:endParaRPr lang="fr-FR"/>
          </a:p>
        </p:txBody>
      </p:sp>
    </p:spTree>
    <p:extLst>
      <p:ext uri="{BB962C8B-B14F-4D97-AF65-F5344CB8AC3E}">
        <p14:creationId xmlns:p14="http://schemas.microsoft.com/office/powerpoint/2010/main" val="1656276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EDB15-BECD-404D-A9BE-A22D5A7DDC33}"/>
              </a:ext>
            </a:extLst>
          </p:cNvPr>
          <p:cNvSpPr>
            <a:spLocks noGrp="1"/>
          </p:cNvSpPr>
          <p:nvPr>
            <p:ph type="title"/>
          </p:nvPr>
        </p:nvSpPr>
        <p:spPr>
          <a:xfrm>
            <a:off x="436179" y="257175"/>
            <a:ext cx="10058400" cy="442913"/>
          </a:xfrm>
        </p:spPr>
        <p:txBody>
          <a:bodyPr>
            <a:normAutofit fontScale="90000"/>
          </a:bodyPr>
          <a:lstStyle/>
          <a:p>
            <a:r>
              <a:rPr lang="fr-FR"/>
              <a:t>Le phonème</a:t>
            </a:r>
          </a:p>
        </p:txBody>
      </p:sp>
      <p:sp>
        <p:nvSpPr>
          <p:cNvPr id="3" name="Espace réservé du contenu 2">
            <a:extLst>
              <a:ext uri="{FF2B5EF4-FFF2-40B4-BE49-F238E27FC236}">
                <a16:creationId xmlns:a16="http://schemas.microsoft.com/office/drawing/2014/main" id="{F1A87317-0932-EF48-A427-C70641768871}"/>
              </a:ext>
            </a:extLst>
          </p:cNvPr>
          <p:cNvSpPr>
            <a:spLocks noGrp="1"/>
          </p:cNvSpPr>
          <p:nvPr>
            <p:ph idx="1"/>
          </p:nvPr>
        </p:nvSpPr>
        <p:spPr>
          <a:xfrm>
            <a:off x="436179" y="700088"/>
            <a:ext cx="11319642" cy="5900737"/>
          </a:xfrm>
        </p:spPr>
        <p:txBody>
          <a:bodyPr>
            <a:normAutofit fontScale="92500" lnSpcReduction="10000"/>
          </a:bodyPr>
          <a:lstStyle/>
          <a:p>
            <a:pPr marL="0" indent="0">
              <a:buNone/>
            </a:pPr>
            <a:r>
              <a:rPr lang="fr-FR" sz="1600" b="1" i="1">
                <a:latin typeface="Calibri" panose="020F0502020204030204" pitchFamily="34" charset="0"/>
                <a:cs typeface="Calibri" panose="020F0502020204030204" pitchFamily="34" charset="0"/>
              </a:rPr>
              <a:t>Quelques exemples d’activités d’apprentissage prenant en compte la progressivité de la petite section à la grande section. GS</a:t>
            </a:r>
            <a:endParaRPr lang="fr-FR" sz="1600" i="1">
              <a:latin typeface="Calibri" panose="020F0502020204030204" pitchFamily="34" charset="0"/>
              <a:cs typeface="Calibri" panose="020F0502020204030204" pitchFamily="34" charset="0"/>
            </a:endParaRPr>
          </a:p>
          <a:p>
            <a:pPr marL="0" indent="0">
              <a:buNone/>
            </a:pPr>
            <a:r>
              <a:rPr lang="fr-FR" b="1" i="1" u="sng">
                <a:latin typeface="Calibri" panose="020F0502020204030204" pitchFamily="34" charset="0"/>
                <a:cs typeface="Calibri" panose="020F0502020204030204" pitchFamily="34" charset="0"/>
              </a:rPr>
              <a:t>DISCRIMINER UN PHONÈME</a:t>
            </a:r>
          </a:p>
          <a:p>
            <a:r>
              <a:rPr lang="fr-FR" sz="2000">
                <a:latin typeface="Calibri" panose="020F0502020204030204" pitchFamily="34" charset="0"/>
                <a:cs typeface="Calibri" panose="020F0502020204030204" pitchFamily="34" charset="0"/>
              </a:rPr>
              <a:t>repérer un phonème dans une suite de phonèmes, mobiliser un signal défini en amont lorsqu’il est entendu (par exemple, chercher [v], parmi [s], [v], [r]) ;</a:t>
            </a:r>
          </a:p>
          <a:p>
            <a:pPr marL="0" indent="0" algn="ctr">
              <a:spcBef>
                <a:spcPts val="0"/>
              </a:spcBef>
              <a:buNone/>
            </a:pPr>
            <a:r>
              <a:rPr lang="fr-FR" sz="1500" u="sng">
                <a:latin typeface="Calibri" panose="020F0502020204030204" pitchFamily="34" charset="0"/>
                <a:cs typeface="Calibri" panose="020F0502020204030204" pitchFamily="34" charset="0"/>
              </a:rPr>
              <a:t>Exemples d’activités</a:t>
            </a:r>
            <a:r>
              <a:rPr lang="fr-FR" sz="1500">
                <a:latin typeface="Calibri" panose="020F0502020204030204" pitchFamily="34" charset="0"/>
                <a:cs typeface="Calibri" panose="020F0502020204030204" pitchFamily="34" charset="0"/>
              </a:rPr>
              <a:t> :</a:t>
            </a:r>
          </a:p>
          <a:p>
            <a:pPr marL="0" indent="0">
              <a:spcBef>
                <a:spcPts val="0"/>
              </a:spcBef>
              <a:buNone/>
            </a:pPr>
            <a:r>
              <a:rPr lang="fr-FR" sz="1500" i="1">
                <a:latin typeface="Calibri" panose="020F0502020204030204" pitchFamily="34" charset="0"/>
                <a:cs typeface="Calibri" panose="020F0502020204030204" pitchFamily="34" charset="0"/>
              </a:rPr>
              <a:t>« La chasse aux lettres » </a:t>
            </a:r>
            <a:r>
              <a:rPr lang="fr-FR" sz="1500">
                <a:latin typeface="Calibri" panose="020F0502020204030204" pitchFamily="34" charset="0"/>
                <a:cs typeface="Calibri" panose="020F0502020204030204" pitchFamily="34" charset="0"/>
              </a:rPr>
              <a:t>: à partir du phonème bruité par le professeur, retrouver par exemple dans son prénom, la lettre correspondante.</a:t>
            </a:r>
          </a:p>
          <a:p>
            <a:pPr marL="0" indent="0">
              <a:spcBef>
                <a:spcPts val="0"/>
              </a:spcBef>
              <a:buNone/>
            </a:pPr>
            <a:r>
              <a:rPr lang="fr-FR" sz="1500" i="1">
                <a:latin typeface="Calibri" panose="020F0502020204030204" pitchFamily="34" charset="0"/>
                <a:cs typeface="Calibri" panose="020F0502020204030204" pitchFamily="34" charset="0"/>
              </a:rPr>
              <a:t>« La chasse au phonème » </a:t>
            </a:r>
            <a:r>
              <a:rPr lang="fr-FR" sz="1500" b="1">
                <a:latin typeface="Calibri" panose="020F0502020204030204" pitchFamily="34" charset="0"/>
                <a:cs typeface="Calibri" panose="020F0502020204030204" pitchFamily="34" charset="0"/>
              </a:rPr>
              <a:t>: </a:t>
            </a:r>
            <a:r>
              <a:rPr lang="fr-FR" sz="1500">
                <a:latin typeface="Calibri" panose="020F0502020204030204" pitchFamily="34" charset="0"/>
                <a:cs typeface="Calibri" panose="020F0502020204030204" pitchFamily="34" charset="0"/>
              </a:rPr>
              <a:t>proposer un phonème (par exemple [f]), puis énoncer une suite de mots, faire lever la main dès que le phonème est entendu. Variante qui complexifie la tâche : rechercher un phonème présent dans les prénoms de la classe, dans les mots familiers.</a:t>
            </a:r>
          </a:p>
          <a:p>
            <a:r>
              <a:rPr lang="fr-FR" sz="2000">
                <a:latin typeface="Calibri" panose="020F0502020204030204" pitchFamily="34" charset="0"/>
                <a:cs typeface="Calibri" panose="020F0502020204030204" pitchFamily="34" charset="0"/>
              </a:rPr>
              <a:t>repérer le mot qui commence (ou se termine) par un phonème donné ou par le même phonème que le mot cible, pratiquer des « chasses à l’intrus » ;</a:t>
            </a:r>
          </a:p>
          <a:p>
            <a:r>
              <a:rPr lang="fr-FR" sz="2000">
                <a:latin typeface="Calibri" panose="020F0502020204030204" pitchFamily="34" charset="0"/>
                <a:cs typeface="Calibri" panose="020F0502020204030204" pitchFamily="34" charset="0"/>
              </a:rPr>
              <a:t>classer des mots selon la règle « j’entends/je n’entends pas » (par exemple : [v] dans ville, carnaval, fil) ;</a:t>
            </a:r>
          </a:p>
          <a:p>
            <a:r>
              <a:rPr lang="fr-FR" sz="2000">
                <a:latin typeface="Calibri" panose="020F0502020204030204" pitchFamily="34" charset="0"/>
                <a:cs typeface="Calibri" panose="020F0502020204030204" pitchFamily="34" charset="0"/>
                <a:sym typeface="Wingdings" pitchFamily="2" charset="2"/>
              </a:rPr>
              <a:t></a:t>
            </a:r>
            <a:r>
              <a:rPr lang="fr-FR" sz="2000">
                <a:latin typeface="Calibri" panose="020F0502020204030204" pitchFamily="34" charset="0"/>
                <a:cs typeface="Calibri" panose="020F0502020204030204" pitchFamily="34" charset="0"/>
              </a:rPr>
              <a:t> Le repérage du phonème est facilité lorsqu’il se situe au début ou à la fin du mot. On peut complexifier la tâche en proposant des mots contenant des phonèmes proches [f] et [v] ; [s] et [z].</a:t>
            </a:r>
          </a:p>
          <a:p>
            <a:pPr marL="0" indent="0" algn="ctr">
              <a:buNone/>
            </a:pPr>
            <a:r>
              <a:rPr lang="fr-FR" sz="1600" u="sng">
                <a:latin typeface="Calibri" panose="020F0502020204030204" pitchFamily="34" charset="0"/>
                <a:cs typeface="Calibri" panose="020F0502020204030204" pitchFamily="34" charset="0"/>
              </a:rPr>
              <a:t>Exemple d’activités :</a:t>
            </a:r>
            <a:endParaRPr lang="fr-FR" sz="1600">
              <a:latin typeface="Calibri" panose="020F0502020204030204" pitchFamily="34" charset="0"/>
              <a:cs typeface="Calibri" panose="020F0502020204030204" pitchFamily="34" charset="0"/>
            </a:endParaRPr>
          </a:p>
          <a:p>
            <a:pPr>
              <a:spcBef>
                <a:spcPts val="0"/>
              </a:spcBef>
            </a:pPr>
            <a:r>
              <a:rPr lang="fr-FR" sz="1600" i="1">
                <a:latin typeface="Calibri" panose="020F0502020204030204" pitchFamily="34" charset="0"/>
                <a:cs typeface="Calibri" panose="020F0502020204030204" pitchFamily="34" charset="0"/>
              </a:rPr>
              <a:t>« Loto des phonèmes » : </a:t>
            </a:r>
            <a:r>
              <a:rPr lang="fr-FR" sz="1600">
                <a:latin typeface="Calibri" panose="020F0502020204030204" pitchFamily="34" charset="0"/>
                <a:cs typeface="Calibri" panose="020F0502020204030204" pitchFamily="34" charset="0"/>
              </a:rPr>
              <a:t>dire un phonème, placer un jeton sur le dessin contenant le phonème énoncé (par exemple : [s] dans tasse).</a:t>
            </a:r>
          </a:p>
          <a:p>
            <a:r>
              <a:rPr lang="fr-FR" sz="1900">
                <a:latin typeface="Calibri" panose="020F0502020204030204" pitchFamily="34" charset="0"/>
                <a:cs typeface="Calibri" panose="020F0502020204030204" pitchFamily="34" charset="0"/>
              </a:rPr>
              <a:t> localiser un phonème dans un mot, le mettre en évidence avec un code déterminé à l’avance (par exemple : chercher [s] dans sapin, coder le phonème dans la syllabe du mot symbolisé) ;</a:t>
            </a:r>
          </a:p>
          <a:p>
            <a:r>
              <a:rPr lang="fr-FR" sz="1900">
                <a:latin typeface="Calibri" panose="020F0502020204030204" pitchFamily="34" charset="0"/>
                <a:cs typeface="Calibri" panose="020F0502020204030204" pitchFamily="34" charset="0"/>
              </a:rPr>
              <a:t> trouver le phonème commun à une liste de mots ;</a:t>
            </a:r>
          </a:p>
          <a:p>
            <a:pPr marL="0" indent="0" algn="ctr">
              <a:spcBef>
                <a:spcPts val="0"/>
              </a:spcBef>
              <a:buNone/>
            </a:pPr>
            <a:r>
              <a:rPr lang="fr-FR" sz="1500" u="sng">
                <a:latin typeface="Calibri" panose="020F0502020204030204" pitchFamily="34" charset="0"/>
                <a:cs typeface="Calibri" panose="020F0502020204030204" pitchFamily="34" charset="0"/>
              </a:rPr>
              <a:t>Exemple d’activités</a:t>
            </a:r>
            <a:r>
              <a:rPr lang="fr-FR" sz="1500">
                <a:latin typeface="Calibri" panose="020F0502020204030204" pitchFamily="34" charset="0"/>
                <a:cs typeface="Calibri" panose="020F0502020204030204" pitchFamily="34" charset="0"/>
              </a:rPr>
              <a:t> :</a:t>
            </a:r>
          </a:p>
          <a:p>
            <a:pPr>
              <a:spcBef>
                <a:spcPts val="0"/>
              </a:spcBef>
            </a:pPr>
            <a:r>
              <a:rPr lang="fr-FR" sz="1500" i="1">
                <a:latin typeface="Calibri" panose="020F0502020204030204" pitchFamily="34" charset="0"/>
                <a:cs typeface="Calibri" panose="020F0502020204030204" pitchFamily="34" charset="0"/>
              </a:rPr>
              <a:t>« Trouver l’intrus » : </a:t>
            </a:r>
            <a:r>
              <a:rPr lang="fr-FR" sz="1500">
                <a:latin typeface="Calibri" panose="020F0502020204030204" pitchFamily="34" charset="0"/>
                <a:cs typeface="Calibri" panose="020F0502020204030204" pitchFamily="34" charset="0"/>
              </a:rPr>
              <a:t>proposer oralement des mots (avec ou sans support iconographique) comprenant un même phonème placé en position initiale ou finale, ainsi qu’un intrus (par exemple : soleil, serpent, valise, sac).</a:t>
            </a:r>
          </a:p>
          <a:p>
            <a:endParaRPr lang="fr-FR" sz="1600">
              <a:latin typeface="Calibri" panose="020F0502020204030204" pitchFamily="34" charset="0"/>
              <a:cs typeface="Calibri" panose="020F0502020204030204" pitchFamily="34" charset="0"/>
            </a:endParaRPr>
          </a:p>
          <a:p>
            <a:endParaRPr lang="fr-FR"/>
          </a:p>
        </p:txBody>
      </p:sp>
    </p:spTree>
    <p:extLst>
      <p:ext uri="{BB962C8B-B14F-4D97-AF65-F5344CB8AC3E}">
        <p14:creationId xmlns:p14="http://schemas.microsoft.com/office/powerpoint/2010/main" val="76935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EDB15-BECD-404D-A9BE-A22D5A7DDC33}"/>
              </a:ext>
            </a:extLst>
          </p:cNvPr>
          <p:cNvSpPr>
            <a:spLocks noGrp="1"/>
          </p:cNvSpPr>
          <p:nvPr>
            <p:ph type="title"/>
          </p:nvPr>
        </p:nvSpPr>
        <p:spPr>
          <a:xfrm>
            <a:off x="436179" y="351768"/>
            <a:ext cx="10058400" cy="442913"/>
          </a:xfrm>
        </p:spPr>
        <p:txBody>
          <a:bodyPr>
            <a:normAutofit fontScale="90000"/>
          </a:bodyPr>
          <a:lstStyle/>
          <a:p>
            <a:r>
              <a:rPr lang="fr-FR"/>
              <a:t>Le phonème</a:t>
            </a:r>
          </a:p>
        </p:txBody>
      </p:sp>
      <p:sp>
        <p:nvSpPr>
          <p:cNvPr id="3" name="Espace réservé du contenu 2">
            <a:extLst>
              <a:ext uri="{FF2B5EF4-FFF2-40B4-BE49-F238E27FC236}">
                <a16:creationId xmlns:a16="http://schemas.microsoft.com/office/drawing/2014/main" id="{F1A87317-0932-EF48-A427-C70641768871}"/>
              </a:ext>
            </a:extLst>
          </p:cNvPr>
          <p:cNvSpPr>
            <a:spLocks noGrp="1"/>
          </p:cNvSpPr>
          <p:nvPr>
            <p:ph idx="1"/>
          </p:nvPr>
        </p:nvSpPr>
        <p:spPr>
          <a:xfrm>
            <a:off x="436179" y="957263"/>
            <a:ext cx="11319642" cy="4970571"/>
          </a:xfrm>
        </p:spPr>
        <p:txBody>
          <a:bodyPr>
            <a:normAutofit/>
          </a:bodyPr>
          <a:lstStyle/>
          <a:p>
            <a:pPr marL="0" indent="0">
              <a:buNone/>
            </a:pPr>
            <a:r>
              <a:rPr lang="fr-FR" sz="1600" b="1" i="1">
                <a:latin typeface="Calibri" panose="020F0502020204030204" pitchFamily="34" charset="0"/>
                <a:cs typeface="Calibri" panose="020F0502020204030204" pitchFamily="34" charset="0"/>
              </a:rPr>
              <a:t>Quelques exemples d’activités d’apprentissage prenant en compte la progressivité de la petite section à la grande section. GS</a:t>
            </a:r>
            <a:endParaRPr lang="fr-FR" sz="1600" i="1">
              <a:latin typeface="Calibri" panose="020F0502020204030204" pitchFamily="34" charset="0"/>
              <a:cs typeface="Calibri" panose="020F0502020204030204" pitchFamily="34" charset="0"/>
            </a:endParaRPr>
          </a:p>
          <a:p>
            <a:pPr marL="0" indent="0">
              <a:buNone/>
            </a:pPr>
            <a:r>
              <a:rPr lang="fr-FR" b="1" i="1" u="sng">
                <a:latin typeface="Calibri" panose="020F0502020204030204" pitchFamily="34" charset="0"/>
                <a:cs typeface="Calibri" panose="020F0502020204030204" pitchFamily="34" charset="0"/>
              </a:rPr>
              <a:t>MANIPULER DES PHONÈMES</a:t>
            </a:r>
            <a:endParaRPr lang="fr-FR" u="sng">
              <a:latin typeface="Calibri" panose="020F0502020204030204" pitchFamily="34" charset="0"/>
              <a:cs typeface="Calibri" panose="020F0502020204030204" pitchFamily="34" charset="0"/>
            </a:endParaRPr>
          </a:p>
          <a:p>
            <a:r>
              <a:rPr lang="fr-FR">
                <a:latin typeface="Calibri" panose="020F0502020204030204" pitchFamily="34" charset="0"/>
                <a:cs typeface="Calibri" panose="020F0502020204030204" pitchFamily="34" charset="0"/>
              </a:rPr>
              <a:t>localiser un phonème dans un mot, le coder ;</a:t>
            </a:r>
          </a:p>
          <a:p>
            <a:r>
              <a:rPr lang="fr-FR">
                <a:latin typeface="Calibri" panose="020F0502020204030204" pitchFamily="34" charset="0"/>
                <a:cs typeface="Calibri" panose="020F0502020204030204" pitchFamily="34" charset="0"/>
              </a:rPr>
              <a:t>ajouter un phonème à la fin d’un mot extrait du vocabulaire travaillé en classe (par exemple, ajouter /f/ à la fin des mots ballon, loup, vélo) ;</a:t>
            </a:r>
          </a:p>
          <a:p>
            <a:r>
              <a:rPr lang="fr-FR">
                <a:latin typeface="Calibri" panose="020F0502020204030204" pitchFamily="34" charset="0"/>
                <a:cs typeface="Calibri" panose="020F0502020204030204" pitchFamily="34" charset="0"/>
              </a:rPr>
              <a:t>supprimer un phonème à la fin d’un mot : « </a:t>
            </a:r>
            <a:r>
              <a:rPr lang="fr-FR" i="1">
                <a:latin typeface="Calibri" panose="020F0502020204030204" pitchFamily="34" charset="0"/>
                <a:cs typeface="Calibri" panose="020F0502020204030204" pitchFamily="34" charset="0"/>
              </a:rPr>
              <a:t>dans plouf, je retire /f/, que reste-t-il ? » ;</a:t>
            </a:r>
            <a:endParaRPr lang="fr-FR">
              <a:latin typeface="Calibri" panose="020F0502020204030204" pitchFamily="34" charset="0"/>
              <a:cs typeface="Calibri" panose="020F0502020204030204" pitchFamily="34" charset="0"/>
            </a:endParaRPr>
          </a:p>
          <a:p>
            <a:r>
              <a:rPr lang="fr-FR">
                <a:latin typeface="Calibri" panose="020F0502020204030204" pitchFamily="34" charset="0"/>
                <a:cs typeface="Calibri" panose="020F0502020204030204" pitchFamily="34" charset="0"/>
              </a:rPr>
              <a:t>substituer un phonème dans des pseudo-mots ou des mots familiers (par exemple : </a:t>
            </a:r>
            <a:r>
              <a:rPr lang="fr-FR" err="1">
                <a:latin typeface="Calibri" panose="020F0502020204030204" pitchFamily="34" charset="0"/>
                <a:cs typeface="Calibri" panose="020F0502020204030204" pitchFamily="34" charset="0"/>
              </a:rPr>
              <a:t>patatra</a:t>
            </a:r>
            <a:r>
              <a:rPr lang="fr-FR">
                <a:latin typeface="Calibri" panose="020F0502020204030204" pitchFamily="34" charset="0"/>
                <a:cs typeface="Calibri" panose="020F0502020204030204" pitchFamily="34" charset="0"/>
              </a:rPr>
              <a:t>, </a:t>
            </a:r>
            <a:r>
              <a:rPr lang="fr-FR" err="1">
                <a:latin typeface="Calibri" panose="020F0502020204030204" pitchFamily="34" charset="0"/>
                <a:cs typeface="Calibri" panose="020F0502020204030204" pitchFamily="34" charset="0"/>
              </a:rPr>
              <a:t>pititri</a:t>
            </a:r>
            <a:r>
              <a:rPr lang="fr-FR">
                <a:latin typeface="Calibri" panose="020F0502020204030204" pitchFamily="34" charset="0"/>
                <a:cs typeface="Calibri" panose="020F0502020204030204" pitchFamily="34" charset="0"/>
              </a:rPr>
              <a:t>, </a:t>
            </a:r>
            <a:r>
              <a:rPr lang="fr-FR" err="1">
                <a:latin typeface="Calibri" panose="020F0502020204030204" pitchFamily="34" charset="0"/>
                <a:cs typeface="Calibri" panose="020F0502020204030204" pitchFamily="34" charset="0"/>
              </a:rPr>
              <a:t>pototro</a:t>
            </a:r>
            <a:r>
              <a:rPr lang="fr-FR">
                <a:latin typeface="Calibri" panose="020F0502020204030204" pitchFamily="34" charset="0"/>
                <a:cs typeface="Calibri" panose="020F0502020204030204" pitchFamily="34" charset="0"/>
              </a:rPr>
              <a:t>, </a:t>
            </a:r>
            <a:r>
              <a:rPr lang="fr-FR" err="1">
                <a:latin typeface="Calibri" panose="020F0502020204030204" pitchFamily="34" charset="0"/>
                <a:cs typeface="Calibri" panose="020F0502020204030204" pitchFamily="34" charset="0"/>
              </a:rPr>
              <a:t>pututru</a:t>
            </a:r>
            <a:r>
              <a:rPr lang="fr-FR">
                <a:latin typeface="Calibri" panose="020F0502020204030204" pitchFamily="34" charset="0"/>
                <a:cs typeface="Calibri" panose="020F0502020204030204" pitchFamily="34" charset="0"/>
              </a:rPr>
              <a:t>, remplacer les phonèmes d’attaque : « pour moto je dis </a:t>
            </a:r>
            <a:r>
              <a:rPr lang="fr-FR" i="1">
                <a:latin typeface="Calibri" panose="020F0502020204030204" pitchFamily="34" charset="0"/>
                <a:cs typeface="Calibri" panose="020F0502020204030204" pitchFamily="34" charset="0"/>
              </a:rPr>
              <a:t>roto</a:t>
            </a:r>
            <a:r>
              <a:rPr lang="fr-FR">
                <a:latin typeface="Calibri" panose="020F0502020204030204" pitchFamily="34" charset="0"/>
                <a:cs typeface="Calibri" panose="020F0502020204030204" pitchFamily="34" charset="0"/>
              </a:rPr>
              <a:t>, pour souris je dis </a:t>
            </a:r>
            <a:r>
              <a:rPr lang="fr-FR" i="1" err="1">
                <a:latin typeface="Calibri" panose="020F0502020204030204" pitchFamily="34" charset="0"/>
                <a:cs typeface="Calibri" panose="020F0502020204030204" pitchFamily="34" charset="0"/>
              </a:rPr>
              <a:t>rouris</a:t>
            </a:r>
            <a:r>
              <a:rPr lang="fr-FR">
                <a:latin typeface="Calibri" panose="020F0502020204030204" pitchFamily="34" charset="0"/>
                <a:cs typeface="Calibri" panose="020F0502020204030204" pitchFamily="34" charset="0"/>
              </a:rPr>
              <a:t>, peux-tu faire pareil avec ballon, soleil ? ») ;</a:t>
            </a:r>
          </a:p>
          <a:p>
            <a:r>
              <a:rPr lang="fr-FR">
                <a:latin typeface="Calibri" panose="020F0502020204030204" pitchFamily="34" charset="0"/>
                <a:cs typeface="Calibri" panose="020F0502020204030204" pitchFamily="34" charset="0"/>
              </a:rPr>
              <a:t>expliciter la règle de transformation d’un mot, après écoute d’une liste de mots transformés, demander aux élèves de poursuivre avec d’autres mots (par exemple : roto, </a:t>
            </a:r>
            <a:r>
              <a:rPr lang="fr-FR" err="1">
                <a:latin typeface="Calibri" panose="020F0502020204030204" pitchFamily="34" charset="0"/>
                <a:cs typeface="Calibri" panose="020F0502020204030204" pitchFamily="34" charset="0"/>
              </a:rPr>
              <a:t>rapeau</a:t>
            </a:r>
            <a:r>
              <a:rPr lang="fr-FR">
                <a:latin typeface="Calibri" panose="020F0502020204030204" pitchFamily="34" charset="0"/>
                <a:cs typeface="Calibri" panose="020F0502020204030204" pitchFamily="34" charset="0"/>
              </a:rPr>
              <a:t>, </a:t>
            </a:r>
            <a:r>
              <a:rPr lang="fr-FR" err="1">
                <a:latin typeface="Calibri" panose="020F0502020204030204" pitchFamily="34" charset="0"/>
                <a:cs typeface="Calibri" panose="020F0502020204030204" pitchFamily="34" charset="0"/>
              </a:rPr>
              <a:t>rantalon</a:t>
            </a:r>
            <a:r>
              <a:rPr lang="fr-FR">
                <a:latin typeface="Calibri" panose="020F0502020204030204" pitchFamily="34" charset="0"/>
                <a:cs typeface="Calibri" panose="020F0502020204030204" pitchFamily="34" charset="0"/>
              </a:rPr>
              <a:t>, </a:t>
            </a:r>
            <a:r>
              <a:rPr lang="fr-FR" err="1">
                <a:latin typeface="Calibri" panose="020F0502020204030204" pitchFamily="34" charset="0"/>
                <a:cs typeface="Calibri" panose="020F0502020204030204" pitchFamily="34" charset="0"/>
              </a:rPr>
              <a:t>rallon</a:t>
            </a:r>
            <a:r>
              <a:rPr lang="fr-FR">
                <a:latin typeface="Calibri" panose="020F0502020204030204" pitchFamily="34" charset="0"/>
                <a:cs typeface="Calibri" panose="020F0502020204030204" pitchFamily="34" charset="0"/>
              </a:rPr>
              <a:t>) ; - trouver la règle de transformation des mots et poursuivre la suite commencée.</a:t>
            </a:r>
          </a:p>
          <a:p>
            <a:endParaRPr lang="fr-FR" sz="1600">
              <a:latin typeface="Calibri" panose="020F0502020204030204" pitchFamily="34" charset="0"/>
              <a:cs typeface="Calibri" panose="020F0502020204030204" pitchFamily="34" charset="0"/>
            </a:endParaRPr>
          </a:p>
          <a:p>
            <a:endParaRPr lang="fr-FR"/>
          </a:p>
        </p:txBody>
      </p:sp>
    </p:spTree>
    <p:extLst>
      <p:ext uri="{BB962C8B-B14F-4D97-AF65-F5344CB8AC3E}">
        <p14:creationId xmlns:p14="http://schemas.microsoft.com/office/powerpoint/2010/main" val="292186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4136E-EAD9-314A-B367-4BE7BDEA9B89}"/>
              </a:ext>
            </a:extLst>
          </p:cNvPr>
          <p:cNvSpPr>
            <a:spLocks noGrp="1"/>
          </p:cNvSpPr>
          <p:nvPr>
            <p:ph type="title"/>
          </p:nvPr>
        </p:nvSpPr>
        <p:spPr>
          <a:xfrm>
            <a:off x="530773" y="551793"/>
            <a:ext cx="5565227" cy="446484"/>
          </a:xfrm>
        </p:spPr>
        <p:txBody>
          <a:bodyPr>
            <a:normAutofit/>
          </a:bodyPr>
          <a:lstStyle/>
          <a:p>
            <a:r>
              <a:rPr lang="fr-FR" sz="2400"/>
              <a:t>EVALUATION DEBUT CP</a:t>
            </a:r>
          </a:p>
        </p:txBody>
      </p:sp>
      <p:sp>
        <p:nvSpPr>
          <p:cNvPr id="10" name="Terminaison 9">
            <a:extLst>
              <a:ext uri="{FF2B5EF4-FFF2-40B4-BE49-F238E27FC236}">
                <a16:creationId xmlns:a16="http://schemas.microsoft.com/office/drawing/2014/main" id="{45158849-E6C0-4945-B15B-789F9DEA0589}"/>
              </a:ext>
            </a:extLst>
          </p:cNvPr>
          <p:cNvSpPr/>
          <p:nvPr/>
        </p:nvSpPr>
        <p:spPr>
          <a:xfrm>
            <a:off x="8245365" y="164123"/>
            <a:ext cx="3415861" cy="1160585"/>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100" b="1">
                <a:solidFill>
                  <a:srgbClr val="385623"/>
                </a:solidFill>
                <a:effectLst/>
                <a:ea typeface="Calibri" panose="020F0502020204030204" pitchFamily="34" charset="0"/>
                <a:cs typeface="Times New Roman" panose="02020603050405020304" pitchFamily="18" charset="0"/>
              </a:rPr>
              <a:t>COMPÉTENCE VISÉE</a:t>
            </a:r>
            <a:endParaRPr lang="fr-FR" sz="1200">
              <a:effectLst/>
              <a:ea typeface="Calibri" panose="020F0502020204030204" pitchFamily="34" charset="0"/>
              <a:cs typeface="Times New Roman" panose="02020603050405020304" pitchFamily="18" charset="0"/>
            </a:endParaRPr>
          </a:p>
          <a:p>
            <a:pPr algn="ctr">
              <a:spcAft>
                <a:spcPts val="0"/>
              </a:spcAft>
            </a:pPr>
            <a:r>
              <a:rPr lang="fr-FR" sz="1100" b="1">
                <a:solidFill>
                  <a:srgbClr val="385623"/>
                </a:solidFill>
                <a:effectLst/>
                <a:ea typeface="Calibri" panose="020F0502020204030204" pitchFamily="34" charset="0"/>
                <a:cs typeface="Times New Roman" panose="02020603050405020304" pitchFamily="18" charset="0"/>
              </a:rPr>
              <a:t>Être capable de discriminer des sons.</a:t>
            </a:r>
            <a:endParaRPr lang="fr-FR" sz="1200">
              <a:effectLst/>
              <a:ea typeface="Calibri" panose="020F0502020204030204" pitchFamily="34" charset="0"/>
              <a:cs typeface="Times New Roman" panose="02020603050405020304" pitchFamily="18" charset="0"/>
            </a:endParaRPr>
          </a:p>
          <a:p>
            <a:pPr algn="ctr">
              <a:spcAft>
                <a:spcPts val="0"/>
              </a:spcAft>
            </a:pPr>
            <a:r>
              <a:rPr lang="fr-FR" sz="1100" b="1">
                <a:solidFill>
                  <a:srgbClr val="000000"/>
                </a:solidFill>
                <a:effectLst/>
                <a:ea typeface="Times New Roman" panose="02020603050405020304" pitchFamily="18" charset="0"/>
                <a:cs typeface="Calibri" panose="020F0502020204030204" pitchFamily="34" charset="0"/>
              </a:rPr>
              <a:t>Connaissance des lettres et maîtrise de quelques relations entre les unités de base de l’écrit (graphème) et de l’oral (phonème)</a:t>
            </a:r>
            <a:endParaRPr lang="fr-FR" sz="1200">
              <a:effectLst/>
              <a:ea typeface="Calibri" panose="020F0502020204030204" pitchFamily="34" charset="0"/>
              <a:cs typeface="Times New Roman" panose="02020603050405020304" pitchFamily="18" charset="0"/>
            </a:endParaRPr>
          </a:p>
          <a:p>
            <a:pPr algn="ctr">
              <a:spcAft>
                <a:spcPts val="0"/>
              </a:spcAft>
            </a:pPr>
            <a:r>
              <a:rPr lang="fr-FR" sz="1050" b="1">
                <a:solidFill>
                  <a:srgbClr val="000000"/>
                </a:solidFill>
                <a:effectLst/>
                <a:ea typeface="Calibri" panose="020F0502020204030204" pitchFamily="34" charset="0"/>
                <a:cs typeface="Calibri" panose="020F0502020204030204" pitchFamily="34" charset="0"/>
              </a:rPr>
              <a:t> </a:t>
            </a:r>
            <a:endParaRPr lang="fr-FR" sz="1200">
              <a:effectLst/>
              <a:ea typeface="Calibri" panose="020F0502020204030204" pitchFamily="34"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A3D73C69-C8AB-FA43-A708-C7109736D0E3}"/>
              </a:ext>
            </a:extLst>
          </p:cNvPr>
          <p:cNvGraphicFramePr>
            <a:graphicFrameLocks noGrp="1"/>
          </p:cNvGraphicFramePr>
          <p:nvPr>
            <p:extLst>
              <p:ext uri="{D42A27DB-BD31-4B8C-83A1-F6EECF244321}">
                <p14:modId xmlns:p14="http://schemas.microsoft.com/office/powerpoint/2010/main" val="620525843"/>
              </p:ext>
            </p:extLst>
          </p:nvPr>
        </p:nvGraphicFramePr>
        <p:xfrm>
          <a:off x="530772" y="1418897"/>
          <a:ext cx="10678512" cy="4887310"/>
        </p:xfrm>
        <a:graphic>
          <a:graphicData uri="http://schemas.openxmlformats.org/drawingml/2006/table">
            <a:tbl>
              <a:tblPr firstRow="1" firstCol="1" bandRow="1">
                <a:tableStyleId>{5C22544A-7EE6-4342-B048-85BDC9FD1C3A}</a:tableStyleId>
              </a:tblPr>
              <a:tblGrid>
                <a:gridCol w="3559504">
                  <a:extLst>
                    <a:ext uri="{9D8B030D-6E8A-4147-A177-3AD203B41FA5}">
                      <a16:colId xmlns:a16="http://schemas.microsoft.com/office/drawing/2014/main" val="3161521975"/>
                    </a:ext>
                  </a:extLst>
                </a:gridCol>
                <a:gridCol w="3559504">
                  <a:extLst>
                    <a:ext uri="{9D8B030D-6E8A-4147-A177-3AD203B41FA5}">
                      <a16:colId xmlns:a16="http://schemas.microsoft.com/office/drawing/2014/main" val="3196105223"/>
                    </a:ext>
                  </a:extLst>
                </a:gridCol>
                <a:gridCol w="3559504">
                  <a:extLst>
                    <a:ext uri="{9D8B030D-6E8A-4147-A177-3AD203B41FA5}">
                      <a16:colId xmlns:a16="http://schemas.microsoft.com/office/drawing/2014/main" val="3510928268"/>
                    </a:ext>
                  </a:extLst>
                </a:gridCol>
              </a:tblGrid>
              <a:tr h="285341">
                <a:tc gridSpan="3">
                  <a:txBody>
                    <a:bodyPr/>
                    <a:lstStyle/>
                    <a:p>
                      <a:pPr algn="ctr">
                        <a:spcBef>
                          <a:spcPts val="600"/>
                        </a:spcBef>
                        <a:spcAft>
                          <a:spcPts val="600"/>
                        </a:spcAft>
                      </a:pPr>
                      <a:r>
                        <a:rPr lang="fr-FR" sz="1400">
                          <a:solidFill>
                            <a:srgbClr val="002060"/>
                          </a:solidFill>
                          <a:effectLst/>
                        </a:rPr>
                        <a:t>Activité́ de l’élève </a:t>
                      </a:r>
                      <a:endParaRPr lang="fr-FR" sz="12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44211143"/>
                  </a:ext>
                </a:extLst>
              </a:tr>
              <a:tr h="672589">
                <a:tc>
                  <a:txBody>
                    <a:bodyPr/>
                    <a:lstStyle/>
                    <a:p>
                      <a:pPr algn="ctr">
                        <a:spcAft>
                          <a:spcPts val="0"/>
                        </a:spcAft>
                      </a:pPr>
                      <a:r>
                        <a:rPr lang="fr-FR" sz="1100">
                          <a:solidFill>
                            <a:srgbClr val="002060"/>
                          </a:solidFill>
                          <a:effectLst/>
                        </a:rPr>
                        <a:t>Exercice 2 : entourer la lettre dictée par l’enseignant (e)  </a:t>
                      </a:r>
                      <a:endParaRPr lang="fr-FR" sz="12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spcAft>
                          <a:spcPts val="0"/>
                        </a:spcAft>
                      </a:pPr>
                      <a:r>
                        <a:rPr lang="fr-FR" sz="1100" b="1">
                          <a:solidFill>
                            <a:srgbClr val="002060"/>
                          </a:solidFill>
                          <a:effectLst/>
                        </a:rPr>
                        <a:t>Exercice 11 : comparer le contenu de paires de suites de lettres</a:t>
                      </a:r>
                      <a:endParaRPr lang="fr-FR"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b="1">
                          <a:solidFill>
                            <a:srgbClr val="002060"/>
                          </a:solidFill>
                          <a:effectLst/>
                        </a:rPr>
                        <a:t>Exercice 17* : entourer la lettre qui correspond au son du premier phonème d’un mot dicté</a:t>
                      </a:r>
                      <a:endParaRPr lang="fr-FR" sz="1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8825134"/>
                  </a:ext>
                </a:extLst>
              </a:tr>
              <a:tr h="3929380">
                <a:tc>
                  <a:txBody>
                    <a:bodyPr/>
                    <a:lstStyle/>
                    <a:p>
                      <a:pPr algn="ctr">
                        <a:spcAft>
                          <a:spcPts val="0"/>
                        </a:spcAft>
                      </a:pP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ctr">
                        <a:spcAft>
                          <a:spcPts val="0"/>
                        </a:spcAft>
                      </a:pP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6270360"/>
                  </a:ext>
                </a:extLst>
              </a:tr>
            </a:tbl>
          </a:graphicData>
        </a:graphic>
      </p:graphicFrame>
      <p:pic>
        <p:nvPicPr>
          <p:cNvPr id="6147" name="Image 2">
            <a:extLst>
              <a:ext uri="{FF2B5EF4-FFF2-40B4-BE49-F238E27FC236}">
                <a16:creationId xmlns:a16="http://schemas.microsoft.com/office/drawing/2014/main" id="{D57E5822-5775-6446-B33D-52C838C6B95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311" y="2957282"/>
            <a:ext cx="3437671" cy="2481821"/>
          </a:xfrm>
          <a:prstGeom prst="rect">
            <a:avLst/>
          </a:prstGeom>
          <a:noFill/>
        </p:spPr>
      </p:pic>
      <p:pic>
        <p:nvPicPr>
          <p:cNvPr id="6146" name="Picture 2">
            <a:extLst>
              <a:ext uri="{FF2B5EF4-FFF2-40B4-BE49-F238E27FC236}">
                <a16:creationId xmlns:a16="http://schemas.microsoft.com/office/drawing/2014/main" id="{D918CABF-71DD-194A-9483-3914CF54093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55521" y="2520060"/>
            <a:ext cx="3606544" cy="3587997"/>
          </a:xfrm>
          <a:prstGeom prst="rect">
            <a:avLst/>
          </a:prstGeom>
          <a:noFill/>
        </p:spPr>
      </p:pic>
      <p:pic>
        <p:nvPicPr>
          <p:cNvPr id="6145" name="Image 4">
            <a:extLst>
              <a:ext uri="{FF2B5EF4-FFF2-40B4-BE49-F238E27FC236}">
                <a16:creationId xmlns:a16="http://schemas.microsoft.com/office/drawing/2014/main" id="{3DB80B58-6A63-A34D-9928-566F52630A0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9377" y="2712754"/>
            <a:ext cx="3243829" cy="3202611"/>
          </a:xfrm>
          <a:prstGeom prst="rect">
            <a:avLst/>
          </a:prstGeom>
          <a:noFill/>
        </p:spPr>
      </p:pic>
    </p:spTree>
    <p:extLst>
      <p:ext uri="{BB962C8B-B14F-4D97-AF65-F5344CB8AC3E}">
        <p14:creationId xmlns:p14="http://schemas.microsoft.com/office/powerpoint/2010/main" val="1151749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7CDDA0-7661-9747-9BEB-2AE4D879A20E}"/>
              </a:ext>
            </a:extLst>
          </p:cNvPr>
          <p:cNvSpPr>
            <a:spLocks noGrp="1"/>
          </p:cNvSpPr>
          <p:nvPr>
            <p:ph type="title"/>
          </p:nvPr>
        </p:nvSpPr>
        <p:spPr>
          <a:xfrm>
            <a:off x="269059" y="179863"/>
            <a:ext cx="3334856" cy="319103"/>
          </a:xfrm>
        </p:spPr>
        <p:txBody>
          <a:bodyPr>
            <a:noAutofit/>
          </a:bodyPr>
          <a:lstStyle/>
          <a:p>
            <a:r>
              <a:rPr lang="fr-FR" sz="1800" b="1"/>
              <a:t>Méthodologie d’analyse</a:t>
            </a:r>
          </a:p>
        </p:txBody>
      </p:sp>
      <p:graphicFrame>
        <p:nvGraphicFramePr>
          <p:cNvPr id="6" name="Espace réservé du contenu 5">
            <a:extLst>
              <a:ext uri="{FF2B5EF4-FFF2-40B4-BE49-F238E27FC236}">
                <a16:creationId xmlns:a16="http://schemas.microsoft.com/office/drawing/2014/main" id="{70707E46-C232-524B-BFF0-8660A2D0D91B}"/>
              </a:ext>
            </a:extLst>
          </p:cNvPr>
          <p:cNvGraphicFramePr>
            <a:graphicFrameLocks noGrp="1"/>
          </p:cNvGraphicFramePr>
          <p:nvPr>
            <p:ph idx="1"/>
          </p:nvPr>
        </p:nvGraphicFramePr>
        <p:xfrm>
          <a:off x="269059" y="498966"/>
          <a:ext cx="11536078" cy="6179171"/>
        </p:xfrm>
        <a:graphic>
          <a:graphicData uri="http://schemas.openxmlformats.org/drawingml/2006/table">
            <a:tbl>
              <a:tblPr firstRow="1" firstCol="1" bandRow="1">
                <a:tableStyleId>{5C22544A-7EE6-4342-B048-85BDC9FD1C3A}</a:tableStyleId>
              </a:tblPr>
              <a:tblGrid>
                <a:gridCol w="3469675">
                  <a:extLst>
                    <a:ext uri="{9D8B030D-6E8A-4147-A177-3AD203B41FA5}">
                      <a16:colId xmlns:a16="http://schemas.microsoft.com/office/drawing/2014/main" val="393894323"/>
                    </a:ext>
                  </a:extLst>
                </a:gridCol>
                <a:gridCol w="4144641">
                  <a:extLst>
                    <a:ext uri="{9D8B030D-6E8A-4147-A177-3AD203B41FA5}">
                      <a16:colId xmlns:a16="http://schemas.microsoft.com/office/drawing/2014/main" val="196122046"/>
                    </a:ext>
                  </a:extLst>
                </a:gridCol>
                <a:gridCol w="3921762">
                  <a:extLst>
                    <a:ext uri="{9D8B030D-6E8A-4147-A177-3AD203B41FA5}">
                      <a16:colId xmlns:a16="http://schemas.microsoft.com/office/drawing/2014/main" val="1357014760"/>
                    </a:ext>
                  </a:extLst>
                </a:gridCol>
              </a:tblGrid>
              <a:tr h="461111">
                <a:tc>
                  <a:txBody>
                    <a:bodyPr/>
                    <a:lstStyle/>
                    <a:p>
                      <a:pPr algn="ctr">
                        <a:spcAft>
                          <a:spcPts val="0"/>
                        </a:spcAft>
                      </a:pPr>
                      <a:endParaRPr lang="fr-FR" sz="800">
                        <a:effectLst/>
                      </a:endParaRPr>
                    </a:p>
                    <a:p>
                      <a:pPr algn="ctr">
                        <a:spcAft>
                          <a:spcPts val="0"/>
                        </a:spcAft>
                      </a:pPr>
                      <a:r>
                        <a:rPr lang="fr-FR" sz="1200">
                          <a:effectLst/>
                        </a:rPr>
                        <a:t>Émettre des hypothèses quant aux difficultés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8881" marR="48881" marT="0" marB="0"/>
                </a:tc>
                <a:tc>
                  <a:txBody>
                    <a:bodyPr/>
                    <a:lstStyle/>
                    <a:p>
                      <a:pPr algn="ctr">
                        <a:spcAft>
                          <a:spcPts val="0"/>
                        </a:spcAft>
                      </a:pPr>
                      <a:endParaRPr lang="fr-FR" sz="800">
                        <a:effectLst/>
                      </a:endParaRPr>
                    </a:p>
                    <a:p>
                      <a:pPr algn="ctr">
                        <a:spcAft>
                          <a:spcPts val="0"/>
                        </a:spcAft>
                      </a:pPr>
                      <a:r>
                        <a:rPr lang="fr-FR" sz="1100">
                          <a:effectLst/>
                        </a:rPr>
                        <a:t>Valider ou invalider les hypothèses</a:t>
                      </a:r>
                    </a:p>
                    <a:p>
                      <a:pPr algn="ctr">
                        <a:spcAft>
                          <a:spcPts val="0"/>
                        </a:spcAft>
                      </a:pPr>
                      <a:r>
                        <a:rPr lang="fr-FR" sz="1100">
                          <a:effectLst/>
                        </a:rPr>
                        <a:t>Comprendre ce qui pose problème à l’élève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8881" marR="48881" marT="0" marB="0"/>
                </a:tc>
                <a:tc>
                  <a:txBody>
                    <a:bodyPr/>
                    <a:lstStyle/>
                    <a:p>
                      <a:pPr algn="ctr">
                        <a:spcAft>
                          <a:spcPts val="0"/>
                        </a:spcAft>
                      </a:pPr>
                      <a:endParaRPr lang="fr-FR" sz="800">
                        <a:effectLst/>
                      </a:endParaRPr>
                    </a:p>
                    <a:p>
                      <a:pPr algn="ctr">
                        <a:spcAft>
                          <a:spcPts val="0"/>
                        </a:spcAft>
                      </a:pPr>
                      <a:r>
                        <a:rPr lang="fr-FR" sz="1100">
                          <a:effectLst/>
                        </a:rPr>
                        <a:t>Identifier les besoins prioritaires - hiérarchiser</a:t>
                      </a:r>
                    </a:p>
                    <a:p>
                      <a:pPr algn="ctr">
                        <a:spcAft>
                          <a:spcPts val="0"/>
                        </a:spcAft>
                      </a:pPr>
                      <a:r>
                        <a:rPr lang="fr-FR" sz="1100">
                          <a:effectLst/>
                        </a:rPr>
                        <a:t>Mettre en œuvre la différenciation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8881" marR="48881" marT="0" marB="0"/>
                </a:tc>
                <a:extLst>
                  <a:ext uri="{0D108BD9-81ED-4DB2-BD59-A6C34878D82A}">
                    <a16:rowId xmlns:a16="http://schemas.microsoft.com/office/drawing/2014/main" val="354206001"/>
                  </a:ext>
                </a:extLst>
              </a:tr>
              <a:tr h="5718060">
                <a:tc>
                  <a:txBody>
                    <a:bodyPr/>
                    <a:lstStyle/>
                    <a:p>
                      <a:pPr>
                        <a:spcAft>
                          <a:spcPts val="0"/>
                        </a:spcAft>
                      </a:pPr>
                      <a:r>
                        <a:rPr lang="fr-FR" sz="1200">
                          <a:solidFill>
                            <a:srgbClr val="002060"/>
                          </a:solidFill>
                          <a:effectLst/>
                          <a:latin typeface="Calibri" panose="020F0502020204030204" pitchFamily="34" charset="0"/>
                          <a:cs typeface="Calibri" panose="020F0502020204030204" pitchFamily="34" charset="0"/>
                        </a:rPr>
                        <a:t>Connaissance des lettres</a:t>
                      </a:r>
                    </a:p>
                    <a:p>
                      <a:pPr>
                        <a:spcAft>
                          <a:spcPts val="0"/>
                        </a:spcAft>
                      </a:pPr>
                      <a:r>
                        <a:rPr lang="fr-FR" sz="1200">
                          <a:solidFill>
                            <a:srgbClr val="002060"/>
                          </a:solidFill>
                          <a:effectLst/>
                          <a:latin typeface="Calibri" panose="020F0502020204030204" pitchFamily="34" charset="0"/>
                          <a:cs typeface="Calibri" panose="020F0502020204030204" pitchFamily="34" charset="0"/>
                        </a:rPr>
                        <a:t>• L’élève ne retrouve pas la lettre parmi d’autres signes.</a:t>
                      </a:r>
                    </a:p>
                    <a:p>
                      <a:pPr>
                        <a:spcAft>
                          <a:spcPts val="0"/>
                        </a:spcAft>
                      </a:pPr>
                      <a:r>
                        <a:rPr lang="fr-FR" sz="1200">
                          <a:solidFill>
                            <a:srgbClr val="002060"/>
                          </a:solidFill>
                          <a:effectLst/>
                          <a:latin typeface="Calibri" panose="020F0502020204030204" pitchFamily="34" charset="0"/>
                          <a:cs typeface="Calibri" panose="020F0502020204030204" pitchFamily="34" charset="0"/>
                        </a:rPr>
                        <a:t>• L’élève ne reconnaît pas une lettre dans ses différentes graphies. </a:t>
                      </a:r>
                    </a:p>
                    <a:p>
                      <a:pPr>
                        <a:spcAft>
                          <a:spcPts val="0"/>
                        </a:spcAft>
                      </a:pPr>
                      <a:r>
                        <a:rPr lang="fr-FR" sz="1200">
                          <a:solidFill>
                            <a:srgbClr val="002060"/>
                          </a:solidFill>
                          <a:effectLst/>
                          <a:latin typeface="Calibri" panose="020F0502020204030204" pitchFamily="34" charset="0"/>
                          <a:cs typeface="Calibri" panose="020F0502020204030204" pitchFamily="34" charset="0"/>
                        </a:rPr>
                        <a:t> </a:t>
                      </a:r>
                    </a:p>
                    <a:p>
                      <a:pPr>
                        <a:spcAft>
                          <a:spcPts val="0"/>
                        </a:spcAft>
                      </a:pPr>
                      <a:r>
                        <a:rPr lang="fr-FR" sz="1200">
                          <a:solidFill>
                            <a:srgbClr val="002060"/>
                          </a:solidFill>
                          <a:effectLst/>
                          <a:latin typeface="Calibri" panose="020F0502020204030204" pitchFamily="34" charset="0"/>
                          <a:cs typeface="Calibri" panose="020F0502020204030204" pitchFamily="34" charset="0"/>
                        </a:rPr>
                        <a:t>Association lettre-son (graphème-phonème)</a:t>
                      </a:r>
                    </a:p>
                    <a:p>
                      <a:pPr>
                        <a:spcAft>
                          <a:spcPts val="0"/>
                        </a:spcAft>
                      </a:pPr>
                      <a:r>
                        <a:rPr lang="fr-FR" sz="1200">
                          <a:solidFill>
                            <a:srgbClr val="002060"/>
                          </a:solidFill>
                          <a:effectLst/>
                          <a:latin typeface="Calibri" panose="020F0502020204030204" pitchFamily="34" charset="0"/>
                          <a:cs typeface="Calibri" panose="020F0502020204030204" pitchFamily="34" charset="0"/>
                        </a:rPr>
                        <a:t>L’élève n’associe pas le phonème à sa représentation graphique : </a:t>
                      </a:r>
                    </a:p>
                    <a:p>
                      <a:pPr>
                        <a:spcAft>
                          <a:spcPts val="0"/>
                        </a:spcAft>
                      </a:pPr>
                      <a:r>
                        <a:rPr lang="fr-FR" sz="1200">
                          <a:solidFill>
                            <a:srgbClr val="002060"/>
                          </a:solidFill>
                          <a:effectLst/>
                          <a:latin typeface="Calibri" panose="020F0502020204030204" pitchFamily="34" charset="0"/>
                          <a:cs typeface="Calibri" panose="020F0502020204030204" pitchFamily="34" charset="0"/>
                        </a:rPr>
                        <a:t>• la confusion peut être sonore : /p/-/</a:t>
                      </a:r>
                      <a:r>
                        <a:rPr lang="fr-FR" sz="1200" err="1">
                          <a:solidFill>
                            <a:srgbClr val="002060"/>
                          </a:solidFill>
                          <a:effectLst/>
                          <a:latin typeface="Calibri" panose="020F0502020204030204" pitchFamily="34" charset="0"/>
                          <a:cs typeface="Calibri" panose="020F0502020204030204" pitchFamily="34" charset="0"/>
                        </a:rPr>
                        <a:t>t</a:t>
                      </a:r>
                      <a:r>
                        <a:rPr lang="fr-FR" sz="1200">
                          <a:solidFill>
                            <a:srgbClr val="002060"/>
                          </a:solidFill>
                          <a:effectLst/>
                          <a:latin typeface="Calibri" panose="020F0502020204030204" pitchFamily="34" charset="0"/>
                          <a:cs typeface="Calibri" panose="020F0502020204030204" pitchFamily="34" charset="0"/>
                        </a:rPr>
                        <a:t>/ ;</a:t>
                      </a:r>
                    </a:p>
                    <a:p>
                      <a:pPr>
                        <a:spcAft>
                          <a:spcPts val="0"/>
                        </a:spcAft>
                      </a:pPr>
                      <a:r>
                        <a:rPr lang="fr-FR" sz="1200">
                          <a:solidFill>
                            <a:srgbClr val="002060"/>
                          </a:solidFill>
                          <a:effectLst/>
                          <a:latin typeface="Calibri" panose="020F0502020204030204" pitchFamily="34" charset="0"/>
                          <a:cs typeface="Calibri" panose="020F0502020204030204" pitchFamily="34" charset="0"/>
                        </a:rPr>
                        <a:t>• elle peut aussi être visuelle : /p/-/q/ ;</a:t>
                      </a:r>
                    </a:p>
                    <a:p>
                      <a:pPr>
                        <a:spcAft>
                          <a:spcPts val="0"/>
                        </a:spcAft>
                      </a:pPr>
                      <a:r>
                        <a:rPr lang="fr-FR" sz="1200">
                          <a:solidFill>
                            <a:srgbClr val="002060"/>
                          </a:solidFill>
                          <a:effectLst/>
                          <a:latin typeface="Calibri" panose="020F0502020204030204" pitchFamily="34" charset="0"/>
                          <a:cs typeface="Calibri" panose="020F0502020204030204" pitchFamily="34" charset="0"/>
                        </a:rPr>
                        <a:t>• voire les deux : /b/-/d/, /p/-/b/.</a:t>
                      </a:r>
                    </a:p>
                    <a:p>
                      <a:pPr>
                        <a:spcAft>
                          <a:spcPts val="0"/>
                        </a:spcAft>
                      </a:pPr>
                      <a:r>
                        <a:rPr lang="fr-FR" sz="1200">
                          <a:solidFill>
                            <a:srgbClr val="002060"/>
                          </a:solidFill>
                          <a:effectLst/>
                          <a:latin typeface="Calibri" panose="020F0502020204030204" pitchFamily="34" charset="0"/>
                          <a:cs typeface="Calibri" panose="020F0502020204030204" pitchFamily="34" charset="0"/>
                        </a:rPr>
                        <a:t> </a:t>
                      </a:r>
                    </a:p>
                    <a:p>
                      <a:pPr>
                        <a:spcAft>
                          <a:spcPts val="0"/>
                        </a:spcAft>
                      </a:pPr>
                      <a:r>
                        <a:rPr lang="fr-FR" sz="1200">
                          <a:solidFill>
                            <a:srgbClr val="002060"/>
                          </a:solidFill>
                          <a:effectLst/>
                          <a:latin typeface="Calibri" panose="020F0502020204030204" pitchFamily="34" charset="0"/>
                          <a:cs typeface="Calibri" panose="020F0502020204030204" pitchFamily="34" charset="0"/>
                        </a:rPr>
                        <a:t>Repérage dans l’espace</a:t>
                      </a:r>
                    </a:p>
                    <a:p>
                      <a:pPr>
                        <a:spcAft>
                          <a:spcPts val="0"/>
                        </a:spcAft>
                      </a:pPr>
                      <a:r>
                        <a:rPr lang="fr-FR" sz="1200">
                          <a:solidFill>
                            <a:srgbClr val="002060"/>
                          </a:solidFill>
                          <a:effectLst/>
                          <a:latin typeface="Calibri" panose="020F0502020204030204" pitchFamily="34" charset="0"/>
                          <a:cs typeface="Calibri" panose="020F0502020204030204" pitchFamily="34" charset="0"/>
                        </a:rPr>
                        <a:t>• L’élève ne prend pas en compte la spécificité du traitement visuel de l’écrit (de gauche à droite, etc.).</a:t>
                      </a:r>
                    </a:p>
                    <a:p>
                      <a:pPr>
                        <a:spcAft>
                          <a:spcPts val="0"/>
                        </a:spcAft>
                      </a:pPr>
                      <a:r>
                        <a:rPr lang="fr-FR" sz="1200">
                          <a:solidFill>
                            <a:srgbClr val="002060"/>
                          </a:solidFill>
                          <a:effectLst/>
                          <a:latin typeface="Calibri" panose="020F0502020204030204" pitchFamily="34" charset="0"/>
                          <a:cs typeface="Calibri" panose="020F0502020204030204" pitchFamily="34" charset="0"/>
                        </a:rPr>
                        <a:t>• L’élève n’arrive pas à bien repérer la place d’une lettre dans un mot.</a:t>
                      </a:r>
                    </a:p>
                    <a:p>
                      <a:pPr>
                        <a:spcAft>
                          <a:spcPts val="0"/>
                        </a:spcAft>
                      </a:pPr>
                      <a:r>
                        <a:rPr lang="fr-FR" sz="1200">
                          <a:solidFill>
                            <a:srgbClr val="002060"/>
                          </a:solidFill>
                          <a:effectLst/>
                          <a:latin typeface="Calibri" panose="020F0502020204030204" pitchFamily="34" charset="0"/>
                          <a:cs typeface="Calibri" panose="020F0502020204030204" pitchFamily="34" charset="0"/>
                        </a:rPr>
                        <a:t> </a:t>
                      </a:r>
                    </a:p>
                    <a:p>
                      <a:pPr>
                        <a:spcAft>
                          <a:spcPts val="0"/>
                        </a:spcAft>
                      </a:pPr>
                      <a:r>
                        <a:rPr lang="fr-FR" sz="1200" u="sng">
                          <a:solidFill>
                            <a:srgbClr val="002060"/>
                          </a:solidFill>
                          <a:effectLst/>
                          <a:latin typeface="Calibri" panose="020F0502020204030204" pitchFamily="34" charset="0"/>
                          <a:cs typeface="Calibri" panose="020F0502020204030204" pitchFamily="34" charset="0"/>
                        </a:rPr>
                        <a:t>Exercice 11</a:t>
                      </a:r>
                      <a:r>
                        <a:rPr lang="fr-FR" sz="1200">
                          <a:solidFill>
                            <a:srgbClr val="002060"/>
                          </a:solidFill>
                          <a:effectLst/>
                          <a:latin typeface="Calibri" panose="020F0502020204030204" pitchFamily="34" charset="0"/>
                          <a:cs typeface="Calibri" panose="020F0502020204030204" pitchFamily="34" charset="0"/>
                        </a:rPr>
                        <a:t> : Un élève qui est très lent dans cette tâche, qui porte sur des chaînes de lettres ne pouvant pas se prononcer, a probablement un traitement perceptif altéré ou inefficace. S’il commet beaucoup d’erreurs avec les lettres visuellement proches (C/G), l’identification de lettres est déficitaire. En revanche, s’il commet surtout des erreurs avec les lettres inversées (JM/MJ), c’est plutôt le codage de la position de lettres qui pose problème. Enfin, des résultats qui diffèrent en fonction de la longueur de la chaîne suggèrent un déficit de mémoire visuelle à court terme. </a:t>
                      </a:r>
                    </a:p>
                  </a:txBody>
                  <a:tcPr marL="48881" marR="48881" marT="0" marB="0"/>
                </a:tc>
                <a:tc>
                  <a:txBody>
                    <a:bodyPr/>
                    <a:lstStyle/>
                    <a:p>
                      <a:pPr>
                        <a:spcAft>
                          <a:spcPts val="0"/>
                        </a:spcAft>
                      </a:pPr>
                      <a:r>
                        <a:rPr lang="fr-FR" sz="1100" b="1">
                          <a:effectLst/>
                          <a:latin typeface="Calibri" panose="020F0502020204030204" pitchFamily="34" charset="0"/>
                          <a:cs typeface="Calibri" panose="020F0502020204030204" pitchFamily="34" charset="0"/>
                        </a:rPr>
                        <a:t>1-Effectuer une première analyse en appui sur la production des élèves pour lesquels la compétence ne semble pas acquise : repérer s’il s’agit d’un type d’erreur récurrent ou d’erreurs de nature variée </a:t>
                      </a:r>
                    </a:p>
                    <a:p>
                      <a:pPr>
                        <a:spcAft>
                          <a:spcPts val="0"/>
                        </a:spcAft>
                      </a:pPr>
                      <a:r>
                        <a:rPr lang="fr-FR" sz="1100" b="1">
                          <a:effectLst/>
                          <a:latin typeface="Calibri" panose="020F0502020204030204" pitchFamily="34" charset="0"/>
                          <a:cs typeface="Calibri" panose="020F0502020204030204" pitchFamily="34" charset="0"/>
                        </a:rPr>
                        <a:t> </a:t>
                      </a:r>
                    </a:p>
                    <a:p>
                      <a:pPr>
                        <a:spcAft>
                          <a:spcPts val="0"/>
                        </a:spcAft>
                      </a:pPr>
                      <a:r>
                        <a:rPr lang="fr-FR" sz="1100" b="1">
                          <a:effectLst/>
                          <a:latin typeface="Calibri" panose="020F0502020204030204" pitchFamily="34" charset="0"/>
                          <a:cs typeface="Calibri" panose="020F0502020204030204" pitchFamily="34" charset="0"/>
                        </a:rPr>
                        <a:t>2-Reprendre l’exercice, de manière individuelle avec l’élève, pour identifier précisément ce qui lui pose difficultés.</a:t>
                      </a:r>
                    </a:p>
                    <a:p>
                      <a:pPr>
                        <a:spcAft>
                          <a:spcPts val="0"/>
                        </a:spcAft>
                      </a:pPr>
                      <a:r>
                        <a:rPr lang="fr-FR" sz="1100" b="1">
                          <a:effectLst/>
                          <a:latin typeface="Calibri" panose="020F0502020204030204" pitchFamily="34" charset="0"/>
                          <a:cs typeface="Calibri" panose="020F0502020204030204" pitchFamily="34" charset="0"/>
                        </a:rPr>
                        <a:t>Rappeler la consigne et le questionner :</a:t>
                      </a:r>
                    </a:p>
                    <a:p>
                      <a:pPr>
                        <a:spcAft>
                          <a:spcPts val="0"/>
                        </a:spcAft>
                      </a:pPr>
                      <a:r>
                        <a:rPr lang="fr-FR" sz="1100" b="1">
                          <a:effectLst/>
                          <a:latin typeface="Calibri" panose="020F0502020204030204" pitchFamily="34" charset="0"/>
                          <a:cs typeface="Calibri" panose="020F0502020204030204" pitchFamily="34" charset="0"/>
                        </a:rPr>
                        <a:t> </a:t>
                      </a:r>
                    </a:p>
                    <a:p>
                      <a:pPr>
                        <a:spcAft>
                          <a:spcPts val="0"/>
                        </a:spcAft>
                      </a:pPr>
                      <a:r>
                        <a:rPr lang="fr-FR" sz="1100" b="1" u="sng">
                          <a:effectLst/>
                          <a:latin typeface="Calibri" panose="020F0502020204030204" pitchFamily="34" charset="0"/>
                          <a:cs typeface="Calibri" panose="020F0502020204030204" pitchFamily="34" charset="0"/>
                        </a:rPr>
                        <a:t>Exercice 2</a:t>
                      </a:r>
                      <a:r>
                        <a:rPr lang="fr-FR" sz="1100" b="1">
                          <a:effectLst/>
                          <a:latin typeface="Calibri" panose="020F0502020204030204" pitchFamily="34" charset="0"/>
                          <a:cs typeface="Calibri" panose="020F0502020204030204" pitchFamily="34" charset="0"/>
                        </a:rPr>
                        <a:t> – ex : « Il fallait entourer toutes les lettres D, montre-moi toutes les lettres D »</a:t>
                      </a:r>
                    </a:p>
                    <a:p>
                      <a:pPr>
                        <a:spcAft>
                          <a:spcPts val="0"/>
                        </a:spcAft>
                      </a:pPr>
                      <a:r>
                        <a:rPr lang="fr-FR" sz="1100" b="1">
                          <a:effectLst/>
                          <a:latin typeface="Calibri" panose="020F0502020204030204" pitchFamily="34" charset="0"/>
                          <a:cs typeface="Calibri" panose="020F0502020204030204" pitchFamily="34" charset="0"/>
                        </a:rPr>
                        <a:t>Observer l’élève - balayage visuel, pointage, repérage dans la page, dans les lignes etc…</a:t>
                      </a:r>
                    </a:p>
                    <a:p>
                      <a:pPr>
                        <a:spcAft>
                          <a:spcPts val="0"/>
                        </a:spcAft>
                      </a:pPr>
                      <a:r>
                        <a:rPr lang="fr-FR" sz="1100" b="1">
                          <a:effectLst/>
                          <a:latin typeface="Calibri" panose="020F0502020204030204" pitchFamily="34" charset="0"/>
                          <a:cs typeface="Calibri" panose="020F0502020204030204" pitchFamily="34" charset="0"/>
                        </a:rPr>
                        <a:t>Si toutes les lettres D ne sont pas repérées par l’élève - montrer la ou les lettres omises et lui demander de la ou les nommer pour identifier s’il s’agit d’un oubli ou d’une méconnaissance (de la lettre ou de la lettre dans une écriture particulière)</a:t>
                      </a:r>
                    </a:p>
                    <a:p>
                      <a:pPr>
                        <a:spcAft>
                          <a:spcPts val="0"/>
                        </a:spcAft>
                      </a:pPr>
                      <a:r>
                        <a:rPr lang="fr-FR" sz="1100" b="1">
                          <a:effectLst/>
                          <a:latin typeface="Calibri" panose="020F0502020204030204" pitchFamily="34" charset="0"/>
                          <a:cs typeface="Calibri" panose="020F0502020204030204" pitchFamily="34" charset="0"/>
                        </a:rPr>
                        <a:t> </a:t>
                      </a:r>
                    </a:p>
                    <a:p>
                      <a:pPr>
                        <a:spcAft>
                          <a:spcPts val="0"/>
                        </a:spcAft>
                      </a:pPr>
                      <a:r>
                        <a:rPr lang="fr-FR" sz="1100" b="1" u="sng">
                          <a:effectLst/>
                          <a:latin typeface="Calibri" panose="020F0502020204030204" pitchFamily="34" charset="0"/>
                          <a:cs typeface="Calibri" panose="020F0502020204030204" pitchFamily="34" charset="0"/>
                        </a:rPr>
                        <a:t>Exercice 11</a:t>
                      </a:r>
                      <a:r>
                        <a:rPr lang="fr-FR" sz="1100" b="1">
                          <a:effectLst/>
                          <a:latin typeface="Calibri" panose="020F0502020204030204" pitchFamily="34" charset="0"/>
                          <a:cs typeface="Calibri" panose="020F0502020204030204" pitchFamily="34" charset="0"/>
                        </a:rPr>
                        <a:t> - ex : « Il fallait chercher les groupes de lettres qui sont les mêmes et les entourer. Ensuite il fallait barrer les groupes de lettres qui ne sont pas les mêmes »</a:t>
                      </a:r>
                    </a:p>
                    <a:p>
                      <a:pPr>
                        <a:spcAft>
                          <a:spcPts val="0"/>
                        </a:spcAft>
                      </a:pPr>
                      <a:r>
                        <a:rPr lang="fr-FR" sz="1100" b="1">
                          <a:effectLst/>
                          <a:latin typeface="Calibri" panose="020F0502020204030204" pitchFamily="34" charset="0"/>
                          <a:cs typeface="Calibri" panose="020F0502020204030204" pitchFamily="34" charset="0"/>
                        </a:rPr>
                        <a:t>« Explique- moi et/ou montre- moi comment tu as fait »</a:t>
                      </a:r>
                    </a:p>
                    <a:p>
                      <a:pPr>
                        <a:spcAft>
                          <a:spcPts val="0"/>
                        </a:spcAft>
                      </a:pPr>
                      <a:r>
                        <a:rPr lang="fr-FR" sz="1100" b="1">
                          <a:effectLst/>
                          <a:latin typeface="Calibri" panose="020F0502020204030204" pitchFamily="34" charset="0"/>
                          <a:cs typeface="Calibri" panose="020F0502020204030204" pitchFamily="34" charset="0"/>
                        </a:rPr>
                        <a:t>Écouter ce que dit l’enfant et observer son activité pour identifier les difficultés qu’il rencontre.</a:t>
                      </a:r>
                    </a:p>
                    <a:p>
                      <a:pPr>
                        <a:spcAft>
                          <a:spcPts val="0"/>
                        </a:spcAft>
                      </a:pPr>
                      <a:r>
                        <a:rPr lang="fr-FR" sz="1100" b="1">
                          <a:effectLst/>
                          <a:latin typeface="Calibri" panose="020F0502020204030204" pitchFamily="34" charset="0"/>
                          <a:cs typeface="Calibri" panose="020F0502020204030204" pitchFamily="34" charset="0"/>
                        </a:rPr>
                        <a:t> </a:t>
                      </a:r>
                    </a:p>
                    <a:p>
                      <a:pPr>
                        <a:spcAft>
                          <a:spcPts val="0"/>
                        </a:spcAft>
                      </a:pPr>
                      <a:r>
                        <a:rPr lang="fr-FR" sz="1100" b="1" u="sng">
                          <a:effectLst/>
                          <a:latin typeface="Calibri" panose="020F0502020204030204" pitchFamily="34" charset="0"/>
                          <a:cs typeface="Calibri" panose="020F0502020204030204" pitchFamily="34" charset="0"/>
                        </a:rPr>
                        <a:t>Exercice 17</a:t>
                      </a:r>
                      <a:r>
                        <a:rPr lang="fr-FR" sz="1100" b="1">
                          <a:effectLst/>
                          <a:latin typeface="Calibri" panose="020F0502020204030204" pitchFamily="34" charset="0"/>
                          <a:cs typeface="Calibri" panose="020F0502020204030204" pitchFamily="34" charset="0"/>
                        </a:rPr>
                        <a:t> - ex : « Il fallait entourer la lettre qui correspond au son du début du mot. Je vais dire le nom de chaque lettre. Montre la lettre qui correspond au son que tu entends au début du mot ‘…’. Redire le nom des lettres si besoin. »</a:t>
                      </a:r>
                    </a:p>
                    <a:p>
                      <a:pPr>
                        <a:spcAft>
                          <a:spcPts val="0"/>
                        </a:spcAft>
                      </a:pPr>
                      <a:r>
                        <a:rPr lang="fr-FR" sz="1100" b="1">
                          <a:effectLst/>
                          <a:latin typeface="Calibri" panose="020F0502020204030204" pitchFamily="34" charset="0"/>
                          <a:cs typeface="Calibri" panose="020F0502020204030204" pitchFamily="34" charset="0"/>
                        </a:rPr>
                        <a:t> </a:t>
                      </a:r>
                    </a:p>
                    <a:p>
                      <a:pPr>
                        <a:spcAft>
                          <a:spcPts val="300"/>
                        </a:spcAft>
                      </a:pPr>
                      <a:r>
                        <a:rPr lang="fr-FR" sz="1100" b="1">
                          <a:effectLst/>
                          <a:latin typeface="Calibri" panose="020F0502020204030204" pitchFamily="34" charset="0"/>
                          <a:cs typeface="Calibri" panose="020F0502020204030204" pitchFamily="34" charset="0"/>
                        </a:rPr>
                        <a:t>• Si des difficultés sont constatées dans la maîtrise de cette compétence lors de l’évaluation, porter une attention particulière aux élèves concernés durant toutes les activités s’y rapportant. </a:t>
                      </a:r>
                      <a:endParaRPr lang="fr-FR" sz="1100" b="1">
                        <a:effectLst/>
                        <a:latin typeface="Calibri" panose="020F0502020204030204" pitchFamily="34" charset="0"/>
                        <a:ea typeface="Calibri" panose="020F0502020204030204" pitchFamily="34" charset="0"/>
                        <a:cs typeface="Calibri" panose="020F0502020204030204" pitchFamily="34" charset="0"/>
                      </a:endParaRPr>
                    </a:p>
                  </a:txBody>
                  <a:tcPr marL="48881" marR="48881" marT="0" marB="0"/>
                </a:tc>
                <a:tc>
                  <a:txBody>
                    <a:bodyPr/>
                    <a:lstStyle/>
                    <a:p>
                      <a:pPr>
                        <a:spcAft>
                          <a:spcPts val="0"/>
                        </a:spcAft>
                      </a:pPr>
                      <a:r>
                        <a:rPr lang="fr-FR" sz="1100" b="1">
                          <a:effectLst/>
                          <a:latin typeface="Calibri" panose="020F0502020204030204" pitchFamily="34" charset="0"/>
                          <a:cs typeface="Calibri" panose="020F0502020204030204" pitchFamily="34" charset="0"/>
                        </a:rPr>
                        <a:t>Si suspicion de problème auditif et/ou visuel, informer la famille et /ou l’infirmière ou le médecin scolaire pour consultation chez un professionnel de santé</a:t>
                      </a:r>
                    </a:p>
                    <a:p>
                      <a:pPr>
                        <a:spcAft>
                          <a:spcPts val="0"/>
                        </a:spcAft>
                      </a:pPr>
                      <a:r>
                        <a:rPr lang="fr-FR" sz="1100" b="1">
                          <a:effectLst/>
                          <a:latin typeface="Calibri" panose="020F0502020204030204" pitchFamily="34" charset="0"/>
                          <a:cs typeface="Calibri" panose="020F0502020204030204" pitchFamily="34" charset="0"/>
                        </a:rPr>
                        <a:t> </a:t>
                      </a:r>
                    </a:p>
                    <a:p>
                      <a:pPr>
                        <a:spcAft>
                          <a:spcPts val="0"/>
                        </a:spcAft>
                      </a:pPr>
                      <a:r>
                        <a:rPr lang="fr-FR" sz="1100" b="1">
                          <a:effectLst/>
                          <a:latin typeface="Calibri" panose="020F0502020204030204" pitchFamily="34" charset="0"/>
                          <a:cs typeface="Calibri" panose="020F0502020204030204" pitchFamily="34" charset="0"/>
                        </a:rPr>
                        <a:t>Modalités </a:t>
                      </a:r>
                    </a:p>
                    <a:p>
                      <a:pPr>
                        <a:spcAft>
                          <a:spcPts val="0"/>
                        </a:spcAft>
                      </a:pPr>
                      <a:r>
                        <a:rPr lang="fr-FR" sz="1100" b="1">
                          <a:effectLst/>
                          <a:latin typeface="Calibri" panose="020F0502020204030204" pitchFamily="34" charset="0"/>
                          <a:cs typeface="Calibri" panose="020F0502020204030204" pitchFamily="34" charset="0"/>
                        </a:rPr>
                        <a:t>• Il est nécessaire de pratiquer, dès le début de l’année du CP, avec tous les élèves, des activités visant la maîtrise de cette compétence, sous forme de séances quotidiennes, courtes mais fréquentes.</a:t>
                      </a:r>
                    </a:p>
                    <a:p>
                      <a:pPr>
                        <a:spcAft>
                          <a:spcPts val="0"/>
                        </a:spcAft>
                      </a:pPr>
                      <a:r>
                        <a:rPr lang="fr-FR" sz="1100" b="1">
                          <a:effectLst/>
                          <a:latin typeface="Calibri" panose="020F0502020204030204" pitchFamily="34" charset="0"/>
                          <a:cs typeface="Calibri" panose="020F0502020204030204" pitchFamily="34" charset="0"/>
                        </a:rPr>
                        <a:t>• Pratiquer ces activités en petit groupe, voire en individuel, sous forme d’atelier, en systématisant l’entraînement.</a:t>
                      </a:r>
                    </a:p>
                    <a:p>
                      <a:pPr>
                        <a:spcAft>
                          <a:spcPts val="0"/>
                        </a:spcAft>
                      </a:pPr>
                      <a:r>
                        <a:rPr lang="fr-FR" sz="1100" b="1">
                          <a:effectLst/>
                          <a:latin typeface="Calibri" panose="020F0502020204030204" pitchFamily="34" charset="0"/>
                          <a:cs typeface="Calibri" panose="020F0502020204030204" pitchFamily="34" charset="0"/>
                        </a:rPr>
                        <a:t>• Il est important de toujours mettre en lien les 3 composantes : le nom de la lettre, sa valeur phonémique, sa forme dans les 3 écritures (cursive, scripte, capitale d’imprimerie).</a:t>
                      </a:r>
                    </a:p>
                    <a:p>
                      <a:pPr>
                        <a:spcAft>
                          <a:spcPts val="0"/>
                        </a:spcAft>
                      </a:pPr>
                      <a:r>
                        <a:rPr lang="fr-FR" sz="1100" b="1">
                          <a:effectLst/>
                          <a:latin typeface="Calibri" panose="020F0502020204030204" pitchFamily="34" charset="0"/>
                          <a:cs typeface="Calibri" panose="020F0502020204030204" pitchFamily="34" charset="0"/>
                        </a:rPr>
                        <a:t>• Faire mémoriser efficacement en sollicitant les différents vecteurs perceptifs (par exemple, en identifiant les lettres par le canal kinesthésique : lettres rugueuses, </a:t>
                      </a:r>
                      <a:r>
                        <a:rPr lang="fr-FR" sz="1100" b="1" err="1">
                          <a:effectLst/>
                          <a:latin typeface="Calibri" panose="020F0502020204030204" pitchFamily="34" charset="0"/>
                          <a:cs typeface="Calibri" panose="020F0502020204030204" pitchFamily="34" charset="0"/>
                        </a:rPr>
                        <a:t>kim</a:t>
                      </a:r>
                      <a:r>
                        <a:rPr lang="fr-FR" sz="1100" b="1">
                          <a:effectLst/>
                          <a:latin typeface="Calibri" panose="020F0502020204030204" pitchFamily="34" charset="0"/>
                          <a:cs typeface="Calibri" panose="020F0502020204030204" pitchFamily="34" charset="0"/>
                        </a:rPr>
                        <a:t> toucher, lettres en pâte à modeler, ...).</a:t>
                      </a:r>
                    </a:p>
                    <a:p>
                      <a:pPr>
                        <a:spcAft>
                          <a:spcPts val="0"/>
                        </a:spcAft>
                      </a:pPr>
                      <a:r>
                        <a:rPr lang="fr-FR" sz="1100" b="1">
                          <a:effectLst/>
                          <a:latin typeface="Calibri" panose="020F0502020204030204" pitchFamily="34" charset="0"/>
                          <a:cs typeface="Calibri" panose="020F0502020204030204" pitchFamily="34" charset="0"/>
                        </a:rPr>
                        <a:t>• Il peut également être intéressant de soutenir la mémorisation en utilisant des gestes (par exemple, la gestuelle de Borel-</a:t>
                      </a:r>
                      <a:r>
                        <a:rPr lang="fr-FR" sz="1100" b="1" err="1">
                          <a:effectLst/>
                          <a:latin typeface="Calibri" panose="020F0502020204030204" pitchFamily="34" charset="0"/>
                          <a:cs typeface="Calibri" panose="020F0502020204030204" pitchFamily="34" charset="0"/>
                        </a:rPr>
                        <a:t>Maisonny</a:t>
                      </a:r>
                      <a:r>
                        <a:rPr lang="fr-FR" sz="1100" b="1">
                          <a:effectLst/>
                          <a:latin typeface="Calibri" panose="020F0502020204030204" pitchFamily="34" charset="0"/>
                          <a:cs typeface="Calibri" panose="020F0502020204030204" pitchFamily="34" charset="0"/>
                        </a:rPr>
                        <a:t>).</a:t>
                      </a:r>
                    </a:p>
                    <a:p>
                      <a:pPr>
                        <a:spcAft>
                          <a:spcPts val="0"/>
                        </a:spcAft>
                      </a:pPr>
                      <a:r>
                        <a:rPr lang="fr-FR" sz="1100" b="1">
                          <a:effectLst/>
                          <a:latin typeface="Calibri" panose="020F0502020204030204" pitchFamily="34" charset="0"/>
                          <a:cs typeface="Calibri" panose="020F0502020204030204" pitchFamily="34" charset="0"/>
                        </a:rPr>
                        <a:t>• Observer les élèves durant ces activités, relever les réussites et les difficultés qu’ils rencontrent afin d’ajuster l’enseignement.</a:t>
                      </a:r>
                    </a:p>
                    <a:p>
                      <a:pPr>
                        <a:spcAft>
                          <a:spcPts val="0"/>
                        </a:spcAft>
                      </a:pPr>
                      <a:r>
                        <a:rPr lang="fr-FR" sz="1100" b="1">
                          <a:effectLst/>
                          <a:latin typeface="Calibri" panose="020F0502020204030204" pitchFamily="34" charset="0"/>
                          <a:cs typeface="Calibri" panose="020F0502020204030204" pitchFamily="34" charset="0"/>
                        </a:rPr>
                        <a:t>• Adapter le contenu sur lequel portent ces activités à la progression adoptée pour l’acquisition des correspondances graphèmes-phonèmes.</a:t>
                      </a:r>
                    </a:p>
                    <a:p>
                      <a:pPr>
                        <a:spcAft>
                          <a:spcPts val="0"/>
                        </a:spcAft>
                      </a:pPr>
                      <a:r>
                        <a:rPr lang="fr-FR" sz="1100" b="1">
                          <a:effectLst/>
                          <a:latin typeface="Calibri" panose="020F0502020204030204" pitchFamily="34" charset="0"/>
                          <a:cs typeface="Calibri" panose="020F0502020204030204" pitchFamily="34" charset="0"/>
                        </a:rPr>
                        <a:t>• Suivre régulièrement et attentivement les progrès des élèves quant à l’acquisition de cette compétence.</a:t>
                      </a:r>
                    </a:p>
                    <a:p>
                      <a:pPr>
                        <a:spcAft>
                          <a:spcPts val="0"/>
                        </a:spcAft>
                      </a:pPr>
                      <a:r>
                        <a:rPr lang="fr-FR" sz="1100" b="1">
                          <a:effectLst/>
                          <a:latin typeface="Calibri" panose="020F0502020204030204" pitchFamily="34" charset="0"/>
                          <a:cs typeface="Calibri" panose="020F0502020204030204" pitchFamily="34" charset="0"/>
                        </a:rPr>
                        <a:t> </a:t>
                      </a:r>
                    </a:p>
                    <a:p>
                      <a:pPr>
                        <a:spcAft>
                          <a:spcPts val="0"/>
                        </a:spcAft>
                      </a:pPr>
                      <a:r>
                        <a:rPr lang="fr-FR" sz="1100" b="1">
                          <a:effectLst/>
                          <a:latin typeface="Calibri" panose="020F0502020204030204" pitchFamily="34" charset="0"/>
                          <a:cs typeface="Calibri" panose="020F0502020204030204" pitchFamily="34" charset="0"/>
                        </a:rPr>
                        <a:t>Si récurrence de confusions visuelles (ex p/q, b/d etc…) prendre attache auprès du pôle ressource RASED</a:t>
                      </a:r>
                      <a:endParaRPr lang="fr-FR" sz="1100" b="1">
                        <a:effectLst/>
                        <a:latin typeface="Calibri" panose="020F0502020204030204" pitchFamily="34" charset="0"/>
                        <a:ea typeface="Calibri" panose="020F0502020204030204" pitchFamily="34" charset="0"/>
                        <a:cs typeface="Calibri" panose="020F0502020204030204" pitchFamily="34" charset="0"/>
                      </a:endParaRPr>
                    </a:p>
                  </a:txBody>
                  <a:tcPr marL="48881" marR="48881" marT="0" marB="0"/>
                </a:tc>
                <a:extLst>
                  <a:ext uri="{0D108BD9-81ED-4DB2-BD59-A6C34878D82A}">
                    <a16:rowId xmlns:a16="http://schemas.microsoft.com/office/drawing/2014/main" val="2267517500"/>
                  </a:ext>
                </a:extLst>
              </a:tr>
            </a:tbl>
          </a:graphicData>
        </a:graphic>
      </p:graphicFrame>
    </p:spTree>
    <p:extLst>
      <p:ext uri="{BB962C8B-B14F-4D97-AF65-F5344CB8AC3E}">
        <p14:creationId xmlns:p14="http://schemas.microsoft.com/office/powerpoint/2010/main" val="2131083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A9B33-835B-F845-8858-DAD66515165B}"/>
              </a:ext>
            </a:extLst>
          </p:cNvPr>
          <p:cNvSpPr>
            <a:spLocks noGrp="1"/>
          </p:cNvSpPr>
          <p:nvPr>
            <p:ph type="title"/>
          </p:nvPr>
        </p:nvSpPr>
        <p:spPr>
          <a:xfrm>
            <a:off x="404812" y="213968"/>
            <a:ext cx="10058400" cy="729007"/>
          </a:xfrm>
        </p:spPr>
        <p:txBody>
          <a:bodyPr>
            <a:normAutofit/>
          </a:bodyPr>
          <a:lstStyle/>
          <a:p>
            <a:r>
              <a:rPr lang="fr-FR" sz="2800" b="1">
                <a:latin typeface="Calibri" panose="020F0502020204030204" pitchFamily="34" charset="0"/>
                <a:cs typeface="Calibri" panose="020F0502020204030204" pitchFamily="34" charset="0"/>
              </a:rPr>
              <a:t>Un travail sur tout le cycle 1 pour amener les élèves à </a:t>
            </a:r>
          </a:p>
        </p:txBody>
      </p:sp>
      <p:sp>
        <p:nvSpPr>
          <p:cNvPr id="3" name="Espace réservé du contenu 2">
            <a:extLst>
              <a:ext uri="{FF2B5EF4-FFF2-40B4-BE49-F238E27FC236}">
                <a16:creationId xmlns:a16="http://schemas.microsoft.com/office/drawing/2014/main" id="{62A615CB-8C3F-644B-BF4C-670D746ED61C}"/>
              </a:ext>
            </a:extLst>
          </p:cNvPr>
          <p:cNvSpPr>
            <a:spLocks noGrp="1"/>
          </p:cNvSpPr>
          <p:nvPr>
            <p:ph idx="1"/>
          </p:nvPr>
        </p:nvSpPr>
        <p:spPr>
          <a:xfrm>
            <a:off x="385763" y="942975"/>
            <a:ext cx="11401425" cy="5515319"/>
          </a:xfrm>
        </p:spPr>
        <p:txBody>
          <a:bodyPr>
            <a:normAutofit fontScale="25000" lnSpcReduction="20000"/>
          </a:bodyPr>
          <a:lstStyle/>
          <a:p>
            <a:pPr marL="0" indent="0">
              <a:buNone/>
            </a:pPr>
            <a:endParaRPr lang="fr-FR" sz="9600">
              <a:latin typeface="Calibri" panose="020F0502020204030204" pitchFamily="34" charset="0"/>
              <a:cs typeface="Calibri" panose="020F0502020204030204" pitchFamily="34" charset="0"/>
            </a:endParaRPr>
          </a:p>
          <a:p>
            <a:pPr marL="0" indent="0">
              <a:buNone/>
            </a:pPr>
            <a:r>
              <a:rPr lang="fr-FR" sz="9600">
                <a:latin typeface="Calibri" panose="020F0502020204030204" pitchFamily="34" charset="0"/>
                <a:cs typeface="Calibri" panose="020F0502020204030204" pitchFamily="34" charset="0"/>
              </a:rPr>
              <a:t>• différencier dessins, écritures, graphismes, pictogrammes, symboles et signes ;</a:t>
            </a:r>
          </a:p>
          <a:p>
            <a:pPr marL="0" indent="0">
              <a:buNone/>
            </a:pPr>
            <a:r>
              <a:rPr lang="fr-FR" sz="9600">
                <a:latin typeface="Calibri" panose="020F0502020204030204" pitchFamily="34" charset="0"/>
                <a:cs typeface="Calibri" panose="020F0502020204030204" pitchFamily="34" charset="0"/>
              </a:rPr>
              <a:t>• identifier son prénom en prenant des repères visuels (forme de majuscule, longueur, point sur un I, accent, graphie particulière comme le X ou le H, dernière lettre, trait d’union…) ;</a:t>
            </a:r>
          </a:p>
          <a:p>
            <a:pPr marL="0" indent="0">
              <a:buNone/>
            </a:pPr>
            <a:r>
              <a:rPr lang="fr-FR" sz="9600">
                <a:latin typeface="Calibri" panose="020F0502020204030204" pitchFamily="34" charset="0"/>
                <a:cs typeface="Calibri" panose="020F0502020204030204" pitchFamily="34" charset="0"/>
              </a:rPr>
              <a:t>• identifier des mots, en prenant appui par exemple sur :</a:t>
            </a:r>
          </a:p>
          <a:p>
            <a:pPr marL="0" indent="0">
              <a:buNone/>
            </a:pPr>
            <a:r>
              <a:rPr lang="fr-FR" sz="9600">
                <a:latin typeface="Calibri" panose="020F0502020204030204" pitchFamily="34" charset="0"/>
                <a:cs typeface="Calibri" panose="020F0502020204030204" pitchFamily="34" charset="0"/>
              </a:rPr>
              <a:t>- la longueur en sachant qu’elle correspond à la longueur de l’énoncé oral ;</a:t>
            </a:r>
          </a:p>
          <a:p>
            <a:pPr marL="0" indent="0">
              <a:buNone/>
            </a:pPr>
            <a:r>
              <a:rPr lang="fr-FR" sz="9600">
                <a:latin typeface="Calibri" panose="020F0502020204030204" pitchFamily="34" charset="0"/>
                <a:cs typeface="Calibri" panose="020F0502020204030204" pitchFamily="34" charset="0"/>
              </a:rPr>
              <a:t> -les lettres et leur ordre puis, en fonction de la lettre, en grande section, sa valeur sonore ;</a:t>
            </a:r>
          </a:p>
          <a:p>
            <a:pPr marL="0" indent="0">
              <a:buNone/>
            </a:pPr>
            <a:r>
              <a:rPr lang="fr-FR" sz="9600">
                <a:latin typeface="Calibri" panose="020F0502020204030204" pitchFamily="34" charset="0"/>
                <a:cs typeface="Calibri" panose="020F0502020204030204" pitchFamily="34" charset="0"/>
              </a:rPr>
              <a:t>• faire correspondre les trois écritures en tracé manuscrit et sur traitement de texte.</a:t>
            </a:r>
          </a:p>
          <a:p>
            <a:pPr marL="0" indent="0">
              <a:buNone/>
            </a:pPr>
            <a:r>
              <a:rPr lang="fr-FR" sz="9600">
                <a:latin typeface="Calibri" panose="020F0502020204030204" pitchFamily="34" charset="0"/>
                <a:cs typeface="Calibri" panose="020F0502020204030204" pitchFamily="34" charset="0"/>
              </a:rPr>
              <a:t>   Passer d’une écriture à une autre : capitale d’imprimerie, script et cursive ;</a:t>
            </a:r>
          </a:p>
          <a:p>
            <a:pPr marL="0" indent="0">
              <a:buNone/>
            </a:pPr>
            <a:r>
              <a:rPr lang="fr-FR" sz="9600">
                <a:latin typeface="Calibri" panose="020F0502020204030204" pitchFamily="34" charset="0"/>
                <a:cs typeface="Calibri" panose="020F0502020204030204" pitchFamily="34" charset="0"/>
              </a:rPr>
              <a:t>• reconnaître et nommer la majorité des lettres de l’alphabet ;</a:t>
            </a:r>
          </a:p>
          <a:p>
            <a:pPr marL="0" indent="0">
              <a:buNone/>
            </a:pPr>
            <a:r>
              <a:rPr lang="fr-FR" sz="9600">
                <a:latin typeface="Calibri" panose="020F0502020204030204" pitchFamily="34" charset="0"/>
                <a:cs typeface="Calibri" panose="020F0502020204030204" pitchFamily="34" charset="0"/>
              </a:rPr>
              <a:t>• marquer l’espace entre chaque mot pour écrire un titre, une phrase… ;</a:t>
            </a:r>
          </a:p>
          <a:p>
            <a:endParaRPr lang="fr-FR"/>
          </a:p>
          <a:p>
            <a:endParaRPr lang="fr-FR"/>
          </a:p>
        </p:txBody>
      </p:sp>
    </p:spTree>
    <p:extLst>
      <p:ext uri="{BB962C8B-B14F-4D97-AF65-F5344CB8AC3E}">
        <p14:creationId xmlns:p14="http://schemas.microsoft.com/office/powerpoint/2010/main" val="3934226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A9B33-835B-F845-8858-DAD66515165B}"/>
              </a:ext>
            </a:extLst>
          </p:cNvPr>
          <p:cNvSpPr>
            <a:spLocks noGrp="1"/>
          </p:cNvSpPr>
          <p:nvPr>
            <p:ph type="title"/>
          </p:nvPr>
        </p:nvSpPr>
        <p:spPr>
          <a:xfrm>
            <a:off x="404812" y="213968"/>
            <a:ext cx="10058400" cy="729007"/>
          </a:xfrm>
        </p:spPr>
        <p:txBody>
          <a:bodyPr>
            <a:normAutofit/>
          </a:bodyPr>
          <a:lstStyle/>
          <a:p>
            <a:r>
              <a:rPr lang="fr-FR" sz="2800" b="1">
                <a:latin typeface="Calibri" panose="020F0502020204030204" pitchFamily="34" charset="0"/>
                <a:cs typeface="Calibri" panose="020F0502020204030204" pitchFamily="34" charset="0"/>
              </a:rPr>
              <a:t>Un travail sur tout le cycle 1 pour amener les élèves à </a:t>
            </a:r>
          </a:p>
        </p:txBody>
      </p:sp>
      <p:sp>
        <p:nvSpPr>
          <p:cNvPr id="3" name="Espace réservé du contenu 2">
            <a:extLst>
              <a:ext uri="{FF2B5EF4-FFF2-40B4-BE49-F238E27FC236}">
                <a16:creationId xmlns:a16="http://schemas.microsoft.com/office/drawing/2014/main" id="{62A615CB-8C3F-644B-BF4C-670D746ED61C}"/>
              </a:ext>
            </a:extLst>
          </p:cNvPr>
          <p:cNvSpPr>
            <a:spLocks noGrp="1"/>
          </p:cNvSpPr>
          <p:nvPr>
            <p:ph idx="1"/>
          </p:nvPr>
        </p:nvSpPr>
        <p:spPr>
          <a:xfrm>
            <a:off x="385763" y="942975"/>
            <a:ext cx="11401425" cy="5515319"/>
          </a:xfrm>
        </p:spPr>
        <p:txBody>
          <a:bodyPr>
            <a:normAutofit fontScale="32500" lnSpcReduction="20000"/>
          </a:bodyPr>
          <a:lstStyle/>
          <a:p>
            <a:pPr marL="0" indent="0">
              <a:buNone/>
            </a:pPr>
            <a:r>
              <a:rPr lang="fr-FR" sz="9600">
                <a:latin typeface="Calibri" panose="020F0502020204030204" pitchFamily="34" charset="0"/>
                <a:cs typeface="Calibri" panose="020F0502020204030204" pitchFamily="34" charset="0"/>
              </a:rPr>
              <a:t>  </a:t>
            </a:r>
          </a:p>
          <a:p>
            <a:pPr marL="0" indent="0">
              <a:buNone/>
            </a:pPr>
            <a:r>
              <a:rPr lang="fr-FR" sz="9600">
                <a:latin typeface="Calibri" panose="020F0502020204030204" pitchFamily="34" charset="0"/>
                <a:cs typeface="Calibri" panose="020F0502020204030204" pitchFamily="34" charset="0"/>
              </a:rPr>
              <a:t>• utiliser le lexique qui permet de nommer les unités de la langue : mot, lettre, syllabe, son, phrase, texte, ligne, majuscule ;</a:t>
            </a:r>
          </a:p>
          <a:p>
            <a:pPr marL="0" indent="0">
              <a:buNone/>
            </a:pPr>
            <a:r>
              <a:rPr lang="fr-FR" sz="9600">
                <a:latin typeface="Calibri" panose="020F0502020204030204" pitchFamily="34" charset="0"/>
                <a:cs typeface="Calibri" panose="020F0502020204030204" pitchFamily="34" charset="0"/>
              </a:rPr>
              <a:t>• décomposer le mot en syllabes, en isolant la syllabe qu’il écrit, en énonçant le nom de la lettre et sa valeur sonore ;</a:t>
            </a:r>
          </a:p>
          <a:p>
            <a:pPr marL="0" indent="0">
              <a:buNone/>
            </a:pPr>
            <a:endParaRPr lang="fr-FR" sz="9600">
              <a:latin typeface="Calibri" panose="020F0502020204030204" pitchFamily="34" charset="0"/>
              <a:cs typeface="Calibri" panose="020F0502020204030204" pitchFamily="34" charset="0"/>
            </a:endParaRPr>
          </a:p>
          <a:p>
            <a:pPr marL="0" indent="0">
              <a:buNone/>
            </a:pPr>
            <a:r>
              <a:rPr lang="fr-FR" sz="8600" i="1">
                <a:latin typeface="Calibri" panose="020F0502020204030204" pitchFamily="34" charset="0"/>
                <a:cs typeface="Calibri" panose="020F0502020204030204" pitchFamily="34" charset="0"/>
              </a:rPr>
              <a:t>Dans des situations : de projet d’écriture /de repérage dans un écrit /de jeux (Kim visuels, Kim visuels des lettres, Loto des lettres, Memory des lettres, Mistigri des lettres)</a:t>
            </a:r>
          </a:p>
          <a:p>
            <a:pPr marL="0" indent="0">
              <a:buNone/>
            </a:pPr>
            <a:endParaRPr lang="fr-FR" sz="8600" i="1">
              <a:latin typeface="Calibri" panose="020F0502020204030204" pitchFamily="34" charset="0"/>
              <a:cs typeface="Calibri" panose="020F0502020204030204" pitchFamily="34" charset="0"/>
            </a:endParaRPr>
          </a:p>
          <a:p>
            <a:pPr marL="0" indent="0">
              <a:buNone/>
            </a:pPr>
            <a:r>
              <a:rPr lang="fr-FR" sz="8600" i="1">
                <a:latin typeface="Calibri" panose="020F0502020204030204" pitchFamily="34" charset="0"/>
                <a:cs typeface="Calibri" panose="020F0502020204030204" pitchFamily="34" charset="0"/>
              </a:rPr>
              <a:t>Découverte du prénom caché, jeu de l’oie des lettres ;</a:t>
            </a:r>
          </a:p>
          <a:p>
            <a:pPr marL="0" indent="0">
              <a:buNone/>
            </a:pPr>
            <a:r>
              <a:rPr lang="fr-FR" sz="8600" i="1">
                <a:latin typeface="Calibri" panose="020F0502020204030204" pitchFamily="34" charset="0"/>
                <a:cs typeface="Calibri" panose="020F0502020204030204" pitchFamily="34" charset="0"/>
              </a:rPr>
              <a:t>• lecture et production d’abécédaires.</a:t>
            </a:r>
          </a:p>
          <a:p>
            <a:pPr marL="0" indent="0">
              <a:buNone/>
            </a:pPr>
            <a:endParaRPr lang="fr-FR" sz="9600">
              <a:latin typeface="Calibri" panose="020F0502020204030204" pitchFamily="34" charset="0"/>
              <a:cs typeface="Calibri" panose="020F0502020204030204" pitchFamily="34" charset="0"/>
            </a:endParaRPr>
          </a:p>
          <a:p>
            <a:endParaRPr lang="fr-FR"/>
          </a:p>
          <a:p>
            <a:endParaRPr lang="fr-FR"/>
          </a:p>
        </p:txBody>
      </p:sp>
    </p:spTree>
    <p:extLst>
      <p:ext uri="{BB962C8B-B14F-4D97-AF65-F5344CB8AC3E}">
        <p14:creationId xmlns:p14="http://schemas.microsoft.com/office/powerpoint/2010/main" val="125197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7CAE8-080E-C54B-9390-BF10850303ED}"/>
              </a:ext>
            </a:extLst>
          </p:cNvPr>
          <p:cNvSpPr>
            <a:spLocks noGrp="1"/>
          </p:cNvSpPr>
          <p:nvPr>
            <p:ph type="ctrTitle"/>
          </p:nvPr>
        </p:nvSpPr>
        <p:spPr/>
        <p:txBody>
          <a:bodyPr/>
          <a:lstStyle/>
          <a:p>
            <a:r>
              <a:rPr lang="fr-FR" dirty="0">
                <a:latin typeface="Hiragino Mincho Pro W3" panose="02020300000000000000" pitchFamily="18" charset="-128"/>
                <a:ea typeface="Hiragino Mincho Pro W3" panose="02020300000000000000" pitchFamily="18" charset="-128"/>
              </a:rPr>
              <a:t>Vocabulaire au cycle 1</a:t>
            </a:r>
          </a:p>
        </p:txBody>
      </p:sp>
    </p:spTree>
    <p:extLst>
      <p:ext uri="{BB962C8B-B14F-4D97-AF65-F5344CB8AC3E}">
        <p14:creationId xmlns:p14="http://schemas.microsoft.com/office/powerpoint/2010/main" val="2850139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0C3B8-2075-4F46-AE08-DDC3A0EFF3B7}"/>
              </a:ext>
            </a:extLst>
          </p:cNvPr>
          <p:cNvSpPr>
            <a:spLocks noGrp="1"/>
          </p:cNvSpPr>
          <p:nvPr>
            <p:ph type="title"/>
          </p:nvPr>
        </p:nvSpPr>
        <p:spPr>
          <a:xfrm>
            <a:off x="402956" y="325464"/>
            <a:ext cx="11468746" cy="976394"/>
          </a:xfrm>
        </p:spPr>
        <p:txBody>
          <a:bodyPr>
            <a:normAutofit/>
          </a:bodyPr>
          <a:lstStyle/>
          <a:p>
            <a:r>
              <a:rPr lang="fr-FR" sz="3600" b="1">
                <a:latin typeface="Calibri" panose="020F0502020204030204" pitchFamily="34" charset="0"/>
                <a:cs typeface="Calibri" panose="020F0502020204030204" pitchFamily="34" charset="0"/>
              </a:rPr>
              <a:t>L’aménagement de la classe : espaces dédiés et affichages</a:t>
            </a:r>
            <a:endParaRPr lang="fr-FR" sz="3600"/>
          </a:p>
        </p:txBody>
      </p:sp>
      <p:sp>
        <p:nvSpPr>
          <p:cNvPr id="3" name="Espace réservé du contenu 2">
            <a:extLst>
              <a:ext uri="{FF2B5EF4-FFF2-40B4-BE49-F238E27FC236}">
                <a16:creationId xmlns:a16="http://schemas.microsoft.com/office/drawing/2014/main" id="{0F8121F1-59D8-F24F-A460-AE217A293B20}"/>
              </a:ext>
            </a:extLst>
          </p:cNvPr>
          <p:cNvSpPr>
            <a:spLocks noGrp="1"/>
          </p:cNvSpPr>
          <p:nvPr>
            <p:ph idx="1"/>
          </p:nvPr>
        </p:nvSpPr>
        <p:spPr>
          <a:xfrm>
            <a:off x="402956" y="1177871"/>
            <a:ext cx="11468746" cy="4857169"/>
          </a:xfrm>
        </p:spPr>
        <p:txBody>
          <a:bodyPr>
            <a:normAutofit/>
          </a:bodyPr>
          <a:lstStyle/>
          <a:p>
            <a:r>
              <a:rPr lang="fr-FR">
                <a:latin typeface="Calibri" panose="020F0502020204030204" pitchFamily="34" charset="0"/>
                <a:cs typeface="Calibri" panose="020F0502020204030204" pitchFamily="34" charset="0"/>
              </a:rPr>
              <a:t>Un espace qui  rassemble le matériel disponible connu des élèves : </a:t>
            </a:r>
            <a:r>
              <a:rPr lang="fr-FR" b="1">
                <a:latin typeface="Calibri" panose="020F0502020204030204" pitchFamily="34" charset="0"/>
                <a:cs typeface="Calibri" panose="020F0502020204030204" pitchFamily="34" charset="0"/>
              </a:rPr>
              <a:t>la piste graphique, les casiers contenant les lettres d’imprimerie, les lettres rugueuses sur lesquelles passer le doigt, les lettres en mousse, le bac à sable pour tracer des lettres, les outils scripteurs, les feuilles blanches et à lignes, l’ordinateur et l’imprimante, la tablette numérique et les stylets, les tableaux de correspondance des graphies, les textes connus </a:t>
            </a:r>
            <a:r>
              <a:rPr lang="fr-FR">
                <a:latin typeface="Calibri" panose="020F0502020204030204" pitchFamily="34" charset="0"/>
                <a:cs typeface="Calibri" panose="020F0502020204030204" pitchFamily="34" charset="0"/>
              </a:rPr>
              <a:t>(écrits par dictées à l’adulte).</a:t>
            </a:r>
          </a:p>
          <a:p>
            <a:r>
              <a:rPr lang="fr-FR">
                <a:latin typeface="Calibri" panose="020F0502020204030204" pitchFamily="34" charset="0"/>
                <a:cs typeface="Calibri" panose="020F0502020204030204" pitchFamily="34" charset="0"/>
              </a:rPr>
              <a:t>Cet espace permet un travail d’écriture en groupe restreint qui s’effectuera sous le regard attentif de l’enseignant.</a:t>
            </a:r>
          </a:p>
          <a:p>
            <a:r>
              <a:rPr lang="fr-FR">
                <a:latin typeface="Calibri" panose="020F0502020204030204" pitchFamily="34" charset="0"/>
                <a:cs typeface="Calibri" panose="020F0502020204030204" pitchFamily="34" charset="0"/>
              </a:rPr>
              <a:t>L’utilisation d’un mobilier adapté à la taille de l’élève lui permet d’adopter une posture correcte (dos droit, main posée sur la table) et facilite une bonne tenue du crayon. L’utilisation de grands supports progressivement réduits facilite l’appropriation des gestes graphiques adéquats.</a:t>
            </a:r>
          </a:p>
          <a:p>
            <a:r>
              <a:rPr lang="fr-FR">
                <a:latin typeface="Calibri" panose="020F0502020204030204" pitchFamily="34" charset="0"/>
                <a:cs typeface="Calibri" panose="020F0502020204030204" pitchFamily="34" charset="0"/>
              </a:rPr>
              <a:t>Les </a:t>
            </a:r>
            <a:r>
              <a:rPr lang="fr-FR" b="1">
                <a:latin typeface="Calibri" panose="020F0502020204030204" pitchFamily="34" charset="0"/>
                <a:cs typeface="Calibri" panose="020F0502020204030204" pitchFamily="34" charset="0"/>
              </a:rPr>
              <a:t>affichages sont visibles et lisibles par les élèves à hauteur de 1 mètre</a:t>
            </a:r>
            <a:r>
              <a:rPr lang="fr-FR">
                <a:latin typeface="Calibri" panose="020F0502020204030204" pitchFamily="34" charset="0"/>
                <a:cs typeface="Calibri" panose="020F0502020204030204" pitchFamily="34" charset="0"/>
              </a:rPr>
              <a:t>. </a:t>
            </a:r>
          </a:p>
          <a:p>
            <a:r>
              <a:rPr lang="fr-FR">
                <a:latin typeface="Calibri" panose="020F0502020204030204" pitchFamily="34" charset="0"/>
                <a:cs typeface="Calibri" panose="020F0502020204030204" pitchFamily="34" charset="0"/>
              </a:rPr>
              <a:t>Les </a:t>
            </a:r>
            <a:r>
              <a:rPr lang="fr-FR" b="1">
                <a:latin typeface="Calibri" panose="020F0502020204030204" pitchFamily="34" charset="0"/>
                <a:cs typeface="Calibri" panose="020F0502020204030204" pitchFamily="34" charset="0"/>
              </a:rPr>
              <a:t>lettres de l’alphabet</a:t>
            </a:r>
            <a:r>
              <a:rPr lang="fr-FR">
                <a:latin typeface="Calibri" panose="020F0502020204030204" pitchFamily="34" charset="0"/>
                <a:cs typeface="Calibri" panose="020F0502020204030204" pitchFamily="34" charset="0"/>
              </a:rPr>
              <a:t>, </a:t>
            </a:r>
            <a:r>
              <a:rPr lang="fr-FR" b="1">
                <a:latin typeface="Calibri" panose="020F0502020204030204" pitchFamily="34" charset="0"/>
                <a:cs typeface="Calibri" panose="020F0502020204030204" pitchFamily="34" charset="0"/>
              </a:rPr>
              <a:t>illustrées par des images</a:t>
            </a:r>
            <a:r>
              <a:rPr lang="fr-FR">
                <a:latin typeface="Calibri" panose="020F0502020204030204" pitchFamily="34" charset="0"/>
                <a:cs typeface="Calibri" panose="020F0502020204030204" pitchFamily="34" charset="0"/>
              </a:rPr>
              <a:t> représentant un objet ou un animal dont </a:t>
            </a:r>
            <a:r>
              <a:rPr lang="fr-FR" b="1">
                <a:latin typeface="Calibri" panose="020F0502020204030204" pitchFamily="34" charset="0"/>
                <a:cs typeface="Calibri" panose="020F0502020204030204" pitchFamily="34" charset="0"/>
              </a:rPr>
              <a:t>l’initiale de leur nom correspond à la lettre</a:t>
            </a:r>
            <a:r>
              <a:rPr lang="fr-FR">
                <a:latin typeface="Calibri" panose="020F0502020204030204" pitchFamily="34" charset="0"/>
                <a:cs typeface="Calibri" panose="020F0502020204030204" pitchFamily="34" charset="0"/>
              </a:rPr>
              <a:t>, sont </a:t>
            </a:r>
            <a:r>
              <a:rPr lang="fr-FR" b="1">
                <a:latin typeface="Calibri" panose="020F0502020204030204" pitchFamily="34" charset="0"/>
                <a:cs typeface="Calibri" panose="020F0502020204030204" pitchFamily="34" charset="0"/>
              </a:rPr>
              <a:t>explicites pour les élèves</a:t>
            </a:r>
            <a:r>
              <a:rPr lang="fr-FR">
                <a:latin typeface="Calibri" panose="020F0502020204030204" pitchFamily="34" charset="0"/>
                <a:cs typeface="Calibri" panose="020F0502020204030204" pitchFamily="34" charset="0"/>
              </a:rPr>
              <a:t>. Remarque : ne pas prendre l’image d’un dé pour la lettre D, prendre par exemple « dinosaure ».</a:t>
            </a:r>
          </a:p>
          <a:p>
            <a:r>
              <a:rPr lang="fr-FR" b="1">
                <a:latin typeface="Calibri" panose="020F0502020204030204" pitchFamily="34" charset="0"/>
                <a:cs typeface="Calibri" panose="020F0502020204030204" pitchFamily="34" charset="0"/>
              </a:rPr>
              <a:t>L’alphabet a été construit avec les élèves qui ont proposé les référents.</a:t>
            </a:r>
            <a:endParaRPr lang="fr-FR">
              <a:latin typeface="Calibri" panose="020F0502020204030204" pitchFamily="34" charset="0"/>
              <a:cs typeface="Calibri" panose="020F0502020204030204" pitchFamily="34" charset="0"/>
            </a:endParaRPr>
          </a:p>
          <a:p>
            <a:r>
              <a:rPr lang="fr-FR">
                <a:latin typeface="Calibri" panose="020F0502020204030204" pitchFamily="34" charset="0"/>
                <a:cs typeface="Calibri" panose="020F0502020204030204" pitchFamily="34" charset="0"/>
              </a:rPr>
              <a:t>Des </a:t>
            </a:r>
            <a:r>
              <a:rPr lang="fr-FR" b="1">
                <a:latin typeface="Calibri" panose="020F0502020204030204" pitchFamily="34" charset="0"/>
                <a:cs typeface="Calibri" panose="020F0502020204030204" pitchFamily="34" charset="0"/>
              </a:rPr>
              <a:t>reproductions d’œuvre d’art typographique</a:t>
            </a:r>
            <a:r>
              <a:rPr lang="fr-FR">
                <a:latin typeface="Calibri" panose="020F0502020204030204" pitchFamily="34" charset="0"/>
                <a:cs typeface="Calibri" panose="020F0502020204030204" pitchFamily="34" charset="0"/>
              </a:rPr>
              <a:t> peuvent trouver leur place sur les murs de la classe.</a:t>
            </a:r>
          </a:p>
          <a:p>
            <a:pPr marL="0" indent="0">
              <a:buNone/>
            </a:pPr>
            <a:endParaRPr lang="fr-FR">
              <a:latin typeface="Calibri" panose="020F0502020204030204" pitchFamily="34" charset="0"/>
              <a:cs typeface="Calibri" panose="020F0502020204030204" pitchFamily="34" charset="0"/>
            </a:endParaRPr>
          </a:p>
          <a:p>
            <a:endParaRPr lang="fr-FR"/>
          </a:p>
        </p:txBody>
      </p:sp>
    </p:spTree>
    <p:extLst>
      <p:ext uri="{BB962C8B-B14F-4D97-AF65-F5344CB8AC3E}">
        <p14:creationId xmlns:p14="http://schemas.microsoft.com/office/powerpoint/2010/main" val="1824116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B76507-27AD-1D46-8786-50C685756654}"/>
              </a:ext>
            </a:extLst>
          </p:cNvPr>
          <p:cNvSpPr>
            <a:spLocks noGrp="1"/>
          </p:cNvSpPr>
          <p:nvPr>
            <p:ph type="title"/>
          </p:nvPr>
        </p:nvSpPr>
        <p:spPr>
          <a:xfrm>
            <a:off x="1066800" y="642594"/>
            <a:ext cx="10058400" cy="535277"/>
          </a:xfrm>
        </p:spPr>
        <p:txBody>
          <a:bodyPr>
            <a:normAutofit fontScale="90000"/>
          </a:bodyPr>
          <a:lstStyle/>
          <a:p>
            <a:r>
              <a:rPr lang="fr-FR" sz="3600" b="1">
                <a:latin typeface="Calibri" panose="020F0502020204030204" pitchFamily="34" charset="0"/>
                <a:cs typeface="Calibri" panose="020F0502020204030204" pitchFamily="34" charset="0"/>
              </a:rPr>
              <a:t>Des supports à privilégier</a:t>
            </a:r>
            <a:endParaRPr lang="fr-FR" sz="3600"/>
          </a:p>
        </p:txBody>
      </p:sp>
      <p:sp>
        <p:nvSpPr>
          <p:cNvPr id="3" name="Espace réservé du contenu 2">
            <a:extLst>
              <a:ext uri="{FF2B5EF4-FFF2-40B4-BE49-F238E27FC236}">
                <a16:creationId xmlns:a16="http://schemas.microsoft.com/office/drawing/2014/main" id="{641350FA-14B5-D842-90F0-26B88ABC0746}"/>
              </a:ext>
            </a:extLst>
          </p:cNvPr>
          <p:cNvSpPr>
            <a:spLocks noGrp="1"/>
          </p:cNvSpPr>
          <p:nvPr>
            <p:ph idx="1"/>
          </p:nvPr>
        </p:nvSpPr>
        <p:spPr>
          <a:xfrm>
            <a:off x="681925" y="1177871"/>
            <a:ext cx="10613757" cy="5037535"/>
          </a:xfrm>
        </p:spPr>
        <p:txBody>
          <a:bodyPr>
            <a:normAutofit fontScale="25000" lnSpcReduction="20000"/>
          </a:bodyPr>
          <a:lstStyle/>
          <a:p>
            <a:r>
              <a:rPr lang="fr-FR"/>
              <a:t> </a:t>
            </a:r>
          </a:p>
          <a:p>
            <a:pPr marL="0" indent="0">
              <a:buNone/>
            </a:pPr>
            <a:r>
              <a:rPr lang="fr-FR" sz="7200" b="1" i="1">
                <a:latin typeface="Calibri" panose="020F0502020204030204" pitchFamily="34" charset="0"/>
                <a:cs typeface="Calibri" panose="020F0502020204030204" pitchFamily="34" charset="0"/>
              </a:rPr>
              <a:t>LA COMPTINE</a:t>
            </a:r>
            <a:endParaRPr lang="fr-FR" sz="7200">
              <a:latin typeface="Calibri" panose="020F0502020204030204" pitchFamily="34" charset="0"/>
              <a:cs typeface="Calibri" panose="020F0502020204030204" pitchFamily="34" charset="0"/>
            </a:endParaRPr>
          </a:p>
          <a:p>
            <a:r>
              <a:rPr lang="fr-FR" sz="7200">
                <a:latin typeface="Calibri" panose="020F0502020204030204" pitchFamily="34" charset="0"/>
                <a:cs typeface="Calibri" panose="020F0502020204030204" pitchFamily="34" charset="0"/>
              </a:rPr>
              <a:t>Les comptines aident les élèves à entrer dans la découverte de l’écrit. Elles sont des supports permettant d’atteindre les compétences attendues dans le domaine de l’écrit à l’école maternelle.</a:t>
            </a:r>
          </a:p>
          <a:p>
            <a:pPr marL="0" indent="0">
              <a:buNone/>
            </a:pPr>
            <a:r>
              <a:rPr lang="fr-FR" sz="7200">
                <a:latin typeface="Calibri" panose="020F0502020204030204" pitchFamily="34" charset="0"/>
                <a:cs typeface="Calibri" panose="020F0502020204030204" pitchFamily="34" charset="0"/>
              </a:rPr>
              <a:t> l’élève peut alors :</a:t>
            </a:r>
          </a:p>
          <a:p>
            <a:pPr lvl="0"/>
            <a:r>
              <a:rPr lang="fr-FR" sz="7200">
                <a:latin typeface="Calibri" panose="020F0502020204030204" pitchFamily="34" charset="0"/>
                <a:cs typeface="Calibri" panose="020F0502020204030204" pitchFamily="34" charset="0"/>
              </a:rPr>
              <a:t>« établir des correspondances entre mot oral et mot écrit en pratiquant des activités de production (le texte mémorisé peut être dicté par les élèves et écrit par le professeur) et de réception (balayer du doigt le texte en lui associant le contenu sonore, pointer les mots tout en récitant, etc.) pour découvrir l’orientation de l’écrit, la permanence de l’écrit, le lien entre la quantité d’oral entendue et la quantité d’écrit vue, la segmentation de la chaîne orale en mots. »</a:t>
            </a:r>
          </a:p>
          <a:p>
            <a:pPr marL="0" lvl="0" indent="0">
              <a:buNone/>
            </a:pPr>
            <a:r>
              <a:rPr lang="fr-FR" sz="8000">
                <a:latin typeface="Calibri" panose="020F0502020204030204" pitchFamily="34" charset="0"/>
                <a:cs typeface="Calibri" panose="020F0502020204030204" pitchFamily="34" charset="0"/>
              </a:rPr>
              <a:t>« apprendre à prendre appui sur des indices linguistiques et textuels » :</a:t>
            </a:r>
          </a:p>
          <a:p>
            <a:pPr marL="0" lvl="0" indent="0">
              <a:buNone/>
            </a:pPr>
            <a:endParaRPr lang="fr-FR" sz="8000">
              <a:latin typeface="Calibri" panose="020F0502020204030204" pitchFamily="34" charset="0"/>
              <a:cs typeface="Calibri" panose="020F0502020204030204" pitchFamily="34" charset="0"/>
            </a:endParaRPr>
          </a:p>
          <a:p>
            <a:pPr marL="0" indent="0">
              <a:spcBef>
                <a:spcPts val="0"/>
              </a:spcBef>
              <a:buNone/>
            </a:pPr>
            <a:r>
              <a:rPr lang="fr-FR" sz="7200">
                <a:latin typeface="Calibri" panose="020F0502020204030204" pitchFamily="34" charset="0"/>
                <a:cs typeface="Calibri" panose="020F0502020204030204" pitchFamily="34" charset="0"/>
              </a:rPr>
              <a:t>•en apprenant à identifier les différents textes dépourvus d’illustration ;</a:t>
            </a:r>
          </a:p>
          <a:p>
            <a:pPr marL="0" indent="0">
              <a:spcBef>
                <a:spcPts val="0"/>
              </a:spcBef>
              <a:buNone/>
            </a:pPr>
            <a:r>
              <a:rPr lang="fr-FR" sz="7200">
                <a:latin typeface="Calibri" panose="020F0502020204030204" pitchFamily="34" charset="0"/>
                <a:cs typeface="Calibri" panose="020F0502020204030204" pitchFamily="34" charset="0"/>
              </a:rPr>
              <a:t>•en observant et comparant les longueurs de texte, les titres, la mise en page, les répétitions, la mise en ligne, la typographie, la ponctuation, etc. ;</a:t>
            </a:r>
          </a:p>
          <a:p>
            <a:pPr marL="0" indent="0">
              <a:spcBef>
                <a:spcPts val="0"/>
              </a:spcBef>
              <a:buNone/>
            </a:pPr>
            <a:r>
              <a:rPr lang="fr-FR" sz="7200">
                <a:latin typeface="Calibri" panose="020F0502020204030204" pitchFamily="34" charset="0"/>
                <a:cs typeface="Calibri" panose="020F0502020204030204" pitchFamily="34" charset="0"/>
              </a:rPr>
              <a:t>•en observant et comparant, pour les plus grands, les mots utilisés, les onomatopées, certaines syllabes ou lettres connues.</a:t>
            </a:r>
          </a:p>
          <a:p>
            <a:pPr marL="0" indent="0">
              <a:spcBef>
                <a:spcPts val="0"/>
              </a:spcBef>
              <a:buNone/>
            </a:pPr>
            <a:endParaRPr lang="fr-FR" sz="7200">
              <a:latin typeface="Calibri" panose="020F0502020204030204" pitchFamily="34" charset="0"/>
              <a:cs typeface="Calibri" panose="020F0502020204030204" pitchFamily="34" charset="0"/>
            </a:endParaRPr>
          </a:p>
          <a:p>
            <a:pPr lvl="0"/>
            <a:r>
              <a:rPr lang="fr-FR" sz="8000">
                <a:latin typeface="Calibri" panose="020F0502020204030204" pitchFamily="34" charset="0"/>
                <a:cs typeface="Calibri" panose="020F0502020204030204" pitchFamily="34" charset="0"/>
              </a:rPr>
              <a:t>« découvrir des premiers rapports lettre/son ».</a:t>
            </a:r>
          </a:p>
          <a:p>
            <a:pPr marL="0" indent="0">
              <a:buNone/>
            </a:pPr>
            <a:endParaRPr lang="fr-FR" sz="7200">
              <a:latin typeface="Calibri" panose="020F0502020204030204" pitchFamily="34" charset="0"/>
              <a:cs typeface="Calibri" panose="020F0502020204030204" pitchFamily="34" charset="0"/>
            </a:endParaRPr>
          </a:p>
          <a:p>
            <a:endParaRPr lang="fr-FR" sz="7200" b="1" i="1">
              <a:latin typeface="Calibri" panose="020F0502020204030204" pitchFamily="34" charset="0"/>
              <a:cs typeface="Calibri" panose="020F0502020204030204" pitchFamily="34" charset="0"/>
            </a:endParaRPr>
          </a:p>
          <a:p>
            <a:endParaRPr lang="fr-FR"/>
          </a:p>
        </p:txBody>
      </p:sp>
    </p:spTree>
    <p:extLst>
      <p:ext uri="{BB962C8B-B14F-4D97-AF65-F5344CB8AC3E}">
        <p14:creationId xmlns:p14="http://schemas.microsoft.com/office/powerpoint/2010/main" val="258891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B76507-27AD-1D46-8786-50C685756654}"/>
              </a:ext>
            </a:extLst>
          </p:cNvPr>
          <p:cNvSpPr>
            <a:spLocks noGrp="1"/>
          </p:cNvSpPr>
          <p:nvPr>
            <p:ph type="title"/>
          </p:nvPr>
        </p:nvSpPr>
        <p:spPr>
          <a:xfrm>
            <a:off x="384875" y="363624"/>
            <a:ext cx="10058400" cy="535277"/>
          </a:xfrm>
        </p:spPr>
        <p:txBody>
          <a:bodyPr>
            <a:normAutofit fontScale="90000"/>
          </a:bodyPr>
          <a:lstStyle/>
          <a:p>
            <a:r>
              <a:rPr lang="fr-FR" sz="3600" b="1">
                <a:latin typeface="Calibri" panose="020F0502020204030204" pitchFamily="34" charset="0"/>
                <a:cs typeface="Calibri" panose="020F0502020204030204" pitchFamily="34" charset="0"/>
              </a:rPr>
              <a:t>Des supports à privilégier</a:t>
            </a:r>
            <a:endParaRPr lang="fr-FR" sz="3600"/>
          </a:p>
        </p:txBody>
      </p:sp>
      <p:sp>
        <p:nvSpPr>
          <p:cNvPr id="3" name="Espace réservé du contenu 2">
            <a:extLst>
              <a:ext uri="{FF2B5EF4-FFF2-40B4-BE49-F238E27FC236}">
                <a16:creationId xmlns:a16="http://schemas.microsoft.com/office/drawing/2014/main" id="{641350FA-14B5-D842-90F0-26B88ABC0746}"/>
              </a:ext>
            </a:extLst>
          </p:cNvPr>
          <p:cNvSpPr>
            <a:spLocks noGrp="1"/>
          </p:cNvSpPr>
          <p:nvPr>
            <p:ph idx="1"/>
          </p:nvPr>
        </p:nvSpPr>
        <p:spPr>
          <a:xfrm>
            <a:off x="588936" y="898900"/>
            <a:ext cx="11003796" cy="5424407"/>
          </a:xfrm>
        </p:spPr>
        <p:txBody>
          <a:bodyPr>
            <a:normAutofit fontScale="25000" lnSpcReduction="20000"/>
          </a:bodyPr>
          <a:lstStyle/>
          <a:p>
            <a:r>
              <a:rPr lang="fr-FR"/>
              <a:t> </a:t>
            </a:r>
            <a:endParaRPr lang="fr-FR" sz="7200">
              <a:latin typeface="Calibri" panose="020F0502020204030204" pitchFamily="34" charset="0"/>
              <a:cs typeface="Calibri" panose="020F0502020204030204" pitchFamily="34" charset="0"/>
            </a:endParaRPr>
          </a:p>
          <a:p>
            <a:pPr marL="0" indent="0">
              <a:buNone/>
            </a:pPr>
            <a:r>
              <a:rPr lang="fr-FR" sz="7200" b="1" i="1">
                <a:latin typeface="Calibri" panose="020F0502020204030204" pitchFamily="34" charset="0"/>
                <a:cs typeface="Calibri" panose="020F0502020204030204" pitchFamily="34" charset="0"/>
              </a:rPr>
              <a:t>L’ALPHABET</a:t>
            </a:r>
            <a:endParaRPr lang="fr-FR" sz="7200">
              <a:latin typeface="Calibri" panose="020F0502020204030204" pitchFamily="34" charset="0"/>
              <a:cs typeface="Calibri" panose="020F0502020204030204" pitchFamily="34" charset="0"/>
            </a:endParaRPr>
          </a:p>
          <a:p>
            <a:r>
              <a:rPr lang="fr-FR" sz="7200">
                <a:latin typeface="Calibri" panose="020F0502020204030204" pitchFamily="34" charset="0"/>
                <a:cs typeface="Calibri" panose="020F0502020204030204" pitchFamily="34" charset="0"/>
              </a:rPr>
              <a:t>L’alphabet constitue un support écrit qui permet aux élèves de retrouver le nom ou la graphie d’une lettre. </a:t>
            </a:r>
            <a:r>
              <a:rPr lang="fr-FR" sz="7200" b="1">
                <a:latin typeface="Calibri" panose="020F0502020204030204" pitchFamily="34" charset="0"/>
                <a:cs typeface="Calibri" panose="020F0502020204030204" pitchFamily="34" charset="0"/>
              </a:rPr>
              <a:t>Son affichage dans les classes de moyenne et grande section dans les trois graphies est indispensable.</a:t>
            </a:r>
            <a:endParaRPr lang="fr-FR" sz="7200">
              <a:latin typeface="Calibri" panose="020F0502020204030204" pitchFamily="34" charset="0"/>
              <a:cs typeface="Calibri" panose="020F0502020204030204" pitchFamily="34" charset="0"/>
            </a:endParaRPr>
          </a:p>
          <a:p>
            <a:r>
              <a:rPr lang="fr-FR" sz="7200">
                <a:latin typeface="Calibri" panose="020F0502020204030204" pitchFamily="34" charset="0"/>
                <a:cs typeface="Calibri" panose="020F0502020204030204" pitchFamily="34" charset="0"/>
              </a:rPr>
              <a:t>Connaître la comptine alphabétique est un préalable pour apprendre le nom des lettres, mais ne suffit pas. Réciter l’alphabet de A à Z ne signifie pas que l’élève soit capable de nommer les lettres de manière isolée ou lorsqu’elles se trouvent dans le désordre. C’est pourquoi, </a:t>
            </a:r>
            <a:r>
              <a:rPr lang="fr-FR" sz="7200" b="1">
                <a:latin typeface="Calibri" panose="020F0502020204030204" pitchFamily="34" charset="0"/>
                <a:cs typeface="Calibri" panose="020F0502020204030204" pitchFamily="34" charset="0"/>
              </a:rPr>
              <a:t>se détacher progressivement de l’alphabet est nécessaire pour être en capacité réelle d’identifier les lettres.</a:t>
            </a:r>
            <a:r>
              <a:rPr lang="fr-FR" sz="7200">
                <a:latin typeface="Calibri" panose="020F0502020204030204" pitchFamily="34" charset="0"/>
                <a:cs typeface="Calibri" panose="020F0502020204030204" pitchFamily="34" charset="0"/>
              </a:rPr>
              <a:t> Dans le cadre d’un </a:t>
            </a:r>
            <a:r>
              <a:rPr lang="fr-FR" sz="7200" b="1">
                <a:latin typeface="Calibri" panose="020F0502020204030204" pitchFamily="34" charset="0"/>
                <a:cs typeface="Calibri" panose="020F0502020204030204" pitchFamily="34" charset="0"/>
              </a:rPr>
              <a:t>apprentissage progressif et régulier</a:t>
            </a:r>
            <a:r>
              <a:rPr lang="fr-FR" sz="7200">
                <a:latin typeface="Calibri" panose="020F0502020204030204" pitchFamily="34" charset="0"/>
                <a:cs typeface="Calibri" panose="020F0502020204030204" pitchFamily="34" charset="0"/>
              </a:rPr>
              <a:t>, le professeur diversifie les activités proposées : faire nommer les lettres de l’alphabet qu’il a lui-même maintes fois répétées, dans l’ordre (à partir du début, du milieu), dans le désordre et à rebours (à partir de la fin) successivement dans les différentes graphies (capitales, scripte et cursive).</a:t>
            </a:r>
          </a:p>
          <a:p>
            <a:pPr marL="0" indent="0">
              <a:buNone/>
            </a:pPr>
            <a:r>
              <a:rPr lang="fr-FR" sz="7200" b="1" i="1">
                <a:latin typeface="Calibri" panose="020F0502020204030204" pitchFamily="34" charset="0"/>
                <a:cs typeface="Calibri" panose="020F0502020204030204" pitchFamily="34" charset="0"/>
              </a:rPr>
              <a:t>L’ABÉCÉDAIRE</a:t>
            </a:r>
            <a:endParaRPr lang="fr-FR" sz="7200">
              <a:latin typeface="Calibri" panose="020F0502020204030204" pitchFamily="34" charset="0"/>
              <a:cs typeface="Calibri" panose="020F0502020204030204" pitchFamily="34" charset="0"/>
            </a:endParaRPr>
          </a:p>
          <a:p>
            <a:r>
              <a:rPr lang="fr-FR" sz="7200">
                <a:latin typeface="Calibri" panose="020F0502020204030204" pitchFamily="34" charset="0"/>
                <a:cs typeface="Calibri" panose="020F0502020204030204" pitchFamily="34" charset="0"/>
              </a:rPr>
              <a:t>Supports culturels, les abécédaires en classe concourent à faire connaître les lettres de l’alphabet : ils permettent d’approcher la notion d’initiale d’un mot et le sens de lecture.</a:t>
            </a:r>
          </a:p>
          <a:p>
            <a:r>
              <a:rPr lang="fr-FR" sz="7200">
                <a:latin typeface="Calibri" panose="020F0502020204030204" pitchFamily="34" charset="0"/>
                <a:cs typeface="Calibri" panose="020F0502020204030204" pitchFamily="34" charset="0"/>
              </a:rPr>
              <a:t>« En fonction du sujet retenu, les enfants regroupent les mots trouvés et écrits en distinguant leur première lettre. Quand deux mots partagent une initiale identique qui produit un son différent (Amadou et Aurélien ou Corentin, Charlotte, Cynthia), l’enseignant devra verbaliser, faire observer qu’une même lettre peut produire des sons différents en fonction des autres lettres qui la suivent. Il ne cherchera pas, dans ce cas, à établir une relation précise lettres/sons, ni à être exhaustif. »</a:t>
            </a:r>
          </a:p>
          <a:p>
            <a:endParaRPr lang="fr-FR"/>
          </a:p>
        </p:txBody>
      </p:sp>
    </p:spTree>
    <p:extLst>
      <p:ext uri="{BB962C8B-B14F-4D97-AF65-F5344CB8AC3E}">
        <p14:creationId xmlns:p14="http://schemas.microsoft.com/office/powerpoint/2010/main" val="3562694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D05285C-B899-8D4F-B271-B548CC05BDD6}"/>
              </a:ext>
            </a:extLst>
          </p:cNvPr>
          <p:cNvSpPr>
            <a:spLocks noGrp="1"/>
          </p:cNvSpPr>
          <p:nvPr>
            <p:ph type="title"/>
          </p:nvPr>
        </p:nvSpPr>
        <p:spPr>
          <a:xfrm>
            <a:off x="838200" y="365126"/>
            <a:ext cx="10515600" cy="692966"/>
          </a:xfrm>
        </p:spPr>
        <p:txBody>
          <a:bodyPr>
            <a:normAutofit fontScale="90000"/>
          </a:bodyPr>
          <a:lstStyle/>
          <a:p>
            <a:pPr algn="ctr"/>
            <a:r>
              <a:rPr lang="fr-FR" sz="4000">
                <a:latin typeface="Calibri" panose="020F0502020204030204" pitchFamily="34" charset="0"/>
                <a:cs typeface="Calibri" panose="020F0502020204030204" pitchFamily="34" charset="0"/>
              </a:rPr>
              <a:t/>
            </a:r>
            <a:br>
              <a:rPr lang="fr-FR" sz="4000">
                <a:latin typeface="Calibri" panose="020F0502020204030204" pitchFamily="34" charset="0"/>
                <a:cs typeface="Calibri" panose="020F0502020204030204" pitchFamily="34" charset="0"/>
              </a:rPr>
            </a:br>
            <a:r>
              <a:rPr lang="fr-FR" sz="2700" b="1">
                <a:latin typeface="Calibri" panose="020F0502020204030204" pitchFamily="34" charset="0"/>
                <a:cs typeface="Calibri" panose="020F0502020204030204" pitchFamily="34" charset="0"/>
              </a:rPr>
              <a:t>Conscience phonologique</a:t>
            </a:r>
            <a:r>
              <a:rPr lang="fr-FR" sz="2700">
                <a:latin typeface="Calibri" panose="020F0502020204030204" pitchFamily="34" charset="0"/>
                <a:cs typeface="Calibri" panose="020F0502020204030204" pitchFamily="34" charset="0"/>
              </a:rPr>
              <a:t/>
            </a:r>
            <a:br>
              <a:rPr lang="fr-FR" sz="2700">
                <a:latin typeface="Calibri" panose="020F0502020204030204" pitchFamily="34" charset="0"/>
                <a:cs typeface="Calibri" panose="020F0502020204030204" pitchFamily="34" charset="0"/>
              </a:rPr>
            </a:br>
            <a:r>
              <a:rPr lang="fr-FR" sz="3100" b="1">
                <a:latin typeface="Calibri" panose="020F0502020204030204" pitchFamily="34" charset="0"/>
                <a:cs typeface="Calibri" panose="020F0502020204030204" pitchFamily="34" charset="0"/>
              </a:rPr>
              <a:t>Principes pour concevoir son enseignement </a:t>
            </a:r>
            <a:r>
              <a:rPr lang="fr-FR">
                <a:latin typeface="Calibri" panose="020F0502020204030204" pitchFamily="34" charset="0"/>
                <a:cs typeface="Calibri" panose="020F0502020204030204" pitchFamily="34" charset="0"/>
              </a:rPr>
              <a:t/>
            </a:r>
            <a:br>
              <a:rPr lang="fr-FR">
                <a:latin typeface="Calibri" panose="020F0502020204030204" pitchFamily="34" charset="0"/>
                <a:cs typeface="Calibri" panose="020F0502020204030204" pitchFamily="34" charset="0"/>
              </a:rPr>
            </a:br>
            <a:endParaRPr lang="fr-FR">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547D5F76-B535-3641-8F2D-3F197B8D4874}"/>
              </a:ext>
            </a:extLst>
          </p:cNvPr>
          <p:cNvSpPr>
            <a:spLocks noGrp="1"/>
          </p:cNvSpPr>
          <p:nvPr>
            <p:ph sz="half" idx="1"/>
          </p:nvPr>
        </p:nvSpPr>
        <p:spPr>
          <a:xfrm>
            <a:off x="464127" y="1427586"/>
            <a:ext cx="5181600" cy="4287131"/>
          </a:xfrm>
        </p:spPr>
        <p:txBody>
          <a:bodyPr>
            <a:normAutofit fontScale="85000" lnSpcReduction="10000"/>
          </a:bodyPr>
          <a:lstStyle/>
          <a:p>
            <a:pPr marL="0" indent="0">
              <a:lnSpc>
                <a:spcPct val="120000"/>
              </a:lnSpc>
              <a:buNone/>
            </a:pPr>
            <a:r>
              <a:rPr lang="fr-FR" sz="2600">
                <a:latin typeface="Calibri" panose="020F0502020204030204" pitchFamily="34" charset="0"/>
                <a:cs typeface="Calibri" panose="020F0502020204030204" pitchFamily="34" charset="0"/>
              </a:rPr>
              <a:t>Principes généraux</a:t>
            </a:r>
          </a:p>
          <a:p>
            <a:r>
              <a:rPr lang="fr-FR" sz="2600">
                <a:latin typeface="Calibri" panose="020F0502020204030204" pitchFamily="34" charset="0"/>
                <a:cs typeface="Calibri" panose="020F0502020204030204" pitchFamily="34" charset="0"/>
              </a:rPr>
              <a:t>Afin d’installer les conditions d’une écoute active, il s’agit d’éviter les distracteurs potentiels (bruit, affichages trop présents...). </a:t>
            </a:r>
          </a:p>
          <a:p>
            <a:r>
              <a:rPr lang="fr-FR" sz="2600">
                <a:latin typeface="Calibri" panose="020F0502020204030204" pitchFamily="34" charset="0"/>
                <a:cs typeface="Calibri" panose="020F0502020204030204" pitchFamily="34" charset="0"/>
              </a:rPr>
              <a:t>Pour cela l’enseignant est vigilant à installer les conditions d’une réelle autonomie des élèves qui ne participent pas à l’atelier de phonologie. </a:t>
            </a:r>
          </a:p>
          <a:p>
            <a:r>
              <a:rPr lang="fr-FR" sz="2600">
                <a:latin typeface="Calibri" panose="020F0502020204030204" pitchFamily="34" charset="0"/>
                <a:cs typeface="Calibri" panose="020F0502020204030204" pitchFamily="34" charset="0"/>
              </a:rPr>
              <a:t>Dans les séquences proposées, une organisation prenant en compte cette nécessité est suggérée. </a:t>
            </a:r>
          </a:p>
          <a:p>
            <a:endParaRPr lang="fr-FR">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B5E6768-73F9-E246-BB4D-9F9DFAA92AC3}"/>
              </a:ext>
            </a:extLst>
          </p:cNvPr>
          <p:cNvSpPr/>
          <p:nvPr/>
        </p:nvSpPr>
        <p:spPr>
          <a:xfrm>
            <a:off x="378824" y="6054802"/>
            <a:ext cx="7010549" cy="400110"/>
          </a:xfrm>
          <a:prstGeom prst="rect">
            <a:avLst/>
          </a:prstGeom>
        </p:spPr>
        <p:txBody>
          <a:bodyPr wrap="square">
            <a:spAutoFit/>
          </a:bodyPr>
          <a:lstStyle/>
          <a:p>
            <a:r>
              <a:rPr lang="fr-FR" sz="1000">
                <a:latin typeface="Calibri" panose="020F0502020204030204" pitchFamily="34" charset="0"/>
                <a:cs typeface="Calibri" panose="020F0502020204030204" pitchFamily="34" charset="0"/>
              </a:rPr>
              <a:t>DOCUMENTS DE RÉFÉRENCE EDUSCOL (février 2020) </a:t>
            </a:r>
            <a:endParaRPr lang="fr-FR" sz="1000">
              <a:latin typeface="Calibri" panose="020F0502020204030204" pitchFamily="34" charset="0"/>
              <a:cs typeface="Calibri" panose="020F0502020204030204" pitchFamily="34" charset="0"/>
              <a:hlinkClick r:id="rId3"/>
            </a:endParaRPr>
          </a:p>
          <a:p>
            <a:r>
              <a:rPr lang="fr-FR" sz="1000">
                <a:latin typeface="Calibri" panose="020F0502020204030204" pitchFamily="34" charset="0"/>
                <a:cs typeface="Calibri" panose="020F0502020204030204" pitchFamily="34" charset="0"/>
                <a:hlinkClick r:id="rId4"/>
              </a:rPr>
              <a:t>https://cache.media.eduscol.education.fr/file/Je_rentre_au_CP/36/5/C1_ConscPhono_Principes_1238365.pdf</a:t>
            </a:r>
            <a:endParaRPr lang="fr-FR" sz="1000">
              <a:latin typeface="Calibri" panose="020F0502020204030204" pitchFamily="34" charset="0"/>
              <a:cs typeface="Calibri" panose="020F0502020204030204" pitchFamily="34" charset="0"/>
            </a:endParaRPr>
          </a:p>
        </p:txBody>
      </p:sp>
      <p:sp>
        <p:nvSpPr>
          <p:cNvPr id="5" name="Flèche vers la droite 4">
            <a:extLst>
              <a:ext uri="{FF2B5EF4-FFF2-40B4-BE49-F238E27FC236}">
                <a16:creationId xmlns:a16="http://schemas.microsoft.com/office/drawing/2014/main" id="{26CD8E42-7277-634A-B1EA-4CAF038FFE41}"/>
              </a:ext>
            </a:extLst>
          </p:cNvPr>
          <p:cNvSpPr/>
          <p:nvPr/>
        </p:nvSpPr>
        <p:spPr>
          <a:xfrm>
            <a:off x="6096000" y="1188878"/>
            <a:ext cx="5181600" cy="1155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a:latin typeface="Calibri" panose="020F0502020204030204" pitchFamily="34" charset="0"/>
                <a:cs typeface="Calibri" panose="020F0502020204030204" pitchFamily="34" charset="0"/>
              </a:rPr>
              <a:t>Principe 1 : </a:t>
            </a:r>
          </a:p>
          <a:p>
            <a:r>
              <a:rPr lang="fr-FR" sz="2000" b="1">
                <a:latin typeface="Calibri" panose="020F0502020204030204" pitchFamily="34" charset="0"/>
                <a:cs typeface="Calibri" panose="020F0502020204030204" pitchFamily="34" charset="0"/>
              </a:rPr>
              <a:t>Un enseignement progressif au cycle 1 </a:t>
            </a:r>
          </a:p>
        </p:txBody>
      </p:sp>
      <p:sp>
        <p:nvSpPr>
          <p:cNvPr id="9" name="Flèche vers la droite 8">
            <a:extLst>
              <a:ext uri="{FF2B5EF4-FFF2-40B4-BE49-F238E27FC236}">
                <a16:creationId xmlns:a16="http://schemas.microsoft.com/office/drawing/2014/main" id="{467E7AB5-57CC-164F-87C4-AA166ACA1AC4}"/>
              </a:ext>
            </a:extLst>
          </p:cNvPr>
          <p:cNvSpPr/>
          <p:nvPr/>
        </p:nvSpPr>
        <p:spPr>
          <a:xfrm>
            <a:off x="6096000" y="2475603"/>
            <a:ext cx="5181600" cy="1110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a:latin typeface="Calibri" panose="020F0502020204030204" pitchFamily="34" charset="0"/>
                <a:cs typeface="Calibri" panose="020F0502020204030204" pitchFamily="34" charset="0"/>
              </a:rPr>
              <a:t>Principe 2 : </a:t>
            </a:r>
          </a:p>
          <a:p>
            <a:r>
              <a:rPr lang="fr-FR" sz="2000" b="1">
                <a:latin typeface="Calibri" panose="020F0502020204030204" pitchFamily="34" charset="0"/>
                <a:cs typeface="Calibri" panose="020F0502020204030204" pitchFamily="34" charset="0"/>
              </a:rPr>
              <a:t>Des modalités d’enseignement spécifiques </a:t>
            </a:r>
          </a:p>
        </p:txBody>
      </p:sp>
      <p:sp>
        <p:nvSpPr>
          <p:cNvPr id="10" name="Flèche vers la droite 9">
            <a:extLst>
              <a:ext uri="{FF2B5EF4-FFF2-40B4-BE49-F238E27FC236}">
                <a16:creationId xmlns:a16="http://schemas.microsoft.com/office/drawing/2014/main" id="{B737BA10-B142-8641-99F7-5E35F621525D}"/>
              </a:ext>
            </a:extLst>
          </p:cNvPr>
          <p:cNvSpPr/>
          <p:nvPr/>
        </p:nvSpPr>
        <p:spPr>
          <a:xfrm>
            <a:off x="6096000" y="3655404"/>
            <a:ext cx="5181600" cy="1155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a:latin typeface="Calibri" panose="020F0502020204030204" pitchFamily="34" charset="0"/>
                <a:cs typeface="Calibri" panose="020F0502020204030204" pitchFamily="34" charset="0"/>
              </a:rPr>
              <a:t>Principe 3 : </a:t>
            </a:r>
          </a:p>
          <a:p>
            <a:r>
              <a:rPr lang="fr-FR" sz="2000" b="1">
                <a:latin typeface="Calibri" panose="020F0502020204030204" pitchFamily="34" charset="0"/>
                <a:cs typeface="Calibri" panose="020F0502020204030204" pitchFamily="34" charset="0"/>
              </a:rPr>
              <a:t>Des gestes professionnels à privilégier </a:t>
            </a:r>
            <a:endParaRPr lang="fr-FR" sz="2000">
              <a:latin typeface="Calibri" panose="020F0502020204030204" pitchFamily="34" charset="0"/>
              <a:cs typeface="Calibri" panose="020F0502020204030204" pitchFamily="34" charset="0"/>
            </a:endParaRPr>
          </a:p>
        </p:txBody>
      </p:sp>
      <p:sp>
        <p:nvSpPr>
          <p:cNvPr id="11" name="Flèche vers la droite 10">
            <a:extLst>
              <a:ext uri="{FF2B5EF4-FFF2-40B4-BE49-F238E27FC236}">
                <a16:creationId xmlns:a16="http://schemas.microsoft.com/office/drawing/2014/main" id="{E477C36E-997F-C840-8FD7-C4F9FB7F6915}"/>
              </a:ext>
            </a:extLst>
          </p:cNvPr>
          <p:cNvSpPr/>
          <p:nvPr/>
        </p:nvSpPr>
        <p:spPr>
          <a:xfrm>
            <a:off x="6096000" y="4931301"/>
            <a:ext cx="5181600" cy="1175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a:latin typeface="Calibri" panose="020F0502020204030204" pitchFamily="34" charset="0"/>
                <a:cs typeface="Calibri" panose="020F0502020204030204" pitchFamily="34" charset="0"/>
              </a:rPr>
              <a:t>Principe 4 : </a:t>
            </a:r>
          </a:p>
          <a:p>
            <a:r>
              <a:rPr lang="fr-FR" sz="2000" b="1">
                <a:latin typeface="Calibri" panose="020F0502020204030204" pitchFamily="34" charset="0"/>
                <a:cs typeface="Calibri" panose="020F0502020204030204" pitchFamily="34" charset="0"/>
              </a:rPr>
              <a:t>Des obstacles potentiels pour les élèves </a:t>
            </a:r>
            <a:endParaRPr lang="fr-FR"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2601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vers la droite 4">
            <a:extLst>
              <a:ext uri="{FF2B5EF4-FFF2-40B4-BE49-F238E27FC236}">
                <a16:creationId xmlns:a16="http://schemas.microsoft.com/office/drawing/2014/main" id="{5A2CE619-7BF0-AD4B-9088-B278A999D99D}"/>
              </a:ext>
            </a:extLst>
          </p:cNvPr>
          <p:cNvSpPr/>
          <p:nvPr/>
        </p:nvSpPr>
        <p:spPr>
          <a:xfrm>
            <a:off x="391391" y="271359"/>
            <a:ext cx="7498773" cy="785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a:t>Principe 1 : Un enseignement progressif au cycle 1 </a:t>
            </a:r>
          </a:p>
        </p:txBody>
      </p:sp>
      <p:pic>
        <p:nvPicPr>
          <p:cNvPr id="6" name="Image 5">
            <a:extLst>
              <a:ext uri="{FF2B5EF4-FFF2-40B4-BE49-F238E27FC236}">
                <a16:creationId xmlns:a16="http://schemas.microsoft.com/office/drawing/2014/main" id="{B7323F4D-71F8-504A-A2D3-417E1637F6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5931" y="291438"/>
            <a:ext cx="1058384" cy="1477328"/>
          </a:xfrm>
          <a:prstGeom prst="rect">
            <a:avLst/>
          </a:prstGeom>
        </p:spPr>
      </p:pic>
      <p:sp>
        <p:nvSpPr>
          <p:cNvPr id="7" name="Rectangle 6">
            <a:extLst>
              <a:ext uri="{FF2B5EF4-FFF2-40B4-BE49-F238E27FC236}">
                <a16:creationId xmlns:a16="http://schemas.microsoft.com/office/drawing/2014/main" id="{6A7E6C8C-431E-FF40-9CD8-A43F010E2D2F}"/>
              </a:ext>
            </a:extLst>
          </p:cNvPr>
          <p:cNvSpPr/>
          <p:nvPr/>
        </p:nvSpPr>
        <p:spPr>
          <a:xfrm>
            <a:off x="391391" y="845436"/>
            <a:ext cx="10354540" cy="1477328"/>
          </a:xfrm>
          <a:prstGeom prst="rect">
            <a:avLst/>
          </a:prstGeom>
        </p:spPr>
        <p:txBody>
          <a:bodyPr wrap="square">
            <a:spAutoFit/>
          </a:bodyPr>
          <a:lstStyle/>
          <a:p>
            <a:r>
              <a:rPr lang="fr-FR">
                <a:latin typeface="Calibri" panose="020F0502020204030204" pitchFamily="34" charset="0"/>
                <a:cs typeface="Calibri" panose="020F0502020204030204" pitchFamily="34" charset="0"/>
              </a:rPr>
              <a:t>…mettre en œuvre un apprentissage efficace et adapté à l’</a:t>
            </a:r>
            <a:r>
              <a:rPr lang="fr-FR" err="1">
                <a:latin typeface="Calibri" panose="020F0502020204030204" pitchFamily="34" charset="0"/>
                <a:cs typeface="Calibri" panose="020F0502020204030204" pitchFamily="34" charset="0"/>
              </a:rPr>
              <a:t>âge</a:t>
            </a:r>
            <a:r>
              <a:rPr lang="fr-FR">
                <a:latin typeface="Calibri" panose="020F0502020204030204" pitchFamily="34" charset="0"/>
                <a:cs typeface="Calibri" panose="020F0502020204030204" pitchFamily="34" charset="0"/>
              </a:rPr>
              <a:t> des </a:t>
            </a:r>
            <a:r>
              <a:rPr lang="fr-FR" err="1">
                <a:latin typeface="Calibri" panose="020F0502020204030204" pitchFamily="34" charset="0"/>
                <a:cs typeface="Calibri" panose="020F0502020204030204" pitchFamily="34" charset="0"/>
              </a:rPr>
              <a:t>élèves</a:t>
            </a:r>
            <a:r>
              <a:rPr lang="fr-FR">
                <a:latin typeface="Calibri" panose="020F0502020204030204" pitchFamily="34" charset="0"/>
                <a:cs typeface="Calibri" panose="020F0502020204030204" pitchFamily="34" charset="0"/>
              </a:rPr>
              <a:t>. </a:t>
            </a:r>
          </a:p>
          <a:p>
            <a:r>
              <a:rPr lang="fr-FR">
                <a:latin typeface="Calibri" panose="020F0502020204030204" pitchFamily="34" charset="0"/>
                <a:cs typeface="Calibri" panose="020F0502020204030204" pitchFamily="34" charset="0"/>
              </a:rPr>
              <a:t>Plusieurs aspects à prendre en compte : </a:t>
            </a:r>
          </a:p>
          <a:p>
            <a:pPr marL="285750" indent="-285750">
              <a:buFontTx/>
              <a:buChar char="-"/>
            </a:pPr>
            <a:r>
              <a:rPr lang="fr-FR">
                <a:latin typeface="Calibri" panose="020F0502020204030204" pitchFamily="34" charset="0"/>
                <a:cs typeface="Calibri" panose="020F0502020204030204" pitchFamily="34" charset="0"/>
              </a:rPr>
              <a:t>Evolution des </a:t>
            </a:r>
            <a:r>
              <a:rPr lang="fr-FR" err="1">
                <a:latin typeface="Calibri" panose="020F0502020204030204" pitchFamily="34" charset="0"/>
                <a:cs typeface="Calibri" panose="020F0502020204030204" pitchFamily="34" charset="0"/>
              </a:rPr>
              <a:t>capacités</a:t>
            </a:r>
            <a:r>
              <a:rPr lang="fr-FR">
                <a:latin typeface="Calibri" panose="020F0502020204030204" pitchFamily="34" charset="0"/>
                <a:cs typeface="Calibri" panose="020F0502020204030204" pitchFamily="34" charset="0"/>
              </a:rPr>
              <a:t> des </a:t>
            </a:r>
            <a:r>
              <a:rPr lang="fr-FR" err="1">
                <a:latin typeface="Calibri" panose="020F0502020204030204" pitchFamily="34" charset="0"/>
                <a:cs typeface="Calibri" panose="020F0502020204030204" pitchFamily="34" charset="0"/>
              </a:rPr>
              <a:t>élèves</a:t>
            </a:r>
            <a:r>
              <a:rPr lang="fr-FR">
                <a:latin typeface="Calibri" panose="020F0502020204030204" pitchFamily="34" charset="0"/>
                <a:cs typeface="Calibri" panose="020F0502020204030204" pitchFamily="34" charset="0"/>
              </a:rPr>
              <a:t> en phonologie  en lien avec leur </a:t>
            </a:r>
            <a:r>
              <a:rPr lang="fr-FR" err="1">
                <a:latin typeface="Calibri" panose="020F0502020204030204" pitchFamily="34" charset="0"/>
                <a:cs typeface="Calibri" panose="020F0502020204030204" pitchFamily="34" charset="0"/>
              </a:rPr>
              <a:t>développement</a:t>
            </a:r>
            <a:endParaRPr lang="fr-FR">
              <a:latin typeface="Calibri" panose="020F0502020204030204" pitchFamily="34" charset="0"/>
              <a:cs typeface="Calibri" panose="020F0502020204030204" pitchFamily="34" charset="0"/>
            </a:endParaRPr>
          </a:p>
          <a:p>
            <a:pPr marL="285750" indent="-285750">
              <a:buFontTx/>
              <a:buChar char="-"/>
            </a:pPr>
            <a:r>
              <a:rPr lang="fr-FR">
                <a:latin typeface="Calibri" panose="020F0502020204030204" pitchFamily="34" charset="0"/>
                <a:cs typeface="Calibri" panose="020F0502020204030204" pitchFamily="34" charset="0"/>
              </a:rPr>
              <a:t>Mots-syllabes-phonèmes</a:t>
            </a:r>
          </a:p>
          <a:p>
            <a:pPr marL="285750" indent="-285750">
              <a:buFontTx/>
              <a:buChar char="-"/>
            </a:pPr>
            <a:r>
              <a:rPr lang="fr-FR">
                <a:latin typeface="Calibri" panose="020F0502020204030204" pitchFamily="34" charset="0"/>
                <a:cs typeface="Calibri" panose="020F0502020204030204" pitchFamily="34" charset="0"/>
              </a:rPr>
              <a:t>Manipulations –acquisition et mobilisation de procédures (fusion, suppression, substitution, localisation…)</a:t>
            </a:r>
          </a:p>
        </p:txBody>
      </p:sp>
      <p:sp>
        <p:nvSpPr>
          <p:cNvPr id="11" name="Rectangle 10">
            <a:extLst>
              <a:ext uri="{FF2B5EF4-FFF2-40B4-BE49-F238E27FC236}">
                <a16:creationId xmlns:a16="http://schemas.microsoft.com/office/drawing/2014/main" id="{71766085-6DC5-F748-9760-A07F88049E52}"/>
              </a:ext>
            </a:extLst>
          </p:cNvPr>
          <p:cNvSpPr/>
          <p:nvPr/>
        </p:nvSpPr>
        <p:spPr>
          <a:xfrm>
            <a:off x="261261" y="3242575"/>
            <a:ext cx="10633362" cy="2585323"/>
          </a:xfrm>
          <a:prstGeom prst="rect">
            <a:avLst/>
          </a:prstGeom>
        </p:spPr>
        <p:txBody>
          <a:bodyPr wrap="square">
            <a:spAutoFit/>
          </a:bodyPr>
          <a:lstStyle/>
          <a:p>
            <a:r>
              <a:rPr lang="fr-FR" b="1">
                <a:latin typeface="Calibri" panose="020F0502020204030204" pitchFamily="34" charset="0"/>
                <a:cs typeface="Calibri" panose="020F0502020204030204" pitchFamily="34" charset="0"/>
              </a:rPr>
              <a:t>- Veiller à expliquer aux enfants ce qu’ils sont entrain d’apprendre</a:t>
            </a:r>
            <a:r>
              <a:rPr lang="fr-FR">
                <a:latin typeface="Calibri" panose="020F0502020204030204" pitchFamily="34" charset="0"/>
                <a:cs typeface="Calibri" panose="020F0502020204030204" pitchFamily="34" charset="0"/>
              </a:rPr>
              <a:t>- inviter les élèves à envisager la </a:t>
            </a:r>
            <a:r>
              <a:rPr lang="fr-FR" b="1">
                <a:latin typeface="Calibri" panose="020F0502020204030204" pitchFamily="34" charset="0"/>
                <a:cs typeface="Calibri" panose="020F0502020204030204" pitchFamily="34" charset="0"/>
              </a:rPr>
              <a:t>langue comme un matériau</a:t>
            </a:r>
            <a:r>
              <a:rPr lang="fr-FR">
                <a:latin typeface="Calibri" panose="020F0502020204030204" pitchFamily="34" charset="0"/>
                <a:cs typeface="Calibri" panose="020F0502020204030204" pitchFamily="34" charset="0"/>
              </a:rPr>
              <a:t> pour qu’ils puissent se détacher de la fonction communicative du langage. </a:t>
            </a:r>
          </a:p>
          <a:p>
            <a:r>
              <a:rPr lang="fr-FR">
                <a:latin typeface="Calibri" panose="020F0502020204030204" pitchFamily="34" charset="0"/>
                <a:cs typeface="Calibri" panose="020F0502020204030204" pitchFamily="34" charset="0"/>
              </a:rPr>
              <a:t>- Utiliser un </a:t>
            </a:r>
            <a:r>
              <a:rPr lang="fr-FR" b="1">
                <a:latin typeface="Calibri" panose="020F0502020204030204" pitchFamily="34" charset="0"/>
                <a:cs typeface="Calibri" panose="020F0502020204030204" pitchFamily="34" charset="0"/>
              </a:rPr>
              <a:t>lexique </a:t>
            </a:r>
            <a:r>
              <a:rPr lang="fr-FR" b="1" err="1">
                <a:latin typeface="Calibri" panose="020F0502020204030204" pitchFamily="34" charset="0"/>
                <a:cs typeface="Calibri" panose="020F0502020204030204" pitchFamily="34" charset="0"/>
              </a:rPr>
              <a:t>précis</a:t>
            </a:r>
            <a:r>
              <a:rPr lang="fr-FR" b="1">
                <a:latin typeface="Calibri" panose="020F0502020204030204" pitchFamily="34" charset="0"/>
                <a:cs typeface="Calibri" panose="020F0502020204030204" pitchFamily="34" charset="0"/>
              </a:rPr>
              <a:t> et adapté aux </a:t>
            </a:r>
            <a:r>
              <a:rPr lang="fr-FR" b="1" err="1">
                <a:latin typeface="Calibri" panose="020F0502020204030204" pitchFamily="34" charset="0"/>
                <a:cs typeface="Calibri" panose="020F0502020204030204" pitchFamily="34" charset="0"/>
              </a:rPr>
              <a:t>élèves</a:t>
            </a:r>
            <a:r>
              <a:rPr lang="fr-FR" b="1">
                <a:latin typeface="Calibri" panose="020F0502020204030204" pitchFamily="34" charset="0"/>
                <a:cs typeface="Calibri" panose="020F0502020204030204" pitchFamily="34" charset="0"/>
              </a:rPr>
              <a:t> </a:t>
            </a:r>
            <a:r>
              <a:rPr lang="fr-FR">
                <a:latin typeface="Calibri" panose="020F0502020204030204" pitchFamily="34" charset="0"/>
                <a:cs typeface="Calibri" panose="020F0502020204030204" pitchFamily="34" charset="0"/>
              </a:rPr>
              <a:t>: mot, lettre, syllabe, rime.</a:t>
            </a:r>
          </a:p>
          <a:p>
            <a:r>
              <a:rPr lang="fr-FR">
                <a:latin typeface="Calibri" panose="020F0502020204030204" pitchFamily="34" charset="0"/>
                <a:cs typeface="Calibri" panose="020F0502020204030204" pitchFamily="34" charset="0"/>
              </a:rPr>
              <a:t>- SI recours à des images, s’assurer au </a:t>
            </a:r>
            <a:r>
              <a:rPr lang="fr-FR" err="1">
                <a:latin typeface="Calibri" panose="020F0502020204030204" pitchFamily="34" charset="0"/>
                <a:cs typeface="Calibri" panose="020F0502020204030204" pitchFamily="34" charset="0"/>
              </a:rPr>
              <a:t>préalable</a:t>
            </a:r>
            <a:r>
              <a:rPr lang="fr-FR">
                <a:latin typeface="Calibri" panose="020F0502020204030204" pitchFamily="34" charset="0"/>
                <a:cs typeface="Calibri" panose="020F0502020204030204" pitchFamily="34" charset="0"/>
              </a:rPr>
              <a:t> que les </a:t>
            </a:r>
            <a:r>
              <a:rPr lang="fr-FR" err="1">
                <a:latin typeface="Calibri" panose="020F0502020204030204" pitchFamily="34" charset="0"/>
                <a:cs typeface="Calibri" panose="020F0502020204030204" pitchFamily="34" charset="0"/>
              </a:rPr>
              <a:t>élèves</a:t>
            </a:r>
            <a:r>
              <a:rPr lang="fr-FR">
                <a:latin typeface="Calibri" panose="020F0502020204030204" pitchFamily="34" charset="0"/>
                <a:cs typeface="Calibri" panose="020F0502020204030204" pitchFamily="34" charset="0"/>
              </a:rPr>
              <a:t> connaissent le lexique utilisé. </a:t>
            </a:r>
          </a:p>
          <a:p>
            <a:r>
              <a:rPr lang="fr-FR">
                <a:latin typeface="Calibri" panose="020F0502020204030204" pitchFamily="34" charset="0"/>
                <a:cs typeface="Calibri" panose="020F0502020204030204" pitchFamily="34" charset="0"/>
              </a:rPr>
              <a:t>- Mobiliser des </a:t>
            </a:r>
            <a:r>
              <a:rPr lang="fr-FR" b="1">
                <a:latin typeface="Calibri" panose="020F0502020204030204" pitchFamily="34" charset="0"/>
                <a:cs typeface="Calibri" panose="020F0502020204030204" pitchFamily="34" charset="0"/>
              </a:rPr>
              <a:t>mots familiers</a:t>
            </a:r>
            <a:r>
              <a:rPr lang="fr-FR">
                <a:latin typeface="Calibri" panose="020F0502020204030204" pitchFamily="34" charset="0"/>
                <a:cs typeface="Calibri" panose="020F0502020204030204" pitchFamily="34" charset="0"/>
              </a:rPr>
              <a:t>, afin de faciliter leur mise en </a:t>
            </a:r>
            <a:r>
              <a:rPr lang="fr-FR" err="1">
                <a:latin typeface="Calibri" panose="020F0502020204030204" pitchFamily="34" charset="0"/>
                <a:cs typeface="Calibri" panose="020F0502020204030204" pitchFamily="34" charset="0"/>
              </a:rPr>
              <a:t>mémoire</a:t>
            </a:r>
            <a:r>
              <a:rPr lang="fr-FR">
                <a:latin typeface="Calibri" panose="020F0502020204030204" pitchFamily="34" charset="0"/>
                <a:cs typeface="Calibri" panose="020F0502020204030204" pitchFamily="34" charset="0"/>
              </a:rPr>
              <a:t> par les </a:t>
            </a:r>
            <a:r>
              <a:rPr lang="fr-FR" err="1">
                <a:latin typeface="Calibri" panose="020F0502020204030204" pitchFamily="34" charset="0"/>
                <a:cs typeface="Calibri" panose="020F0502020204030204" pitchFamily="34" charset="0"/>
              </a:rPr>
              <a:t>élèves</a:t>
            </a:r>
            <a:r>
              <a:rPr lang="fr-FR">
                <a:latin typeface="Calibri" panose="020F0502020204030204" pitchFamily="34" charset="0"/>
                <a:cs typeface="Calibri" panose="020F0502020204030204" pitchFamily="34" charset="0"/>
              </a:rPr>
              <a:t>. </a:t>
            </a:r>
          </a:p>
          <a:p>
            <a:r>
              <a:rPr lang="fr-FR">
                <a:latin typeface="Calibri" panose="020F0502020204030204" pitchFamily="34" charset="0"/>
                <a:cs typeface="Calibri" panose="020F0502020204030204" pitchFamily="34" charset="0"/>
              </a:rPr>
              <a:t>- La segmentation des mots en syllabes se </a:t>
            </a:r>
            <a:r>
              <a:rPr lang="fr-FR" err="1">
                <a:latin typeface="Calibri" panose="020F0502020204030204" pitchFamily="34" charset="0"/>
                <a:cs typeface="Calibri" panose="020F0502020204030204" pitchFamily="34" charset="0"/>
              </a:rPr>
              <a:t>réalise</a:t>
            </a:r>
            <a:r>
              <a:rPr lang="fr-FR">
                <a:latin typeface="Calibri" panose="020F0502020204030204" pitchFamily="34" charset="0"/>
                <a:cs typeface="Calibri" panose="020F0502020204030204" pitchFamily="34" charset="0"/>
              </a:rPr>
              <a:t> à partir des </a:t>
            </a:r>
            <a:r>
              <a:rPr lang="fr-FR" b="1">
                <a:latin typeface="Calibri" panose="020F0502020204030204" pitchFamily="34" charset="0"/>
                <a:cs typeface="Calibri" panose="020F0502020204030204" pitchFamily="34" charset="0"/>
              </a:rPr>
              <a:t>syllabes orales</a:t>
            </a:r>
            <a:r>
              <a:rPr lang="fr-FR">
                <a:latin typeface="Calibri" panose="020F0502020204030204" pitchFamily="34" charset="0"/>
                <a:cs typeface="Calibri" panose="020F0502020204030204" pitchFamily="34" charset="0"/>
              </a:rPr>
              <a:t>. Lors des </a:t>
            </a:r>
            <a:r>
              <a:rPr lang="fr-FR" err="1">
                <a:latin typeface="Calibri" panose="020F0502020204030204" pitchFamily="34" charset="0"/>
                <a:cs typeface="Calibri" panose="020F0502020204030204" pitchFamily="34" charset="0"/>
              </a:rPr>
              <a:t>tâches</a:t>
            </a:r>
            <a:r>
              <a:rPr lang="fr-FR">
                <a:latin typeface="Calibri" panose="020F0502020204030204" pitchFamily="34" charset="0"/>
                <a:cs typeface="Calibri" panose="020F0502020204030204" pitchFamily="34" charset="0"/>
              </a:rPr>
              <a:t> portant sur les mots </a:t>
            </a:r>
            <a:r>
              <a:rPr lang="fr-FR" err="1">
                <a:latin typeface="Calibri" panose="020F0502020204030204" pitchFamily="34" charset="0"/>
                <a:cs typeface="Calibri" panose="020F0502020204030204" pitchFamily="34" charset="0"/>
              </a:rPr>
              <a:t>isolés</a:t>
            </a:r>
            <a:r>
              <a:rPr lang="fr-FR">
                <a:latin typeface="Calibri" panose="020F0502020204030204" pitchFamily="34" charset="0"/>
                <a:cs typeface="Calibri" panose="020F0502020204030204" pitchFamily="34" charset="0"/>
              </a:rPr>
              <a:t>, le nom est travaillé sans </a:t>
            </a:r>
            <a:r>
              <a:rPr lang="fr-FR" err="1">
                <a:latin typeface="Calibri" panose="020F0502020204030204" pitchFamily="34" charset="0"/>
                <a:cs typeface="Calibri" panose="020F0502020204030204" pitchFamily="34" charset="0"/>
              </a:rPr>
              <a:t>déterminant</a:t>
            </a:r>
            <a:r>
              <a:rPr lang="fr-FR">
                <a:latin typeface="Calibri" panose="020F0502020204030204" pitchFamily="34" charset="0"/>
                <a:cs typeface="Calibri" panose="020F0502020204030204" pitchFamily="34" charset="0"/>
              </a:rPr>
              <a:t>.</a:t>
            </a:r>
            <a:br>
              <a:rPr lang="fr-FR">
                <a:latin typeface="Calibri" panose="020F0502020204030204" pitchFamily="34" charset="0"/>
                <a:cs typeface="Calibri" panose="020F0502020204030204" pitchFamily="34" charset="0"/>
              </a:rPr>
            </a:br>
            <a:r>
              <a:rPr lang="fr-FR">
                <a:latin typeface="Calibri" panose="020F0502020204030204" pitchFamily="34" charset="0"/>
                <a:cs typeface="Calibri" panose="020F0502020204030204" pitchFamily="34" charset="0"/>
              </a:rPr>
              <a:t>- Aider les </a:t>
            </a:r>
            <a:r>
              <a:rPr lang="fr-FR" err="1">
                <a:latin typeface="Calibri" panose="020F0502020204030204" pitchFamily="34" charset="0"/>
                <a:cs typeface="Calibri" panose="020F0502020204030204" pitchFamily="34" charset="0"/>
              </a:rPr>
              <a:t>élèves</a:t>
            </a:r>
            <a:r>
              <a:rPr lang="fr-FR">
                <a:latin typeface="Calibri" panose="020F0502020204030204" pitchFamily="34" charset="0"/>
                <a:cs typeface="Calibri" panose="020F0502020204030204" pitchFamily="34" charset="0"/>
              </a:rPr>
              <a:t> à discriminer les </a:t>
            </a:r>
            <a:r>
              <a:rPr lang="fr-FR" err="1">
                <a:latin typeface="Calibri" panose="020F0502020204030204" pitchFamily="34" charset="0"/>
                <a:cs typeface="Calibri" panose="020F0502020204030204" pitchFamily="34" charset="0"/>
              </a:rPr>
              <a:t>phonèmes</a:t>
            </a:r>
            <a:r>
              <a:rPr lang="fr-FR">
                <a:latin typeface="Calibri" panose="020F0502020204030204" pitchFamily="34" charset="0"/>
                <a:cs typeface="Calibri" panose="020F0502020204030204" pitchFamily="34" charset="0"/>
              </a:rPr>
              <a:t> en les prolongeant et en </a:t>
            </a:r>
            <a:r>
              <a:rPr lang="fr-FR" err="1">
                <a:latin typeface="Calibri" panose="020F0502020204030204" pitchFamily="34" charset="0"/>
                <a:cs typeface="Calibri" panose="020F0502020204030204" pitchFamily="34" charset="0"/>
              </a:rPr>
              <a:t>exagérant</a:t>
            </a:r>
            <a:r>
              <a:rPr lang="fr-FR">
                <a:latin typeface="Calibri" panose="020F0502020204030204" pitchFamily="34" charset="0"/>
                <a:cs typeface="Calibri" panose="020F0502020204030204" pitchFamily="34" charset="0"/>
              </a:rPr>
              <a:t> l’articulation. Pour en faciliter la prise de conscience, il est </a:t>
            </a:r>
            <a:r>
              <a:rPr lang="fr-FR" err="1">
                <a:latin typeface="Calibri" panose="020F0502020204030204" pitchFamily="34" charset="0"/>
                <a:cs typeface="Calibri" panose="020F0502020204030204" pitchFamily="34" charset="0"/>
              </a:rPr>
              <a:t>préférable</a:t>
            </a:r>
            <a:r>
              <a:rPr lang="fr-FR">
                <a:latin typeface="Calibri" panose="020F0502020204030204" pitchFamily="34" charset="0"/>
                <a:cs typeface="Calibri" panose="020F0502020204030204" pitchFamily="34" charset="0"/>
              </a:rPr>
              <a:t> de </a:t>
            </a:r>
            <a:r>
              <a:rPr lang="fr-FR" err="1">
                <a:latin typeface="Calibri" panose="020F0502020204030204" pitchFamily="34" charset="0"/>
                <a:cs typeface="Calibri" panose="020F0502020204030204" pitchFamily="34" charset="0"/>
              </a:rPr>
              <a:t>privilégier</a:t>
            </a:r>
            <a:r>
              <a:rPr lang="fr-FR">
                <a:latin typeface="Calibri" panose="020F0502020204030204" pitchFamily="34" charset="0"/>
                <a:cs typeface="Calibri" panose="020F0502020204030204" pitchFamily="34" charset="0"/>
              </a:rPr>
              <a:t> les mots monosyllabiques.</a:t>
            </a:r>
          </a:p>
        </p:txBody>
      </p:sp>
      <p:sp>
        <p:nvSpPr>
          <p:cNvPr id="12" name="Flèche vers la droite 11">
            <a:extLst>
              <a:ext uri="{FF2B5EF4-FFF2-40B4-BE49-F238E27FC236}">
                <a16:creationId xmlns:a16="http://schemas.microsoft.com/office/drawing/2014/main" id="{DC7626A5-69A0-2449-92BE-791893DE896D}"/>
              </a:ext>
            </a:extLst>
          </p:cNvPr>
          <p:cNvSpPr/>
          <p:nvPr/>
        </p:nvSpPr>
        <p:spPr>
          <a:xfrm>
            <a:off x="459594" y="2473012"/>
            <a:ext cx="7430570" cy="791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a:t>Principe 3 : Des gestes professionnels à privilégier </a:t>
            </a:r>
            <a:endParaRPr lang="fr-FR" sz="1400"/>
          </a:p>
        </p:txBody>
      </p:sp>
      <p:sp>
        <p:nvSpPr>
          <p:cNvPr id="13" name="Rectangle 12">
            <a:extLst>
              <a:ext uri="{FF2B5EF4-FFF2-40B4-BE49-F238E27FC236}">
                <a16:creationId xmlns:a16="http://schemas.microsoft.com/office/drawing/2014/main" id="{56F936DE-6AB9-0742-8FD3-82ABF892E3F8}"/>
              </a:ext>
            </a:extLst>
          </p:cNvPr>
          <p:cNvSpPr/>
          <p:nvPr/>
        </p:nvSpPr>
        <p:spPr>
          <a:xfrm>
            <a:off x="261261" y="5921725"/>
            <a:ext cx="11218718" cy="646331"/>
          </a:xfrm>
          <a:prstGeom prst="rect">
            <a:avLst/>
          </a:prstGeom>
        </p:spPr>
        <p:txBody>
          <a:bodyPr wrap="square">
            <a:spAutoFit/>
          </a:bodyPr>
          <a:lstStyle/>
          <a:p>
            <a:r>
              <a:rPr lang="fr-FR" b="1"/>
              <a:t>Il est important d’harmoniser la symbolisation des mots, des syllabes et des </a:t>
            </a:r>
            <a:r>
              <a:rPr lang="fr-FR" b="1" err="1"/>
              <a:t>phonèmes</a:t>
            </a:r>
            <a:r>
              <a:rPr lang="fr-FR" b="1"/>
              <a:t>, en </a:t>
            </a:r>
            <a:r>
              <a:rPr lang="fr-FR" b="1" err="1"/>
              <a:t>équipe</a:t>
            </a:r>
            <a:r>
              <a:rPr lang="fr-FR" b="1"/>
              <a:t> </a:t>
            </a:r>
            <a:r>
              <a:rPr lang="fr-FR" b="1" err="1"/>
              <a:t>pédagogique</a:t>
            </a:r>
            <a:r>
              <a:rPr lang="fr-FR" b="1"/>
              <a:t>, de la maternelle jusqu’au cours </a:t>
            </a:r>
            <a:r>
              <a:rPr lang="fr-FR" b="1" err="1"/>
              <a:t>préparatoire</a:t>
            </a:r>
            <a:r>
              <a:rPr lang="fr-FR" b="1"/>
              <a:t>. P1/P3</a:t>
            </a:r>
          </a:p>
        </p:txBody>
      </p:sp>
    </p:spTree>
    <p:extLst>
      <p:ext uri="{BB962C8B-B14F-4D97-AF65-F5344CB8AC3E}">
        <p14:creationId xmlns:p14="http://schemas.microsoft.com/office/powerpoint/2010/main" val="4228719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65B6A23-3BCF-8145-A4D9-68582B2D953B}"/>
              </a:ext>
            </a:extLst>
          </p:cNvPr>
          <p:cNvSpPr>
            <a:spLocks noGrp="1"/>
          </p:cNvSpPr>
          <p:nvPr>
            <p:ph type="title"/>
          </p:nvPr>
        </p:nvSpPr>
        <p:spPr>
          <a:xfrm>
            <a:off x="288161" y="269904"/>
            <a:ext cx="6307192" cy="920669"/>
          </a:xfrm>
        </p:spPr>
        <p:txBody>
          <a:bodyPr>
            <a:normAutofit/>
          </a:bodyPr>
          <a:lstStyle/>
          <a:p>
            <a:r>
              <a:rPr lang="fr-FR" sz="2000" b="1">
                <a:latin typeface="Calibri" panose="020F0502020204030204" pitchFamily="34" charset="0"/>
                <a:cs typeface="Calibri" panose="020F0502020204030204" pitchFamily="34" charset="0"/>
              </a:rPr>
              <a:t>CONSCIENCE PHONOLOGIQUE</a:t>
            </a:r>
            <a:r>
              <a:rPr lang="fr-FR" sz="3200">
                <a:latin typeface="Calibri" panose="020F0502020204030204" pitchFamily="34" charset="0"/>
                <a:cs typeface="Calibri" panose="020F0502020204030204" pitchFamily="34" charset="0"/>
              </a:rPr>
              <a:t/>
            </a:r>
            <a:br>
              <a:rPr lang="fr-FR" sz="3200">
                <a:latin typeface="Calibri" panose="020F0502020204030204" pitchFamily="34" charset="0"/>
                <a:cs typeface="Calibri" panose="020F0502020204030204" pitchFamily="34" charset="0"/>
              </a:rPr>
            </a:br>
            <a:r>
              <a:rPr lang="fr-FR" sz="3200" b="1">
                <a:latin typeface="Calibri" panose="020F0502020204030204" pitchFamily="34" charset="0"/>
                <a:cs typeface="Calibri" panose="020F0502020204030204" pitchFamily="34" charset="0"/>
              </a:rPr>
              <a:t>Évaluation des acquis des élèves</a:t>
            </a:r>
            <a:endParaRPr lang="fr-FR" sz="320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9D55815-37DE-9143-A08D-DBC1E6421769}"/>
              </a:ext>
            </a:extLst>
          </p:cNvPr>
          <p:cNvSpPr>
            <a:spLocks noGrp="1"/>
          </p:cNvSpPr>
          <p:nvPr>
            <p:ph idx="1"/>
          </p:nvPr>
        </p:nvSpPr>
        <p:spPr>
          <a:xfrm>
            <a:off x="2535813" y="1100110"/>
            <a:ext cx="6515911" cy="436621"/>
          </a:xfrm>
        </p:spPr>
        <p:txBody>
          <a:bodyPr>
            <a:normAutofit/>
          </a:bodyPr>
          <a:lstStyle/>
          <a:p>
            <a:pPr marL="0" indent="0">
              <a:buNone/>
            </a:pPr>
            <a:r>
              <a:rPr lang="fr-FR" b="1"/>
              <a:t>Principes de l’évaluation des acquis à l’école maternelle </a:t>
            </a:r>
            <a:endParaRPr lang="fr-FR"/>
          </a:p>
          <a:p>
            <a:pPr marL="0" indent="0">
              <a:buNone/>
            </a:pPr>
            <a:endParaRPr lang="fr-FR"/>
          </a:p>
        </p:txBody>
      </p:sp>
      <p:sp>
        <p:nvSpPr>
          <p:cNvPr id="5" name="Rectangle 4">
            <a:extLst>
              <a:ext uri="{FF2B5EF4-FFF2-40B4-BE49-F238E27FC236}">
                <a16:creationId xmlns:a16="http://schemas.microsoft.com/office/drawing/2014/main" id="{782F92C7-2249-3947-B0EF-31DC5FA449DB}"/>
              </a:ext>
            </a:extLst>
          </p:cNvPr>
          <p:cNvSpPr/>
          <p:nvPr/>
        </p:nvSpPr>
        <p:spPr>
          <a:xfrm>
            <a:off x="7941011" y="327798"/>
            <a:ext cx="3807185" cy="553998"/>
          </a:xfrm>
          <a:prstGeom prst="rect">
            <a:avLst/>
          </a:prstGeom>
        </p:spPr>
        <p:txBody>
          <a:bodyPr wrap="square">
            <a:spAutoFit/>
          </a:bodyPr>
          <a:lstStyle/>
          <a:p>
            <a:r>
              <a:rPr lang="fr-FR" sz="1000">
                <a:latin typeface="Calibri" panose="020F0502020204030204" pitchFamily="34" charset="0"/>
                <a:cs typeface="Calibri" panose="020F0502020204030204" pitchFamily="34" charset="0"/>
              </a:rPr>
              <a:t>DOCUMENTS DE RÉFÉRENCE EDUSCOL (février 2020) </a:t>
            </a:r>
          </a:p>
          <a:p>
            <a:r>
              <a:rPr lang="fr-FR" sz="1000" b="1">
                <a:latin typeface="Calibri" panose="020F0502020204030204" pitchFamily="34" charset="0"/>
                <a:cs typeface="Calibri" panose="020F0502020204030204" pitchFamily="34" charset="0"/>
                <a:hlinkClick r:id="rId3"/>
              </a:rPr>
              <a:t>https://cache.media.eduscol.education.fr/file/Je_rentre_au_CP/36/0/C1_ConscPhono_Evaluation_1238360.pdf</a:t>
            </a:r>
            <a:endParaRPr lang="fr-FR" sz="1000" b="1">
              <a:latin typeface="Calibri" panose="020F0502020204030204" pitchFamily="34" charset="0"/>
              <a:cs typeface="Calibri" panose="020F0502020204030204" pitchFamily="34" charset="0"/>
            </a:endParaRPr>
          </a:p>
        </p:txBody>
      </p:sp>
      <p:sp>
        <p:nvSpPr>
          <p:cNvPr id="11" name="Espace réservé du contenu 2">
            <a:extLst>
              <a:ext uri="{FF2B5EF4-FFF2-40B4-BE49-F238E27FC236}">
                <a16:creationId xmlns:a16="http://schemas.microsoft.com/office/drawing/2014/main" id="{A5A56F57-04C7-7743-A4F4-131037D618B1}"/>
              </a:ext>
            </a:extLst>
          </p:cNvPr>
          <p:cNvSpPr txBox="1">
            <a:spLocks/>
          </p:cNvSpPr>
          <p:nvPr/>
        </p:nvSpPr>
        <p:spPr>
          <a:xfrm>
            <a:off x="426052" y="2850984"/>
            <a:ext cx="11185956" cy="36606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a:latin typeface="Calibri" panose="020F0502020204030204" pitchFamily="34" charset="0"/>
                <a:cs typeface="Calibri" panose="020F0502020204030204" pitchFamily="34" charset="0"/>
              </a:rPr>
              <a:t>L’évaluation des élèves dans les activités de conscience phonologique : </a:t>
            </a:r>
          </a:p>
          <a:p>
            <a:pPr>
              <a:lnSpc>
                <a:spcPct val="120000"/>
              </a:lnSpc>
            </a:pPr>
            <a:r>
              <a:rPr lang="fr-FR" sz="2600">
                <a:latin typeface="Calibri" panose="020F0502020204030204" pitchFamily="34" charset="0"/>
                <a:cs typeface="Calibri" panose="020F0502020204030204" pitchFamily="34" charset="0"/>
              </a:rPr>
              <a:t>Dans le cadre de la séquence proposée en </a:t>
            </a:r>
            <a:r>
              <a:rPr lang="fr-FR" sz="2600" b="1">
                <a:latin typeface="Calibri" panose="020F0502020204030204" pitchFamily="34" charset="0"/>
                <a:cs typeface="Calibri" panose="020F0502020204030204" pitchFamily="34" charset="0"/>
              </a:rPr>
              <a:t>évaluant la réussite des tâches proposées </a:t>
            </a:r>
            <a:r>
              <a:rPr lang="fr-FR" sz="2600">
                <a:latin typeface="Calibri" panose="020F0502020204030204" pitchFamily="34" charset="0"/>
                <a:cs typeface="Calibri" panose="020F0502020204030204" pitchFamily="34" charset="0"/>
              </a:rPr>
              <a:t>lors des </a:t>
            </a:r>
            <a:r>
              <a:rPr lang="fr-FR" sz="2600" b="1">
                <a:latin typeface="Calibri" panose="020F0502020204030204" pitchFamily="34" charset="0"/>
                <a:cs typeface="Calibri" panose="020F0502020204030204" pitchFamily="34" charset="0"/>
              </a:rPr>
              <a:t>entraînements</a:t>
            </a:r>
          </a:p>
          <a:p>
            <a:pPr>
              <a:lnSpc>
                <a:spcPct val="120000"/>
              </a:lnSpc>
            </a:pPr>
            <a:r>
              <a:rPr lang="fr-FR" sz="2600">
                <a:latin typeface="Calibri" panose="020F0502020204030204" pitchFamily="34" charset="0"/>
                <a:cs typeface="Calibri" panose="020F0502020204030204" pitchFamily="34" charset="0"/>
              </a:rPr>
              <a:t>De </a:t>
            </a:r>
            <a:r>
              <a:rPr lang="fr-FR" sz="2600" b="1">
                <a:latin typeface="Calibri" panose="020F0502020204030204" pitchFamily="34" charset="0"/>
                <a:cs typeface="Calibri" panose="020F0502020204030204" pitchFamily="34" charset="0"/>
              </a:rPr>
              <a:t>manière différée </a:t>
            </a:r>
            <a:r>
              <a:rPr lang="fr-FR" sz="2600">
                <a:latin typeface="Calibri" panose="020F0502020204030204" pitchFamily="34" charset="0"/>
                <a:cs typeface="Calibri" panose="020F0502020204030204" pitchFamily="34" charset="0"/>
              </a:rPr>
              <a:t>pour évaluer la stabilité de l’acquisition à </a:t>
            </a:r>
            <a:r>
              <a:rPr lang="fr-FR" sz="2600" b="1">
                <a:latin typeface="Calibri" panose="020F0502020204030204" pitchFamily="34" charset="0"/>
                <a:cs typeface="Calibri" panose="020F0502020204030204" pitchFamily="34" charset="0"/>
              </a:rPr>
              <a:t>l’appui d’une observation fine</a:t>
            </a:r>
            <a:r>
              <a:rPr lang="fr-FR" sz="2600">
                <a:latin typeface="Calibri" panose="020F0502020204030204" pitchFamily="34" charset="0"/>
                <a:cs typeface="Calibri" panose="020F0502020204030204" pitchFamily="34" charset="0"/>
              </a:rPr>
              <a:t>. </a:t>
            </a:r>
          </a:p>
          <a:p>
            <a:pPr marL="0" indent="0">
              <a:lnSpc>
                <a:spcPct val="120000"/>
              </a:lnSpc>
              <a:buFont typeface="Arial" panose="020B0604020202020204" pitchFamily="34" charset="0"/>
              <a:buNone/>
            </a:pPr>
            <a:r>
              <a:rPr lang="fr-FR" sz="2600" i="1">
                <a:latin typeface="Calibri" panose="020F0502020204030204" pitchFamily="34" charset="0"/>
                <a:cs typeface="Calibri" panose="020F0502020204030204" pitchFamily="34" charset="0"/>
              </a:rPr>
              <a:t>Pour éclaircir la non réussite d’une activité, il sera intéressant de procéder à un échange avec l’élève de manière à comprendre la nature de l’erreur. </a:t>
            </a:r>
          </a:p>
          <a:p>
            <a:pPr marL="0" indent="0">
              <a:lnSpc>
                <a:spcPct val="120000"/>
              </a:lnSpc>
              <a:buFont typeface="Arial" panose="020B0604020202020204" pitchFamily="34" charset="0"/>
              <a:buNone/>
            </a:pPr>
            <a:r>
              <a:rPr lang="fr-FR" sz="2600">
                <a:latin typeface="Calibri" panose="020F0502020204030204" pitchFamily="34" charset="0"/>
                <a:cs typeface="Calibri" panose="020F0502020204030204" pitchFamily="34" charset="0"/>
              </a:rPr>
              <a:t>L’</a:t>
            </a:r>
            <a:r>
              <a:rPr lang="fr-FR" sz="2600" err="1">
                <a:latin typeface="Calibri" panose="020F0502020204030204" pitchFamily="34" charset="0"/>
                <a:cs typeface="Calibri" panose="020F0502020204030204" pitchFamily="34" charset="0"/>
              </a:rPr>
              <a:t>évaluation</a:t>
            </a:r>
            <a:r>
              <a:rPr lang="fr-FR" sz="2600">
                <a:latin typeface="Calibri" panose="020F0502020204030204" pitchFamily="34" charset="0"/>
                <a:cs typeface="Calibri" panose="020F0502020204030204" pitchFamily="34" charset="0"/>
              </a:rPr>
              <a:t> devra également porter, sur </a:t>
            </a:r>
            <a:r>
              <a:rPr lang="fr-FR" sz="2600" b="1">
                <a:latin typeface="Calibri" panose="020F0502020204030204" pitchFamily="34" charset="0"/>
                <a:cs typeface="Calibri" panose="020F0502020204030204" pitchFamily="34" charset="0"/>
              </a:rPr>
              <a:t>le transfert des compétences phonologiques dans d’autres champs d’activités</a:t>
            </a:r>
            <a:r>
              <a:rPr lang="fr-FR" sz="2600">
                <a:latin typeface="Calibri" panose="020F0502020204030204" pitchFamily="34" charset="0"/>
                <a:cs typeface="Calibri" panose="020F0502020204030204" pitchFamily="34" charset="0"/>
              </a:rPr>
              <a:t> par exemple : </a:t>
            </a:r>
          </a:p>
          <a:p>
            <a:pPr>
              <a:lnSpc>
                <a:spcPct val="120000"/>
              </a:lnSpc>
            </a:pPr>
            <a:r>
              <a:rPr lang="fr-FR" sz="2600">
                <a:latin typeface="Calibri" panose="020F0502020204030204" pitchFamily="34" charset="0"/>
                <a:cs typeface="Calibri" panose="020F0502020204030204" pitchFamily="34" charset="0"/>
              </a:rPr>
              <a:t>En observant si les élèves sont capables de réaliser une </a:t>
            </a:r>
            <a:r>
              <a:rPr lang="fr-FR" sz="2600" b="1">
                <a:latin typeface="Calibri" panose="020F0502020204030204" pitchFamily="34" charset="0"/>
                <a:cs typeface="Calibri" panose="020F0502020204030204" pitchFamily="34" charset="0"/>
              </a:rPr>
              <a:t>segmentation syllabique pour pouvoir écrire un mot dans une situation d’encodage</a:t>
            </a:r>
            <a:r>
              <a:rPr lang="fr-FR" sz="2600">
                <a:latin typeface="Calibri" panose="020F0502020204030204" pitchFamily="34" charset="0"/>
                <a:cs typeface="Calibri" panose="020F0502020204030204" pitchFamily="34" charset="0"/>
              </a:rPr>
              <a:t>, </a:t>
            </a:r>
          </a:p>
          <a:p>
            <a:pPr>
              <a:lnSpc>
                <a:spcPct val="120000"/>
              </a:lnSpc>
            </a:pPr>
            <a:r>
              <a:rPr lang="fr-FR" sz="2600">
                <a:latin typeface="Calibri" panose="020F0502020204030204" pitchFamily="34" charset="0"/>
                <a:cs typeface="Calibri" panose="020F0502020204030204" pitchFamily="34" charset="0"/>
              </a:rPr>
              <a:t>En observant si les élèves peuvent effectuer une </a:t>
            </a:r>
            <a:r>
              <a:rPr lang="fr-FR" sz="2600" b="1">
                <a:latin typeface="Calibri" panose="020F0502020204030204" pitchFamily="34" charset="0"/>
                <a:cs typeface="Calibri" panose="020F0502020204030204" pitchFamily="34" charset="0"/>
              </a:rPr>
              <a:t>épellation phonémique </a:t>
            </a:r>
            <a:r>
              <a:rPr lang="fr-FR" sz="2600">
                <a:latin typeface="Calibri" panose="020F0502020204030204" pitchFamily="34" charset="0"/>
                <a:cs typeface="Calibri" panose="020F0502020204030204" pitchFamily="34" charset="0"/>
              </a:rPr>
              <a:t>: (m)(o)(t)(o) pour écrire MOTO</a:t>
            </a:r>
            <a:r>
              <a:rPr lang="fr-FR">
                <a:latin typeface="Calibri" panose="020F0502020204030204" pitchFamily="34" charset="0"/>
                <a:cs typeface="Calibri" panose="020F0502020204030204" pitchFamily="34" charset="0"/>
              </a:rPr>
              <a:t>. </a:t>
            </a:r>
          </a:p>
          <a:p>
            <a:pPr marL="0" indent="0">
              <a:buFont typeface="Arial" panose="020B0604020202020204" pitchFamily="34" charset="0"/>
              <a:buNone/>
            </a:pPr>
            <a:endParaRPr lang="fr-FR"/>
          </a:p>
        </p:txBody>
      </p:sp>
      <p:sp>
        <p:nvSpPr>
          <p:cNvPr id="10" name="Vague 9">
            <a:extLst>
              <a:ext uri="{FF2B5EF4-FFF2-40B4-BE49-F238E27FC236}">
                <a16:creationId xmlns:a16="http://schemas.microsoft.com/office/drawing/2014/main" id="{98670D5A-33D7-CB45-B6F6-D93782E13600}"/>
              </a:ext>
            </a:extLst>
          </p:cNvPr>
          <p:cNvSpPr/>
          <p:nvPr/>
        </p:nvSpPr>
        <p:spPr>
          <a:xfrm>
            <a:off x="384823" y="1624470"/>
            <a:ext cx="3397063" cy="896788"/>
          </a:xfrm>
          <a:prstGeom prst="wave">
            <a:avLst>
              <a:gd name="adj1" fmla="val 12500"/>
              <a:gd name="adj2" fmla="val -2581"/>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b="1" dirty="0">
                <a:solidFill>
                  <a:schemeClr val="tx1"/>
                </a:solidFill>
                <a:latin typeface="Calibri" panose="020F0502020204030204" pitchFamily="34" charset="0"/>
                <a:cs typeface="Calibri" panose="020F0502020204030204" pitchFamily="34" charset="0"/>
              </a:rPr>
              <a:t>Objectivation des </a:t>
            </a:r>
            <a:r>
              <a:rPr lang="fr-FR" sz="1400" b="1" dirty="0" err="1">
                <a:solidFill>
                  <a:schemeClr val="tx1"/>
                </a:solidFill>
                <a:latin typeface="Calibri" panose="020F0502020204030204" pitchFamily="34" charset="0"/>
                <a:cs typeface="Calibri" panose="020F0502020204030204" pitchFamily="34" charset="0"/>
              </a:rPr>
              <a:t>progrès</a:t>
            </a:r>
            <a:r>
              <a:rPr lang="fr-FR" sz="1400" b="1" dirty="0">
                <a:solidFill>
                  <a:schemeClr val="tx1"/>
                </a:solidFill>
                <a:latin typeface="Calibri" panose="020F0502020204030204" pitchFamily="34" charset="0"/>
                <a:cs typeface="Calibri" panose="020F0502020204030204" pitchFamily="34" charset="0"/>
              </a:rPr>
              <a:t> </a:t>
            </a:r>
            <a:r>
              <a:rPr lang="fr-FR" sz="1400" b="1" dirty="0" err="1">
                <a:solidFill>
                  <a:schemeClr val="tx1"/>
                </a:solidFill>
                <a:latin typeface="Calibri" panose="020F0502020204030204" pitchFamily="34" charset="0"/>
                <a:cs typeface="Calibri" panose="020F0502020204030204" pitchFamily="34" charset="0"/>
              </a:rPr>
              <a:t>réalisés</a:t>
            </a:r>
            <a:r>
              <a:rPr lang="fr-FR" sz="1400" b="1" dirty="0">
                <a:solidFill>
                  <a:schemeClr val="tx1"/>
                </a:solidFill>
                <a:latin typeface="Calibri" panose="020F0502020204030204" pitchFamily="34" charset="0"/>
                <a:cs typeface="Calibri" panose="020F0502020204030204" pitchFamily="34" charset="0"/>
              </a:rPr>
              <a:t> par chaque </a:t>
            </a:r>
            <a:r>
              <a:rPr lang="fr-FR" sz="1400" b="1" dirty="0" err="1">
                <a:solidFill>
                  <a:schemeClr val="tx1"/>
                </a:solidFill>
                <a:latin typeface="Calibri" panose="020F0502020204030204" pitchFamily="34" charset="0"/>
                <a:cs typeface="Calibri" panose="020F0502020204030204" pitchFamily="34" charset="0"/>
              </a:rPr>
              <a:t>élève</a:t>
            </a:r>
            <a:r>
              <a:rPr lang="fr-FR" sz="1400" b="1" dirty="0">
                <a:solidFill>
                  <a:schemeClr val="tx1"/>
                </a:solidFill>
                <a:latin typeface="Calibri" panose="020F0502020204030204" pitchFamily="34" charset="0"/>
                <a:cs typeface="Calibri" panose="020F0502020204030204" pitchFamily="34" charset="0"/>
              </a:rPr>
              <a:t> -</a:t>
            </a:r>
            <a:r>
              <a:rPr lang="fr-FR" sz="1400" b="1" dirty="0" err="1">
                <a:solidFill>
                  <a:schemeClr val="tx1"/>
                </a:solidFill>
                <a:latin typeface="Calibri" panose="020F0502020204030204" pitchFamily="34" charset="0"/>
                <a:cs typeface="Calibri" panose="020F0502020204030204" pitchFamily="34" charset="0"/>
              </a:rPr>
              <a:t>évolution</a:t>
            </a:r>
            <a:r>
              <a:rPr lang="fr-FR" sz="1400" b="1" dirty="0">
                <a:solidFill>
                  <a:schemeClr val="tx1"/>
                </a:solidFill>
                <a:latin typeface="Calibri" panose="020F0502020204030204" pitchFamily="34" charset="0"/>
                <a:cs typeface="Calibri" panose="020F0502020204030204" pitchFamily="34" charset="0"/>
              </a:rPr>
              <a:t> et </a:t>
            </a:r>
            <a:r>
              <a:rPr lang="fr-FR" sz="1400" b="1" dirty="0" err="1">
                <a:solidFill>
                  <a:schemeClr val="tx1"/>
                </a:solidFill>
                <a:latin typeface="Calibri" panose="020F0502020204030204" pitchFamily="34" charset="0"/>
                <a:cs typeface="Calibri" panose="020F0502020204030204" pitchFamily="34" charset="0"/>
              </a:rPr>
              <a:t>réussites</a:t>
            </a:r>
            <a:endParaRPr lang="fr-FR" sz="1400" b="1" dirty="0">
              <a:latin typeface="Calibri" panose="020F0502020204030204" pitchFamily="34" charset="0"/>
              <a:cs typeface="Calibri" panose="020F0502020204030204" pitchFamily="34" charset="0"/>
            </a:endParaRPr>
          </a:p>
        </p:txBody>
      </p:sp>
      <p:sp>
        <p:nvSpPr>
          <p:cNvPr id="12" name="Vague 11">
            <a:extLst>
              <a:ext uri="{FF2B5EF4-FFF2-40B4-BE49-F238E27FC236}">
                <a16:creationId xmlns:a16="http://schemas.microsoft.com/office/drawing/2014/main" id="{FF2671B6-7D18-5049-A126-9733618844B6}"/>
              </a:ext>
            </a:extLst>
          </p:cNvPr>
          <p:cNvSpPr/>
          <p:nvPr/>
        </p:nvSpPr>
        <p:spPr>
          <a:xfrm>
            <a:off x="4358936" y="1668069"/>
            <a:ext cx="2653702" cy="986354"/>
          </a:xfrm>
          <a:prstGeom prst="wave">
            <a:avLst>
              <a:gd name="adj1" fmla="val 12500"/>
              <a:gd name="adj2" fmla="val -347"/>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b="1" dirty="0">
                <a:latin typeface="Calibri" panose="020F0502020204030204" pitchFamily="34" charset="0"/>
                <a:cs typeface="Calibri" panose="020F0502020204030204" pitchFamily="34" charset="0"/>
              </a:rPr>
              <a:t>Observation attentive des </a:t>
            </a:r>
            <a:r>
              <a:rPr lang="fr-FR" sz="1400" b="1" dirty="0" err="1">
                <a:latin typeface="Calibri" panose="020F0502020204030204" pitchFamily="34" charset="0"/>
                <a:cs typeface="Calibri" panose="020F0502020204030204" pitchFamily="34" charset="0"/>
              </a:rPr>
              <a:t>élèves</a:t>
            </a:r>
            <a:r>
              <a:rPr lang="fr-FR" sz="1400" b="1" dirty="0">
                <a:latin typeface="Calibri" panose="020F0502020204030204" pitchFamily="34" charset="0"/>
                <a:cs typeface="Calibri" panose="020F0502020204030204" pitchFamily="34" charset="0"/>
              </a:rPr>
              <a:t> en situation d’apprentissage</a:t>
            </a:r>
            <a:r>
              <a:rPr lang="fr-FR" sz="1400" dirty="0">
                <a:latin typeface="Calibri" panose="020F0502020204030204" pitchFamily="34" charset="0"/>
                <a:cs typeface="Calibri" panose="020F0502020204030204" pitchFamily="34" charset="0"/>
              </a:rPr>
              <a:t>. </a:t>
            </a:r>
          </a:p>
        </p:txBody>
      </p:sp>
      <p:sp>
        <p:nvSpPr>
          <p:cNvPr id="13" name="Vague 12">
            <a:extLst>
              <a:ext uri="{FF2B5EF4-FFF2-40B4-BE49-F238E27FC236}">
                <a16:creationId xmlns:a16="http://schemas.microsoft.com/office/drawing/2014/main" id="{EEB8F187-7C74-C14E-A56A-1894D2539B27}"/>
              </a:ext>
            </a:extLst>
          </p:cNvPr>
          <p:cNvSpPr/>
          <p:nvPr/>
        </p:nvSpPr>
        <p:spPr>
          <a:xfrm>
            <a:off x="7941011" y="1605108"/>
            <a:ext cx="3102810" cy="113809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Calibri" panose="020F0502020204030204" pitchFamily="34" charset="0"/>
                <a:cs typeface="Calibri" panose="020F0502020204030204" pitchFamily="34" charset="0"/>
              </a:rPr>
              <a:t>Identification des </a:t>
            </a:r>
            <a:r>
              <a:rPr lang="fr-FR" sz="1400" b="1" dirty="0" err="1">
                <a:latin typeface="Calibri" panose="020F0502020204030204" pitchFamily="34" charset="0"/>
                <a:cs typeface="Calibri" panose="020F0502020204030204" pitchFamily="34" charset="0"/>
              </a:rPr>
              <a:t>critères</a:t>
            </a:r>
            <a:r>
              <a:rPr lang="fr-FR" sz="1400" b="1" dirty="0">
                <a:latin typeface="Calibri" panose="020F0502020204030204" pitchFamily="34" charset="0"/>
                <a:cs typeface="Calibri" panose="020F0502020204030204" pitchFamily="34" charset="0"/>
              </a:rPr>
              <a:t> d’observation, progressifs, raisonnables et objectifs</a:t>
            </a:r>
          </a:p>
        </p:txBody>
      </p:sp>
    </p:spTree>
    <p:extLst>
      <p:ext uri="{BB962C8B-B14F-4D97-AF65-F5344CB8AC3E}">
        <p14:creationId xmlns:p14="http://schemas.microsoft.com/office/powerpoint/2010/main" val="3074713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56B8473-9018-E14A-95BC-A65E09C990EA}"/>
              </a:ext>
            </a:extLst>
          </p:cNvPr>
          <p:cNvSpPr>
            <a:spLocks noGrp="1"/>
          </p:cNvSpPr>
          <p:nvPr>
            <p:ph type="title"/>
          </p:nvPr>
        </p:nvSpPr>
        <p:spPr>
          <a:xfrm>
            <a:off x="1651115" y="321677"/>
            <a:ext cx="9169285" cy="954520"/>
          </a:xfrm>
        </p:spPr>
        <p:txBody>
          <a:bodyPr>
            <a:normAutofit/>
          </a:bodyPr>
          <a:lstStyle/>
          <a:p>
            <a:pPr algn="ctr"/>
            <a:r>
              <a:rPr lang="fr-FR" sz="3100" b="1">
                <a:latin typeface="Calibri" panose="020F0502020204030204" pitchFamily="34" charset="0"/>
                <a:cs typeface="Calibri" panose="020F0502020204030204" pitchFamily="34" charset="0"/>
              </a:rPr>
              <a:t>De l’oral à l’écrit : découvrir le principe alphabétique</a:t>
            </a:r>
            <a:br>
              <a:rPr lang="fr-FR" sz="3100" b="1">
                <a:latin typeface="Calibri" panose="020F0502020204030204" pitchFamily="34" charset="0"/>
                <a:cs typeface="Calibri" panose="020F0502020204030204" pitchFamily="34" charset="0"/>
              </a:rPr>
            </a:br>
            <a:r>
              <a:rPr lang="fr-FR" sz="3100">
                <a:latin typeface="Calibri" panose="020F0502020204030204" pitchFamily="34" charset="0"/>
                <a:cs typeface="Calibri" panose="020F0502020204030204" pitchFamily="34" charset="0"/>
              </a:rPr>
              <a:t>La connaissance des lettres</a:t>
            </a:r>
            <a:endParaRPr lang="fr-FR" sz="320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7049DC0A-7EEE-2E48-A59C-8BAB278D69C7}"/>
              </a:ext>
            </a:extLst>
          </p:cNvPr>
          <p:cNvSpPr>
            <a:spLocks noGrp="1"/>
          </p:cNvSpPr>
          <p:nvPr>
            <p:ph idx="1"/>
          </p:nvPr>
        </p:nvSpPr>
        <p:spPr>
          <a:xfrm>
            <a:off x="472438" y="2023352"/>
            <a:ext cx="10967289" cy="3504611"/>
          </a:xfrm>
        </p:spPr>
        <p:txBody>
          <a:bodyPr>
            <a:normAutofit/>
          </a:bodyPr>
          <a:lstStyle/>
          <a:p>
            <a:pPr marL="0" indent="0">
              <a:buNone/>
            </a:pPr>
            <a:r>
              <a:rPr lang="fr-FR" sz="2400">
                <a:latin typeface="Calibri" panose="020F0502020204030204" pitchFamily="34" charset="0"/>
                <a:cs typeface="Calibri" panose="020F0502020204030204" pitchFamily="34" charset="0"/>
              </a:rPr>
              <a:t>Importance </a:t>
            </a:r>
            <a:r>
              <a:rPr lang="fr-FR" sz="2400" b="1">
                <a:latin typeface="Calibri" panose="020F0502020204030204" pitchFamily="34" charset="0"/>
                <a:cs typeface="Calibri" panose="020F0502020204030204" pitchFamily="34" charset="0"/>
              </a:rPr>
              <a:t>d’apprendre les lettres </a:t>
            </a:r>
          </a:p>
          <a:p>
            <a:pPr marL="0" indent="0">
              <a:buNone/>
            </a:pPr>
            <a:endParaRPr lang="fr-FR" sz="2400">
              <a:latin typeface="Calibri" panose="020F0502020204030204" pitchFamily="34" charset="0"/>
              <a:cs typeface="Calibri" panose="020F0502020204030204" pitchFamily="34" charset="0"/>
            </a:endParaRPr>
          </a:p>
          <a:p>
            <a:r>
              <a:rPr lang="fr-FR" sz="2400" b="1">
                <a:latin typeface="Calibri" panose="020F0502020204030204" pitchFamily="34" charset="0"/>
                <a:cs typeface="Calibri" panose="020F0502020204030204" pitchFamily="34" charset="0"/>
              </a:rPr>
              <a:t>Prédicteur</a:t>
            </a:r>
            <a:r>
              <a:rPr lang="fr-FR" sz="2400">
                <a:latin typeface="Calibri" panose="020F0502020204030204" pitchFamily="34" charset="0"/>
                <a:cs typeface="Calibri" panose="020F0502020204030204" pitchFamily="34" charset="0"/>
              </a:rPr>
              <a:t> précoce puissant de </a:t>
            </a:r>
            <a:r>
              <a:rPr lang="fr-FR" sz="2400" b="1">
                <a:latin typeface="Calibri" panose="020F0502020204030204" pitchFamily="34" charset="0"/>
                <a:cs typeface="Calibri" panose="020F0502020204030204" pitchFamily="34" charset="0"/>
              </a:rPr>
              <a:t>la réussite en lecture-écriture</a:t>
            </a:r>
            <a:endParaRPr lang="fr-FR" sz="2400">
              <a:latin typeface="Calibri" panose="020F0502020204030204" pitchFamily="34" charset="0"/>
              <a:cs typeface="Calibri" panose="020F0502020204030204" pitchFamily="34" charset="0"/>
            </a:endParaRPr>
          </a:p>
          <a:p>
            <a:r>
              <a:rPr lang="fr-FR" sz="2400">
                <a:latin typeface="Calibri" panose="020F0502020204030204" pitchFamily="34" charset="0"/>
                <a:cs typeface="Calibri" panose="020F0502020204030204" pitchFamily="34" charset="0"/>
              </a:rPr>
              <a:t>Distinction connaissance du nom des lettres, valeur phonémique, forme graphique.</a:t>
            </a:r>
            <a:r>
              <a:rPr lang="fr-FR" sz="2400" b="1">
                <a:latin typeface="Calibri" panose="020F0502020204030204" pitchFamily="34" charset="0"/>
                <a:cs typeface="Calibri" panose="020F0502020204030204" pitchFamily="34" charset="0"/>
              </a:rPr>
              <a:t> </a:t>
            </a:r>
            <a:endParaRPr lang="fr-FR" sz="2400">
              <a:latin typeface="Calibri" panose="020F0502020204030204" pitchFamily="34" charset="0"/>
              <a:cs typeface="Calibri" panose="020F0502020204030204" pitchFamily="34" charset="0"/>
            </a:endParaRPr>
          </a:p>
          <a:p>
            <a:r>
              <a:rPr lang="fr-FR" sz="2400">
                <a:latin typeface="Calibri" panose="020F0502020204030204" pitchFamily="34" charset="0"/>
                <a:cs typeface="Calibri" panose="020F0502020204030204" pitchFamily="34" charset="0"/>
              </a:rPr>
              <a:t>Premières </a:t>
            </a:r>
            <a:r>
              <a:rPr lang="fr-FR" sz="2400" b="1">
                <a:latin typeface="Calibri" panose="020F0502020204030204" pitchFamily="34" charset="0"/>
                <a:cs typeface="Calibri" panose="020F0502020204030204" pitchFamily="34" charset="0"/>
              </a:rPr>
              <a:t>connexions oral/écrit effectuées grâce au nom des lettres</a:t>
            </a:r>
            <a:endParaRPr lang="fr-FR" sz="2400">
              <a:latin typeface="Calibri" panose="020F0502020204030204" pitchFamily="34" charset="0"/>
              <a:cs typeface="Calibri" panose="020F0502020204030204" pitchFamily="34" charset="0"/>
            </a:endParaRPr>
          </a:p>
          <a:p>
            <a:r>
              <a:rPr lang="fr-FR" sz="2400">
                <a:latin typeface="Calibri" panose="020F0502020204030204" pitchFamily="34" charset="0"/>
                <a:cs typeface="Calibri" panose="020F0502020204030204" pitchFamily="34" charset="0"/>
              </a:rPr>
              <a:t>La connaissance du nom des lettres facilite l’accès au son de la lettre.</a:t>
            </a:r>
          </a:p>
          <a:p>
            <a:pPr marL="0" indent="0">
              <a:buNone/>
            </a:pPr>
            <a:endParaRPr lang="fr-FR" sz="2400">
              <a:latin typeface="Calibri" panose="020F0502020204030204" pitchFamily="34" charset="0"/>
              <a:cs typeface="Calibri" panose="020F0502020204030204" pitchFamily="34" charset="0"/>
            </a:endParaRPr>
          </a:p>
          <a:p>
            <a:endParaRPr lang="fr-FR" sz="240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D846B9E-3444-3248-AFC1-538E4F02E131}"/>
              </a:ext>
            </a:extLst>
          </p:cNvPr>
          <p:cNvSpPr/>
          <p:nvPr/>
        </p:nvSpPr>
        <p:spPr>
          <a:xfrm>
            <a:off x="619993" y="5823021"/>
            <a:ext cx="2209799" cy="707886"/>
          </a:xfrm>
          <a:prstGeom prst="rect">
            <a:avLst/>
          </a:prstGeom>
        </p:spPr>
        <p:txBody>
          <a:bodyPr wrap="square">
            <a:spAutoFit/>
          </a:bodyPr>
          <a:lstStyle/>
          <a:p>
            <a:r>
              <a:rPr lang="fr-FR" sz="1000"/>
              <a:t>DOCUMENTS DE RÉFÉRENCE</a:t>
            </a:r>
          </a:p>
          <a:p>
            <a:r>
              <a:rPr lang="fr-FR" sz="1000" b="1" i="1"/>
              <a:t>Pour préparer l’apprentissage de la lecture et de l’écriture à l’école maternelle</a:t>
            </a:r>
            <a:endParaRPr lang="fr-FR" sz="1000" b="1"/>
          </a:p>
        </p:txBody>
      </p:sp>
      <p:pic>
        <p:nvPicPr>
          <p:cNvPr id="6" name="Image 5">
            <a:extLst>
              <a:ext uri="{FF2B5EF4-FFF2-40B4-BE49-F238E27FC236}">
                <a16:creationId xmlns:a16="http://schemas.microsoft.com/office/drawing/2014/main" id="{098C95D3-12D6-D944-883D-E73E28DBB3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53998" y="321677"/>
            <a:ext cx="771457" cy="1076825"/>
          </a:xfrm>
          <a:prstGeom prst="rect">
            <a:avLst/>
          </a:prstGeom>
        </p:spPr>
      </p:pic>
    </p:spTree>
    <p:extLst>
      <p:ext uri="{BB962C8B-B14F-4D97-AF65-F5344CB8AC3E}">
        <p14:creationId xmlns:p14="http://schemas.microsoft.com/office/powerpoint/2010/main" val="3200360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7D5F76-B535-3641-8F2D-3F197B8D4874}"/>
              </a:ext>
            </a:extLst>
          </p:cNvPr>
          <p:cNvSpPr>
            <a:spLocks noGrp="1"/>
          </p:cNvSpPr>
          <p:nvPr>
            <p:ph sz="half" idx="1"/>
          </p:nvPr>
        </p:nvSpPr>
        <p:spPr/>
        <p:txBody>
          <a:bodyPr>
            <a:normAutofit fontScale="55000" lnSpcReduction="20000"/>
          </a:bodyPr>
          <a:lstStyle/>
          <a:p>
            <a:pPr marL="0" indent="0">
              <a:buNone/>
            </a:pPr>
            <a:r>
              <a:rPr lang="fr-FR">
                <a:latin typeface="Calibri" panose="020F0502020204030204" pitchFamily="34" charset="0"/>
                <a:cs typeface="Calibri" panose="020F0502020204030204" pitchFamily="34" charset="0"/>
              </a:rPr>
              <a:t>Principes généraux</a:t>
            </a:r>
          </a:p>
          <a:p>
            <a:pPr marL="0" indent="0">
              <a:buNone/>
            </a:pPr>
            <a:r>
              <a:rPr lang="fr-FR" sz="2900">
                <a:latin typeface="Calibri" panose="020F0502020204030204" pitchFamily="34" charset="0"/>
                <a:cs typeface="Calibri" panose="020F0502020204030204" pitchFamily="34" charset="0"/>
              </a:rPr>
              <a:t>Les activités d’essais d’écriture correspondent à des activités d’essais d’encodage : écrire un mot inconnu en partant de l’oral pour aller vers l’écrit. Elles visent à faire comprendre aux enfants le fonctionnement du principe alphabétique de la langue française.</a:t>
            </a:r>
          </a:p>
          <a:p>
            <a:pPr marL="0" indent="0">
              <a:buNone/>
            </a:pPr>
            <a:r>
              <a:rPr lang="fr-FR" sz="2900">
                <a:latin typeface="Calibri" panose="020F0502020204030204" pitchFamily="34" charset="0"/>
                <a:cs typeface="Calibri" panose="020F0502020204030204" pitchFamily="34" charset="0"/>
              </a:rPr>
              <a:t>En aucun cas il ne s’agit de proposer des activités de décodage…</a:t>
            </a:r>
          </a:p>
          <a:p>
            <a:pPr marL="0" indent="0">
              <a:buNone/>
            </a:pPr>
            <a:r>
              <a:rPr lang="fr-FR" sz="2900">
                <a:latin typeface="Calibri" panose="020F0502020204030204" pitchFamily="34" charset="0"/>
                <a:cs typeface="Calibri" panose="020F0502020204030204" pitchFamily="34" charset="0"/>
              </a:rPr>
              <a:t>La valorisation des essais d’écriture constitue un excellent stimulateur pour que l’élève développe les habiletés nécessaires aux apprentissages ultérieurs…</a:t>
            </a:r>
          </a:p>
          <a:p>
            <a:pPr marL="0" indent="0">
              <a:buNone/>
            </a:pPr>
            <a:r>
              <a:rPr lang="fr-FR" sz="2900">
                <a:latin typeface="Calibri" panose="020F0502020204030204" pitchFamily="34" charset="0"/>
                <a:cs typeface="Calibri" panose="020F0502020204030204" pitchFamily="34" charset="0"/>
              </a:rPr>
              <a:t>Les essais d’écriture sont une activité qui mobilise une très grande vigilance attentionnelle de la part des élèves. La verbalisation accompagne véritablement le processus d’apprentissage. </a:t>
            </a:r>
          </a:p>
        </p:txBody>
      </p:sp>
      <p:sp>
        <p:nvSpPr>
          <p:cNvPr id="8" name="Rectangle 7">
            <a:extLst>
              <a:ext uri="{FF2B5EF4-FFF2-40B4-BE49-F238E27FC236}">
                <a16:creationId xmlns:a16="http://schemas.microsoft.com/office/drawing/2014/main" id="{B09F10BD-FF1F-F245-8B89-E21C27A202F0}"/>
              </a:ext>
            </a:extLst>
          </p:cNvPr>
          <p:cNvSpPr/>
          <p:nvPr/>
        </p:nvSpPr>
        <p:spPr>
          <a:xfrm>
            <a:off x="746759" y="1521129"/>
            <a:ext cx="5196841" cy="369332"/>
          </a:xfrm>
          <a:prstGeom prst="rect">
            <a:avLst/>
          </a:prstGeom>
        </p:spPr>
        <p:txBody>
          <a:bodyPr wrap="square">
            <a:spAutoFit/>
          </a:bodyPr>
          <a:lstStyle/>
          <a:p>
            <a:r>
              <a:rPr lang="fr-FR" b="1">
                <a:latin typeface="Calibri" panose="020F0502020204030204" pitchFamily="34" charset="0"/>
                <a:cs typeface="Calibri" panose="020F0502020204030204" pitchFamily="34" charset="0"/>
              </a:rPr>
              <a:t>Principes pour concevoir son enseignement </a:t>
            </a:r>
            <a:endParaRPr lang="fr-FR">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57FE9A9-BFEF-1040-A07E-3D4CD3B06FB2}"/>
              </a:ext>
            </a:extLst>
          </p:cNvPr>
          <p:cNvSpPr/>
          <p:nvPr/>
        </p:nvSpPr>
        <p:spPr>
          <a:xfrm>
            <a:off x="746759" y="417393"/>
            <a:ext cx="5181600" cy="1138773"/>
          </a:xfrm>
          <a:prstGeom prst="rect">
            <a:avLst/>
          </a:prstGeom>
        </p:spPr>
        <p:txBody>
          <a:bodyPr wrap="square">
            <a:spAutoFit/>
          </a:bodyPr>
          <a:lstStyle/>
          <a:p>
            <a:r>
              <a:rPr lang="fr-FR" sz="2000" b="1">
                <a:latin typeface="Calibri" panose="020F0502020204030204" pitchFamily="34" charset="0"/>
                <a:cs typeface="Calibri" panose="020F0502020204030204" pitchFamily="34" charset="0"/>
              </a:rPr>
              <a:t>De l’oral à l’écrit : découvrir le principe alphabétique</a:t>
            </a:r>
            <a:r>
              <a:rPr lang="fr-FR" sz="2800" b="1">
                <a:latin typeface="Calibri" panose="020F0502020204030204" pitchFamily="34" charset="0"/>
                <a:cs typeface="Calibri" panose="020F0502020204030204" pitchFamily="34" charset="0"/>
              </a:rPr>
              <a:t/>
            </a:r>
            <a:br>
              <a:rPr lang="fr-FR" sz="2800" b="1">
                <a:latin typeface="Calibri" panose="020F0502020204030204" pitchFamily="34" charset="0"/>
                <a:cs typeface="Calibri" panose="020F0502020204030204" pitchFamily="34" charset="0"/>
              </a:rPr>
            </a:br>
            <a:r>
              <a:rPr lang="fr-FR" sz="2800">
                <a:latin typeface="Calibri" panose="020F0502020204030204" pitchFamily="34" charset="0"/>
                <a:cs typeface="Calibri" panose="020F0502020204030204" pitchFamily="34" charset="0"/>
              </a:rPr>
              <a:t>Essais d’écriture</a:t>
            </a:r>
          </a:p>
        </p:txBody>
      </p:sp>
      <p:sp>
        <p:nvSpPr>
          <p:cNvPr id="10" name="Rectangle 9">
            <a:extLst>
              <a:ext uri="{FF2B5EF4-FFF2-40B4-BE49-F238E27FC236}">
                <a16:creationId xmlns:a16="http://schemas.microsoft.com/office/drawing/2014/main" id="{955855E6-A7D5-8D4E-A30F-2F5A7B90B676}"/>
              </a:ext>
            </a:extLst>
          </p:cNvPr>
          <p:cNvSpPr/>
          <p:nvPr/>
        </p:nvSpPr>
        <p:spPr>
          <a:xfrm>
            <a:off x="746759" y="5956918"/>
            <a:ext cx="4772889" cy="553998"/>
          </a:xfrm>
          <a:prstGeom prst="rect">
            <a:avLst/>
          </a:prstGeom>
        </p:spPr>
        <p:txBody>
          <a:bodyPr wrap="square">
            <a:spAutoFit/>
          </a:bodyPr>
          <a:lstStyle/>
          <a:p>
            <a:r>
              <a:rPr lang="fr-FR" sz="1000"/>
              <a:t>DOCUMENTS DE RÉFÉRENCE EDUSCOL(Aout 2020) </a:t>
            </a:r>
          </a:p>
          <a:p>
            <a:r>
              <a:rPr lang="fr-FR" sz="1000">
                <a:hlinkClick r:id="rId3"/>
              </a:rPr>
              <a:t>https://cache.media.eduscol.education.fr/file/principAlphaEE/42/0/PrincipAlpha_Essai_decriture_Principes_1316420.pdf</a:t>
            </a:r>
          </a:p>
        </p:txBody>
      </p:sp>
      <p:sp>
        <p:nvSpPr>
          <p:cNvPr id="11" name="Flèche vers la droite 10">
            <a:extLst>
              <a:ext uri="{FF2B5EF4-FFF2-40B4-BE49-F238E27FC236}">
                <a16:creationId xmlns:a16="http://schemas.microsoft.com/office/drawing/2014/main" id="{34F78A14-D6A5-BD4E-8E59-65F2270CB6C4}"/>
              </a:ext>
            </a:extLst>
          </p:cNvPr>
          <p:cNvSpPr/>
          <p:nvPr/>
        </p:nvSpPr>
        <p:spPr>
          <a:xfrm>
            <a:off x="6095998" y="214861"/>
            <a:ext cx="5732835" cy="1155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a:latin typeface="Calibri" panose="020F0502020204030204" pitchFamily="34" charset="0"/>
                <a:cs typeface="Calibri" panose="020F0502020204030204" pitchFamily="34" charset="0"/>
              </a:rPr>
              <a:t>Principe 1 : une démarche rigoureuse, des étapes à respecter</a:t>
            </a:r>
          </a:p>
        </p:txBody>
      </p:sp>
      <p:sp>
        <p:nvSpPr>
          <p:cNvPr id="12" name="Flèche vers la droite 11">
            <a:extLst>
              <a:ext uri="{FF2B5EF4-FFF2-40B4-BE49-F238E27FC236}">
                <a16:creationId xmlns:a16="http://schemas.microsoft.com/office/drawing/2014/main" id="{4050443C-8D6C-4F47-8718-97C60AA91CD5}"/>
              </a:ext>
            </a:extLst>
          </p:cNvPr>
          <p:cNvSpPr/>
          <p:nvPr/>
        </p:nvSpPr>
        <p:spPr>
          <a:xfrm>
            <a:off x="6095999" y="1499533"/>
            <a:ext cx="5732834" cy="1110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a:latin typeface="Calibri" panose="020F0502020204030204" pitchFamily="34" charset="0"/>
                <a:cs typeface="Calibri" panose="020F0502020204030204" pitchFamily="34" charset="0"/>
              </a:rPr>
              <a:t>Principe 2 : Une progressivité à établir</a:t>
            </a:r>
          </a:p>
        </p:txBody>
      </p:sp>
      <p:sp>
        <p:nvSpPr>
          <p:cNvPr id="13" name="Flèche vers la droite 12">
            <a:extLst>
              <a:ext uri="{FF2B5EF4-FFF2-40B4-BE49-F238E27FC236}">
                <a16:creationId xmlns:a16="http://schemas.microsoft.com/office/drawing/2014/main" id="{A272F585-A62F-9941-B070-6435AAC56BF4}"/>
              </a:ext>
            </a:extLst>
          </p:cNvPr>
          <p:cNvSpPr/>
          <p:nvPr/>
        </p:nvSpPr>
        <p:spPr>
          <a:xfrm>
            <a:off x="6095999" y="2693051"/>
            <a:ext cx="5732834" cy="1155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latin typeface="Calibri" panose="020F0502020204030204" pitchFamily="34" charset="0"/>
                <a:cs typeface="Calibri" panose="020F0502020204030204" pitchFamily="34" charset="0"/>
              </a:rPr>
              <a:t>Principe 3 : Des </a:t>
            </a:r>
            <a:r>
              <a:rPr lang="fr-FR" sz="2000" b="1">
                <a:latin typeface="Calibri" panose="020F0502020204030204" pitchFamily="34" charset="0"/>
                <a:cs typeface="Calibri" panose="020F0502020204030204" pitchFamily="34" charset="0"/>
              </a:rPr>
              <a:t>gestes</a:t>
            </a:r>
            <a:r>
              <a:rPr lang="fr-FR" b="1">
                <a:latin typeface="Calibri" panose="020F0502020204030204" pitchFamily="34" charset="0"/>
                <a:cs typeface="Calibri" panose="020F0502020204030204" pitchFamily="34" charset="0"/>
              </a:rPr>
              <a:t> professionnels à privilégier </a:t>
            </a:r>
            <a:endParaRPr lang="fr-FR">
              <a:latin typeface="Calibri" panose="020F0502020204030204" pitchFamily="34" charset="0"/>
              <a:cs typeface="Calibri" panose="020F0502020204030204" pitchFamily="34" charset="0"/>
            </a:endParaRPr>
          </a:p>
        </p:txBody>
      </p:sp>
      <p:sp>
        <p:nvSpPr>
          <p:cNvPr id="15" name="Flèche vers la droite 14">
            <a:extLst>
              <a:ext uri="{FF2B5EF4-FFF2-40B4-BE49-F238E27FC236}">
                <a16:creationId xmlns:a16="http://schemas.microsoft.com/office/drawing/2014/main" id="{979D8DF2-CEB8-7543-A03B-FA4EC55F7BBF}"/>
              </a:ext>
            </a:extLst>
          </p:cNvPr>
          <p:cNvSpPr/>
          <p:nvPr/>
        </p:nvSpPr>
        <p:spPr>
          <a:xfrm>
            <a:off x="6095999" y="3929648"/>
            <a:ext cx="5732834" cy="1155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a:latin typeface="Calibri" panose="020F0502020204030204" pitchFamily="34" charset="0"/>
                <a:cs typeface="Calibri" panose="020F0502020204030204" pitchFamily="34" charset="0"/>
              </a:rPr>
              <a:t>Principe 4 : Des stratégies à encourager</a:t>
            </a:r>
            <a:endParaRPr lang="fr-FR" sz="2000">
              <a:latin typeface="Calibri" panose="020F0502020204030204" pitchFamily="34" charset="0"/>
              <a:cs typeface="Calibri" panose="020F0502020204030204" pitchFamily="34" charset="0"/>
            </a:endParaRPr>
          </a:p>
        </p:txBody>
      </p:sp>
      <p:sp>
        <p:nvSpPr>
          <p:cNvPr id="16" name="Flèche vers la droite 15">
            <a:extLst>
              <a:ext uri="{FF2B5EF4-FFF2-40B4-BE49-F238E27FC236}">
                <a16:creationId xmlns:a16="http://schemas.microsoft.com/office/drawing/2014/main" id="{DF4AA487-DD7A-324D-88C8-0C93E0D7D9E2}"/>
              </a:ext>
            </a:extLst>
          </p:cNvPr>
          <p:cNvSpPr/>
          <p:nvPr/>
        </p:nvSpPr>
        <p:spPr>
          <a:xfrm>
            <a:off x="6095999" y="5166245"/>
            <a:ext cx="5732834" cy="1344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latin typeface="Calibri" panose="020F0502020204030204" pitchFamily="34" charset="0"/>
                <a:cs typeface="Calibri" panose="020F0502020204030204" pitchFamily="34" charset="0"/>
              </a:rPr>
              <a:t>Principe 5 : Des outils à construire avec les élèves et à mettre à leur disposition</a:t>
            </a:r>
            <a:endParaRPr lang="fr-F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8150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0A5535-544A-CE4E-92E0-399AE0C93BC1}"/>
              </a:ext>
            </a:extLst>
          </p:cNvPr>
          <p:cNvSpPr>
            <a:spLocks noGrp="1"/>
          </p:cNvSpPr>
          <p:nvPr>
            <p:ph type="title"/>
          </p:nvPr>
        </p:nvSpPr>
        <p:spPr>
          <a:xfrm>
            <a:off x="386542" y="276514"/>
            <a:ext cx="10401200" cy="621814"/>
          </a:xfrm>
        </p:spPr>
        <p:txBody>
          <a:bodyPr>
            <a:normAutofit fontScale="90000"/>
          </a:bodyPr>
          <a:lstStyle/>
          <a:p>
            <a:r>
              <a:rPr lang="fr-FR" sz="4000" b="1">
                <a:latin typeface="Calibri" panose="020F0502020204030204" pitchFamily="34" charset="0"/>
                <a:cs typeface="Calibri" panose="020F0502020204030204" pitchFamily="34" charset="0"/>
              </a:rPr>
              <a:t>De l’oral à l’écrit : découvrir le principe alphabétique</a:t>
            </a:r>
            <a:endParaRPr lang="fr-FR" sz="4000">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4B2D6965-C7AB-6144-8F25-F15EE9F9F7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31820" y="276514"/>
            <a:ext cx="771457" cy="1076825"/>
          </a:xfrm>
          <a:prstGeom prst="rect">
            <a:avLst/>
          </a:prstGeom>
        </p:spPr>
      </p:pic>
      <p:sp>
        <p:nvSpPr>
          <p:cNvPr id="3" name="ZoneTexte 2">
            <a:extLst>
              <a:ext uri="{FF2B5EF4-FFF2-40B4-BE49-F238E27FC236}">
                <a16:creationId xmlns:a16="http://schemas.microsoft.com/office/drawing/2014/main" id="{8922F918-06F1-084A-B81A-B106F8B4FCCC}"/>
              </a:ext>
            </a:extLst>
          </p:cNvPr>
          <p:cNvSpPr txBox="1"/>
          <p:nvPr/>
        </p:nvSpPr>
        <p:spPr>
          <a:xfrm>
            <a:off x="493422" y="1747013"/>
            <a:ext cx="11024126" cy="3970318"/>
          </a:xfrm>
          <a:prstGeom prst="rect">
            <a:avLst/>
          </a:prstGeom>
          <a:noFill/>
        </p:spPr>
        <p:txBody>
          <a:bodyPr wrap="square" rtlCol="0">
            <a:spAutoFit/>
          </a:bodyPr>
          <a:lstStyle/>
          <a:p>
            <a:r>
              <a:rPr lang="fr-FR" b="1"/>
              <a:t>Temps 1 : </a:t>
            </a:r>
          </a:p>
          <a:p>
            <a:r>
              <a:rPr lang="fr-FR"/>
              <a:t>-  Donner du sens à l’activité́ ; expliciter l’intention d’écriture </a:t>
            </a:r>
          </a:p>
          <a:p>
            <a:r>
              <a:rPr lang="fr-FR"/>
              <a:t>-  Enoncer les critères de réussite </a:t>
            </a:r>
          </a:p>
          <a:p>
            <a:pPr>
              <a:buFontTx/>
              <a:buChar char="-"/>
            </a:pPr>
            <a:r>
              <a:rPr lang="fr-FR"/>
              <a:t> Faire identifier les besoins et les ressources pour réaliser la tache </a:t>
            </a:r>
          </a:p>
          <a:p>
            <a:r>
              <a:rPr lang="fr-FR" b="1"/>
              <a:t>Temps 2 : </a:t>
            </a:r>
          </a:p>
          <a:p>
            <a:r>
              <a:rPr lang="fr-FR"/>
              <a:t>-  Accompagner la recherche des enlevés </a:t>
            </a:r>
          </a:p>
          <a:p>
            <a:r>
              <a:rPr lang="fr-FR"/>
              <a:t>-  Valoriser les essais, mettre en confiance </a:t>
            </a:r>
          </a:p>
          <a:p>
            <a:r>
              <a:rPr lang="fr-FR"/>
              <a:t>-  Observer les procédures des enlevés </a:t>
            </a:r>
          </a:p>
          <a:p>
            <a:pPr>
              <a:buFontTx/>
              <a:buChar char="-"/>
            </a:pPr>
            <a:r>
              <a:rPr lang="fr-FR"/>
              <a:t> Lire à voix haute l’essai d’écriture de l’enlevé </a:t>
            </a:r>
          </a:p>
          <a:p>
            <a:r>
              <a:rPr lang="fr-FR" b="1"/>
              <a:t>Temps 3 : </a:t>
            </a:r>
          </a:p>
          <a:p>
            <a:r>
              <a:rPr lang="fr-FR"/>
              <a:t>-  Ecrire la forme canonique </a:t>
            </a:r>
          </a:p>
          <a:p>
            <a:r>
              <a:rPr lang="fr-FR"/>
              <a:t>-  Interpréter la production de l’élève : poser l’encart à la norme </a:t>
            </a:r>
          </a:p>
          <a:p>
            <a:r>
              <a:rPr lang="fr-FR"/>
              <a:t>-  Faire copier la forme canonique </a:t>
            </a:r>
          </a:p>
          <a:p>
            <a:r>
              <a:rPr lang="fr-FR"/>
              <a:t>-  Faire reformuler les critères de réussite </a:t>
            </a:r>
          </a:p>
        </p:txBody>
      </p:sp>
      <p:sp>
        <p:nvSpPr>
          <p:cNvPr id="10" name="Flèche vers la droite 9">
            <a:extLst>
              <a:ext uri="{FF2B5EF4-FFF2-40B4-BE49-F238E27FC236}">
                <a16:creationId xmlns:a16="http://schemas.microsoft.com/office/drawing/2014/main" id="{EDCCDC4D-600B-6B4E-8342-D050DB9AD1C7}"/>
              </a:ext>
            </a:extLst>
          </p:cNvPr>
          <p:cNvSpPr/>
          <p:nvPr/>
        </p:nvSpPr>
        <p:spPr>
          <a:xfrm>
            <a:off x="493422" y="744701"/>
            <a:ext cx="7769632" cy="827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a:latin typeface="Calibri" panose="020F0502020204030204" pitchFamily="34" charset="0"/>
                <a:cs typeface="Calibri" panose="020F0502020204030204" pitchFamily="34" charset="0"/>
              </a:rPr>
              <a:t>Principe 1 : une démarche rigoureuse, des étapes à respecter</a:t>
            </a:r>
          </a:p>
        </p:txBody>
      </p:sp>
    </p:spTree>
    <p:extLst>
      <p:ext uri="{BB962C8B-B14F-4D97-AF65-F5344CB8AC3E}">
        <p14:creationId xmlns:p14="http://schemas.microsoft.com/office/powerpoint/2010/main" val="3185299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0A5535-544A-CE4E-92E0-399AE0C93BC1}"/>
              </a:ext>
            </a:extLst>
          </p:cNvPr>
          <p:cNvSpPr>
            <a:spLocks noGrp="1"/>
          </p:cNvSpPr>
          <p:nvPr>
            <p:ph type="title"/>
          </p:nvPr>
        </p:nvSpPr>
        <p:spPr>
          <a:xfrm>
            <a:off x="386542" y="276514"/>
            <a:ext cx="10401200" cy="621814"/>
          </a:xfrm>
        </p:spPr>
        <p:txBody>
          <a:bodyPr>
            <a:normAutofit fontScale="90000"/>
          </a:bodyPr>
          <a:lstStyle/>
          <a:p>
            <a:r>
              <a:rPr lang="fr-FR" sz="4000" b="1">
                <a:latin typeface="Calibri" panose="020F0502020204030204" pitchFamily="34" charset="0"/>
                <a:cs typeface="Calibri" panose="020F0502020204030204" pitchFamily="34" charset="0"/>
              </a:rPr>
              <a:t>De l’oral à l’écrit : découvrir le principe alphabétique</a:t>
            </a:r>
            <a:endParaRPr lang="fr-FR" sz="4000">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4B2D6965-C7AB-6144-8F25-F15EE9F9F7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31820" y="276514"/>
            <a:ext cx="771457" cy="1076825"/>
          </a:xfrm>
          <a:prstGeom prst="rect">
            <a:avLst/>
          </a:prstGeom>
        </p:spPr>
      </p:pic>
      <p:sp>
        <p:nvSpPr>
          <p:cNvPr id="9" name="Flèche vers la droite 8">
            <a:extLst>
              <a:ext uri="{FF2B5EF4-FFF2-40B4-BE49-F238E27FC236}">
                <a16:creationId xmlns:a16="http://schemas.microsoft.com/office/drawing/2014/main" id="{A2147AFE-98F7-9146-9EF9-66CF16E34919}"/>
              </a:ext>
            </a:extLst>
          </p:cNvPr>
          <p:cNvSpPr/>
          <p:nvPr/>
        </p:nvSpPr>
        <p:spPr>
          <a:xfrm>
            <a:off x="493423" y="909956"/>
            <a:ext cx="5181600" cy="792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a:latin typeface="Calibri" panose="020F0502020204030204" pitchFamily="34" charset="0"/>
                <a:cs typeface="Calibri" panose="020F0502020204030204" pitchFamily="34" charset="0"/>
              </a:rPr>
              <a:t>Principe 3 : Des gestes professionnels à privilégier </a:t>
            </a:r>
            <a:endParaRPr lang="fr-FR" sz="1600">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8922F918-06F1-084A-B81A-B106F8B4FCCC}"/>
              </a:ext>
            </a:extLst>
          </p:cNvPr>
          <p:cNvSpPr txBox="1"/>
          <p:nvPr/>
        </p:nvSpPr>
        <p:spPr>
          <a:xfrm>
            <a:off x="493422" y="1997839"/>
            <a:ext cx="11024126" cy="2862322"/>
          </a:xfrm>
          <a:prstGeom prst="rect">
            <a:avLst/>
          </a:prstGeom>
          <a:noFill/>
        </p:spPr>
        <p:txBody>
          <a:bodyPr wrap="square" rtlCol="0">
            <a:spAutoFit/>
          </a:bodyPr>
          <a:lstStyle/>
          <a:p>
            <a:r>
              <a:rPr lang="fr-FR">
                <a:latin typeface="Calibri" panose="020F0502020204030204" pitchFamily="34" charset="0"/>
                <a:cs typeface="Calibri" panose="020F0502020204030204" pitchFamily="34" charset="0"/>
              </a:rPr>
              <a:t>- La valorisation des essais d’écriture favorise le développement des habiletés nécessaires à la compréhension du système alphabétique.</a:t>
            </a:r>
          </a:p>
          <a:p>
            <a:r>
              <a:rPr lang="fr-FR">
                <a:latin typeface="Calibri" panose="020F0502020204030204" pitchFamily="34" charset="0"/>
                <a:cs typeface="Calibri" panose="020F0502020204030204" pitchFamily="34" charset="0"/>
              </a:rPr>
              <a:t>- Choisir soigneusement le corpus de mots travaillés (transcription de P/G simples). </a:t>
            </a:r>
          </a:p>
          <a:p>
            <a:r>
              <a:rPr lang="fr-FR">
                <a:latin typeface="Calibri" panose="020F0502020204030204" pitchFamily="34" charset="0"/>
                <a:cs typeface="Calibri" panose="020F0502020204030204" pitchFamily="34" charset="0"/>
              </a:rPr>
              <a:t>- Privilégier la régularité pour favoriser la mémorisation. </a:t>
            </a:r>
          </a:p>
          <a:p>
            <a:r>
              <a:rPr lang="fr-FR">
                <a:latin typeface="Calibri" panose="020F0502020204030204" pitchFamily="34" charset="0"/>
                <a:cs typeface="Calibri" panose="020F0502020204030204" pitchFamily="34" charset="0"/>
              </a:rPr>
              <a:t>- Faire écrire les élèves en favorisant les allers-retours entre l’oral et l’écrit </a:t>
            </a:r>
          </a:p>
          <a:p>
            <a:r>
              <a:rPr lang="fr-FR" b="1">
                <a:latin typeface="Calibri" panose="020F0502020204030204" pitchFamily="34" charset="0"/>
                <a:cs typeface="Calibri" panose="020F0502020204030204" pitchFamily="34" charset="0"/>
              </a:rPr>
              <a:t>-Mettre en place une démarche de résolution de problème </a:t>
            </a:r>
            <a:r>
              <a:rPr lang="fr-FR">
                <a:latin typeface="Calibri" panose="020F0502020204030204" pitchFamily="34" charset="0"/>
                <a:cs typeface="Calibri" panose="020F0502020204030204" pitchFamily="34" charset="0"/>
              </a:rPr>
              <a:t>et mettre l’accent sur les opérations langagières à la base du raisonnement. I Observer, analyser les productions, les procédures, avoir recours à l’étayage pour différencier, valider et/ou relever les procédures des élèves. </a:t>
            </a:r>
          </a:p>
          <a:p>
            <a:r>
              <a:rPr lang="fr-FR">
                <a:latin typeface="Calibri" panose="020F0502020204030204" pitchFamily="34" charset="0"/>
                <a:cs typeface="Calibri" panose="020F0502020204030204" pitchFamily="34" charset="0"/>
              </a:rPr>
              <a:t>- Favoriser les échanges sur les processus d’écriture, donner des explications sur la morphologie lexicale ou grammaticale. </a:t>
            </a:r>
          </a:p>
        </p:txBody>
      </p:sp>
    </p:spTree>
    <p:extLst>
      <p:ext uri="{BB962C8B-B14F-4D97-AF65-F5344CB8AC3E}">
        <p14:creationId xmlns:p14="http://schemas.microsoft.com/office/powerpoint/2010/main" val="351464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D8CA84-A3BA-3D43-BDB1-E4AF6BEE2796}"/>
              </a:ext>
            </a:extLst>
          </p:cNvPr>
          <p:cNvSpPr>
            <a:spLocks noGrp="1"/>
          </p:cNvSpPr>
          <p:nvPr>
            <p:ph type="title"/>
          </p:nvPr>
        </p:nvSpPr>
        <p:spPr>
          <a:xfrm>
            <a:off x="641131" y="642594"/>
            <a:ext cx="10909738" cy="571351"/>
          </a:xfrm>
        </p:spPr>
        <p:txBody>
          <a:bodyPr>
            <a:normAutofit fontScale="90000"/>
          </a:bodyPr>
          <a:lstStyle/>
          <a:p>
            <a:r>
              <a:rPr lang="fr-FR" dirty="0"/>
              <a:t>Evaluation début CP </a:t>
            </a:r>
          </a:p>
        </p:txBody>
      </p:sp>
      <p:graphicFrame>
        <p:nvGraphicFramePr>
          <p:cNvPr id="5" name="Espace réservé du contenu 4">
            <a:extLst>
              <a:ext uri="{FF2B5EF4-FFF2-40B4-BE49-F238E27FC236}">
                <a16:creationId xmlns:a16="http://schemas.microsoft.com/office/drawing/2014/main" id="{0EEACC4B-2F0B-1947-AF0F-159B64F62D62}"/>
              </a:ext>
            </a:extLst>
          </p:cNvPr>
          <p:cNvGraphicFramePr>
            <a:graphicFrameLocks noGrp="1"/>
          </p:cNvGraphicFramePr>
          <p:nvPr>
            <p:ph idx="1"/>
            <p:extLst>
              <p:ext uri="{D42A27DB-BD31-4B8C-83A1-F6EECF244321}">
                <p14:modId xmlns:p14="http://schemas.microsoft.com/office/powerpoint/2010/main" val="2118026095"/>
              </p:ext>
            </p:extLst>
          </p:nvPr>
        </p:nvGraphicFramePr>
        <p:xfrm>
          <a:off x="641131" y="1461744"/>
          <a:ext cx="10909738" cy="4914900"/>
        </p:xfrm>
        <a:graphic>
          <a:graphicData uri="http://schemas.openxmlformats.org/drawingml/2006/table">
            <a:tbl>
              <a:tblPr firstRow="1" firstCol="1" bandRow="1"/>
              <a:tblGrid>
                <a:gridCol w="3687160">
                  <a:extLst>
                    <a:ext uri="{9D8B030D-6E8A-4147-A177-3AD203B41FA5}">
                      <a16:colId xmlns:a16="http://schemas.microsoft.com/office/drawing/2014/main" val="2311099133"/>
                    </a:ext>
                  </a:extLst>
                </a:gridCol>
                <a:gridCol w="1684772">
                  <a:extLst>
                    <a:ext uri="{9D8B030D-6E8A-4147-A177-3AD203B41FA5}">
                      <a16:colId xmlns:a16="http://schemas.microsoft.com/office/drawing/2014/main" val="900961444"/>
                    </a:ext>
                  </a:extLst>
                </a:gridCol>
                <a:gridCol w="5537806">
                  <a:extLst>
                    <a:ext uri="{9D8B030D-6E8A-4147-A177-3AD203B41FA5}">
                      <a16:colId xmlns:a16="http://schemas.microsoft.com/office/drawing/2014/main" val="253887260"/>
                    </a:ext>
                  </a:extLst>
                </a:gridCol>
              </a:tblGrid>
              <a:tr h="294054">
                <a:tc gridSpan="3">
                  <a:txBody>
                    <a:bodyPr/>
                    <a:lstStyle/>
                    <a:p>
                      <a:pPr algn="ctr">
                        <a:spcBef>
                          <a:spcPts val="600"/>
                        </a:spcBef>
                        <a:spcAft>
                          <a:spcPts val="600"/>
                        </a:spcAft>
                      </a:pPr>
                      <a:r>
                        <a:rPr lang="fr-FR" sz="1400" b="1" dirty="0">
                          <a:effectLst/>
                          <a:latin typeface="Calibri" panose="020F0502020204030204" pitchFamily="34" charset="0"/>
                          <a:ea typeface="Times New Roman" panose="02020603050405020304" pitchFamily="18" charset="0"/>
                          <a:cs typeface="Times New Roman" panose="02020603050405020304" pitchFamily="18" charset="0"/>
                        </a:rPr>
                        <a:t>Activité de l’élève</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67977679"/>
                  </a:ext>
                </a:extLst>
              </a:tr>
              <a:tr h="231042">
                <a:tc gridSpan="3">
                  <a:txBody>
                    <a:bodyPr/>
                    <a:lstStyle/>
                    <a:p>
                      <a:pPr>
                        <a:spcAft>
                          <a:spcPts val="0"/>
                        </a:spcAft>
                      </a:pPr>
                      <a:r>
                        <a:rPr lang="fr-FR" sz="1100" b="1" i="1" dirty="0">
                          <a:effectLst/>
                          <a:latin typeface="Calibri" panose="020F0502020204030204" pitchFamily="34" charset="0"/>
                          <a:ea typeface="Times New Roman" panose="02020603050405020304" pitchFamily="18" charset="0"/>
                          <a:cs typeface="Times New Roman" panose="02020603050405020304" pitchFamily="18" charset="0"/>
                        </a:rPr>
                        <a:t>Exercice 4</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 : Écouter un mot puis entourer l’image correspondante parmi 4 propositions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30661223"/>
                  </a:ext>
                </a:extLst>
              </a:tr>
              <a:tr h="4389804">
                <a:tc>
                  <a:txBody>
                    <a:bodyPr/>
                    <a:lstStyle/>
                    <a:p>
                      <a:pPr algn="ctr">
                        <a:spcAft>
                          <a:spcPts val="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Exemple de l’évaluation de CP septembre 2020</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Exercice de l’évaluation de CP septembre 2020</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Comprendre des mots entendus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Évaluation du niveau de vocabulaire oral</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La tâche typiquement utilisée, pour évaluer le niveau de vocabulaire oral des élèves est la « désignation d’image », qui prend en compte la </a:t>
                      </a: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capacité de comprendre le sens de mots isolés.</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 Dans ce type de tâche, il est demandé de montrer l’image qui correspond à un mot donné à l’oral, « fourchette » dans l’exemple A et « clou » dans l’exemple B (qui sont extraits du cahier de l’élève des évaluations Repères de septembre 2020).</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Ces exercices contiennent, en plus de l’image correcte, </a:t>
                      </a: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des « distracteurs »</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 qui sont proches de l’item-test soit par </a:t>
                      </a: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la prononciation</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 (clown), soit par une </a:t>
                      </a: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relation sémantique de nature fonctionnelle (marteau) ou catégorielle (vis</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Cette épreuve permet de recueillir non seulement des </a:t>
                      </a:r>
                      <a:r>
                        <a:rPr lang="fr-FR" sz="1100" b="1" dirty="0">
                          <a:effectLst/>
                          <a:latin typeface="Calibri" panose="020F0502020204030204" pitchFamily="34" charset="0"/>
                          <a:ea typeface="Times New Roman" panose="02020603050405020304" pitchFamily="18" charset="0"/>
                          <a:cs typeface="Times New Roman" panose="02020603050405020304" pitchFamily="18" charset="0"/>
                        </a:rPr>
                        <a:t>données quantitatives sur le niveau de vocabulaire de chaque élève mais aussi des données qualitatives, à l’aide de l’analyse des erreurs</a:t>
                      </a:r>
                      <a:r>
                        <a:rPr lang="fr-FR"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FR" sz="1100"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FR" sz="1100" i="1" dirty="0">
                          <a:effectLst/>
                          <a:latin typeface="Calibri" panose="020F0502020204030204" pitchFamily="34" charset="0"/>
                          <a:ea typeface="Times New Roman" panose="02020603050405020304" pitchFamily="18" charset="0"/>
                          <a:cs typeface="Times New Roman" panose="02020603050405020304" pitchFamily="18" charset="0"/>
                        </a:rPr>
                        <a:t>Réf </a:t>
                      </a:r>
                      <a:r>
                        <a:rPr lang="fr-FR" sz="1100" i="1" dirty="0" err="1">
                          <a:effectLst/>
                          <a:latin typeface="Calibri" panose="020F0502020204030204" pitchFamily="34" charset="0"/>
                          <a:ea typeface="Times New Roman" panose="02020603050405020304" pitchFamily="18" charset="0"/>
                          <a:cs typeface="Times New Roman" panose="02020603050405020304" pitchFamily="18" charset="0"/>
                        </a:rPr>
                        <a:t>ÉvalAide</a:t>
                      </a:r>
                      <a:r>
                        <a:rPr lang="fr-FR" sz="1100" i="1">
                          <a:effectLst/>
                          <a:latin typeface="Calibri" panose="020F0502020204030204" pitchFamily="34" charset="0"/>
                          <a:ea typeface="Times New Roman" panose="02020603050405020304" pitchFamily="18" charset="0"/>
                          <a:cs typeface="Times New Roman" panose="02020603050405020304" pitchFamily="18" charset="0"/>
                        </a:rPr>
                        <a:t> CSEN, p.14-15</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898364"/>
                  </a:ext>
                </a:extLst>
              </a:tr>
            </a:tbl>
          </a:graphicData>
        </a:graphic>
      </p:graphicFrame>
      <p:pic>
        <p:nvPicPr>
          <p:cNvPr id="1028" name="Image 17">
            <a:extLst>
              <a:ext uri="{FF2B5EF4-FFF2-40B4-BE49-F238E27FC236}">
                <a16:creationId xmlns:a16="http://schemas.microsoft.com/office/drawing/2014/main" id="{F17D7C7D-AD48-544A-A34F-A290785ED2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7436" y="2280894"/>
            <a:ext cx="27686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 15">
            <a:extLst>
              <a:ext uri="{FF2B5EF4-FFF2-40B4-BE49-F238E27FC236}">
                <a16:creationId xmlns:a16="http://schemas.microsoft.com/office/drawing/2014/main" id="{EC734490-2339-8C4A-88FE-34A8E5BCA8F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0936" y="3919194"/>
            <a:ext cx="2705100" cy="1638300"/>
          </a:xfrm>
          <a:prstGeom prst="rect">
            <a:avLst/>
          </a:prstGeom>
          <a:noFill/>
          <a:extLst>
            <a:ext uri="{909E8E84-426E-40DD-AFC4-6F175D3DCCD1}">
              <a14:hiddenFill xmlns:a14="http://schemas.microsoft.com/office/drawing/2010/main">
                <a:solidFill>
                  <a:srgbClr val="FFFFFF"/>
                </a:solidFill>
              </a14:hiddenFill>
            </a:ext>
          </a:extLst>
        </p:spPr>
      </p:pic>
      <p:sp>
        <p:nvSpPr>
          <p:cNvPr id="10" name="Terminaison 9">
            <a:extLst>
              <a:ext uri="{FF2B5EF4-FFF2-40B4-BE49-F238E27FC236}">
                <a16:creationId xmlns:a16="http://schemas.microsoft.com/office/drawing/2014/main" id="{F5D956CF-1D9D-F148-BC62-73BD371DAACA}"/>
              </a:ext>
            </a:extLst>
          </p:cNvPr>
          <p:cNvSpPr/>
          <p:nvPr/>
        </p:nvSpPr>
        <p:spPr>
          <a:xfrm>
            <a:off x="7620394" y="247650"/>
            <a:ext cx="3604260" cy="1143000"/>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100" b="1">
                <a:solidFill>
                  <a:srgbClr val="385623"/>
                </a:solidFill>
                <a:effectLst/>
                <a:latin typeface="Times New Roman" panose="02020603050405020304" pitchFamily="18" charset="0"/>
                <a:ea typeface="Times New Roman" panose="02020603050405020304" pitchFamily="18" charset="0"/>
              </a:rPr>
              <a:t>COMPÉTENCE VISÉE</a:t>
            </a:r>
            <a:endParaRPr lang="fr-FR" sz="1200">
              <a:effectLst/>
              <a:latin typeface="Times New Roman" panose="02020603050405020304" pitchFamily="18" charset="0"/>
              <a:ea typeface="Times New Roman" panose="02020603050405020304" pitchFamily="18" charset="0"/>
            </a:endParaRPr>
          </a:p>
          <a:p>
            <a:pPr algn="ctr">
              <a:spcAft>
                <a:spcPts val="0"/>
              </a:spcAft>
            </a:pPr>
            <a:r>
              <a:rPr lang="fr-FR" sz="1100" b="1">
                <a:solidFill>
                  <a:srgbClr val="385623"/>
                </a:solidFill>
                <a:effectLst/>
                <a:latin typeface="Times New Roman" panose="02020603050405020304" pitchFamily="18"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a:p>
            <a:pPr algn="ctr">
              <a:spcAft>
                <a:spcPts val="0"/>
              </a:spcAft>
            </a:pPr>
            <a:r>
              <a:rPr lang="fr-FR" sz="1100" b="1">
                <a:solidFill>
                  <a:srgbClr val="385623"/>
                </a:solidFill>
                <a:effectLst/>
                <a:latin typeface="Times New Roman" panose="02020603050405020304" pitchFamily="18" charset="0"/>
                <a:ea typeface="Times New Roman" panose="02020603050405020304" pitchFamily="18" charset="0"/>
              </a:rPr>
              <a:t>Être capable de comprendre des mots sans autre aide que le langage entendu.</a:t>
            </a:r>
            <a:endParaRPr lang="fr-FR"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4621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0A5535-544A-CE4E-92E0-399AE0C93BC1}"/>
              </a:ext>
            </a:extLst>
          </p:cNvPr>
          <p:cNvSpPr>
            <a:spLocks noGrp="1"/>
          </p:cNvSpPr>
          <p:nvPr>
            <p:ph type="title"/>
          </p:nvPr>
        </p:nvSpPr>
        <p:spPr>
          <a:xfrm>
            <a:off x="386542" y="276514"/>
            <a:ext cx="10401200" cy="621814"/>
          </a:xfrm>
        </p:spPr>
        <p:txBody>
          <a:bodyPr>
            <a:normAutofit fontScale="90000"/>
          </a:bodyPr>
          <a:lstStyle/>
          <a:p>
            <a:r>
              <a:rPr lang="fr-FR" sz="4000" b="1">
                <a:latin typeface="Calibri" panose="020F0502020204030204" pitchFamily="34" charset="0"/>
                <a:cs typeface="Calibri" panose="020F0502020204030204" pitchFamily="34" charset="0"/>
              </a:rPr>
              <a:t>De l’oral à l’écrit : découvrir le principe alphabétique</a:t>
            </a:r>
            <a:endParaRPr lang="fr-FR" sz="4000">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4B2D6965-C7AB-6144-8F25-F15EE9F9F7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31820" y="276514"/>
            <a:ext cx="771457" cy="1076825"/>
          </a:xfrm>
          <a:prstGeom prst="rect">
            <a:avLst/>
          </a:prstGeom>
        </p:spPr>
      </p:pic>
      <p:sp>
        <p:nvSpPr>
          <p:cNvPr id="3" name="ZoneTexte 2">
            <a:extLst>
              <a:ext uri="{FF2B5EF4-FFF2-40B4-BE49-F238E27FC236}">
                <a16:creationId xmlns:a16="http://schemas.microsoft.com/office/drawing/2014/main" id="{8922F918-06F1-084A-B81A-B106F8B4FCCC}"/>
              </a:ext>
            </a:extLst>
          </p:cNvPr>
          <p:cNvSpPr txBox="1"/>
          <p:nvPr/>
        </p:nvSpPr>
        <p:spPr>
          <a:xfrm>
            <a:off x="493422" y="1997839"/>
            <a:ext cx="11024126" cy="4370427"/>
          </a:xfrm>
          <a:prstGeom prst="rect">
            <a:avLst/>
          </a:prstGeom>
          <a:noFill/>
        </p:spPr>
        <p:txBody>
          <a:bodyPr wrap="square" rtlCol="0">
            <a:spAutoFit/>
          </a:bodyPr>
          <a:lstStyle/>
          <a:p>
            <a:pPr marL="342900" indent="-342900">
              <a:buFont typeface="Arial" panose="020B0604020202020204" pitchFamily="34" charset="0"/>
              <a:buChar char="•"/>
            </a:pPr>
            <a:r>
              <a:rPr lang="fr-FR" sz="2000" b="1" dirty="0">
                <a:latin typeface="Calibri" panose="020F0502020204030204" pitchFamily="34" charset="0"/>
                <a:cs typeface="Calibri" panose="020F0502020204030204" pitchFamily="34" charset="0"/>
              </a:rPr>
              <a:t>La stratégie phonologique et épellative </a:t>
            </a:r>
            <a:r>
              <a:rPr lang="fr-FR" sz="2000" dirty="0">
                <a:latin typeface="Calibri" panose="020F0502020204030204" pitchFamily="34" charset="0"/>
                <a:cs typeface="Calibri" panose="020F0502020204030204" pitchFamily="34" charset="0"/>
              </a:rPr>
              <a:t>: l’élève écoute le mot, le prononce.</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Pour l’écrire, il s’intéresse d’abord à la première syllabe, il étire les sons (par ex : mmmmmmaaaaa). Il cherche les lettres qui codent les sons entendus : /m/ /a/. Il continue avec la deuxième syllabe (par ex : rrrrrriiiiii), etc. Il cherche les lettres qui codent ces sons entendus : /r/i/. À la fin, l’élève demande au professeur de lire ce qu’il a écrit.</a:t>
            </a:r>
            <a:br>
              <a:rPr lang="fr-FR" sz="2000" dirty="0">
                <a:latin typeface="Calibri" panose="020F0502020204030204" pitchFamily="34" charset="0"/>
                <a:cs typeface="Calibri" panose="020F0502020204030204" pitchFamily="34" charset="0"/>
              </a:rPr>
            </a:br>
            <a:r>
              <a:rPr lang="fr-FR" sz="2000" i="1" dirty="0">
                <a:latin typeface="Calibri" panose="020F0502020204030204" pitchFamily="34" charset="0"/>
                <a:cs typeface="Calibri" panose="020F0502020204030204" pitchFamily="34" charset="0"/>
              </a:rPr>
              <a:t>Remarque : certains élèves ne s’appuient pas sur la syllabe, il n’est pas recommandé de les y obliger. </a:t>
            </a:r>
          </a:p>
          <a:p>
            <a:pPr marL="342900" indent="-342900">
              <a:buFont typeface="Arial" panose="020B0604020202020204" pitchFamily="34" charset="0"/>
              <a:buChar char="•"/>
            </a:pPr>
            <a:r>
              <a:rPr lang="fr-FR" sz="2000" b="1" dirty="0">
                <a:latin typeface="Calibri" panose="020F0502020204030204" pitchFamily="34" charset="0"/>
                <a:cs typeface="Calibri" panose="020F0502020204030204" pitchFamily="34" charset="0"/>
              </a:rPr>
              <a:t>La stratégie analogique </a:t>
            </a:r>
            <a:r>
              <a:rPr lang="fr-FR" sz="2000" dirty="0">
                <a:latin typeface="Calibri" panose="020F0502020204030204" pitchFamily="34" charset="0"/>
                <a:cs typeface="Calibri" panose="020F0502020204030204" pitchFamily="34" charset="0"/>
              </a:rPr>
              <a:t>: « c’est comme quoi ? » Il s’agit de recourir à d’autres mots qui contiennent les syllabes dont l’élève a besoin pour écrire un nouveau mot : par exemple, “Paris, ça commence comme papa (vu dans le poème affiché), alors j’écris un P et un A pour faire « Pa », et pour « ri » je me souviens du mot rideau vu dans le projet théâtre. »</a:t>
            </a:r>
          </a:p>
          <a:p>
            <a:pPr marL="342900" indent="-342900">
              <a:buFont typeface="Arial" panose="020B0604020202020204" pitchFamily="34" charset="0"/>
              <a:buChar char="•"/>
            </a:pPr>
            <a:r>
              <a:rPr lang="fr-FR" sz="2000" b="1" dirty="0">
                <a:latin typeface="Calibri" panose="020F0502020204030204" pitchFamily="34" charset="0"/>
                <a:cs typeface="Calibri" panose="020F0502020204030204" pitchFamily="34" charset="0"/>
              </a:rPr>
              <a:t>La stratégie lexicale </a:t>
            </a:r>
            <a:r>
              <a:rPr lang="fr-FR" sz="2000" dirty="0">
                <a:latin typeface="Calibri" panose="020F0502020204030204" pitchFamily="34" charset="0"/>
                <a:cs typeface="Calibri" panose="020F0502020204030204" pitchFamily="34" charset="0"/>
              </a:rPr>
              <a:t>: utilisation de graphies de syllabes et de correspondances graphèmes/phonèmes mémorisées au cours du travail conduit en conscience phonologique puis phonémique.</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Mémoriser où trouver les supports d’aide : les prénoms, les mots outils, les référents de la classe. </a:t>
            </a:r>
          </a:p>
          <a:p>
            <a:r>
              <a:rPr lang="fr-FR" dirty="0">
                <a:latin typeface="Calibri" panose="020F0502020204030204" pitchFamily="34" charset="0"/>
                <a:cs typeface="Calibri" panose="020F0502020204030204" pitchFamily="34" charset="0"/>
              </a:rPr>
              <a:t> </a:t>
            </a:r>
          </a:p>
        </p:txBody>
      </p:sp>
      <p:sp>
        <p:nvSpPr>
          <p:cNvPr id="6" name="Flèche vers la droite 5">
            <a:extLst>
              <a:ext uri="{FF2B5EF4-FFF2-40B4-BE49-F238E27FC236}">
                <a16:creationId xmlns:a16="http://schemas.microsoft.com/office/drawing/2014/main" id="{B0F0D85B-41F4-7149-95FE-369EAF9FC058}"/>
              </a:ext>
            </a:extLst>
          </p:cNvPr>
          <p:cNvSpPr/>
          <p:nvPr/>
        </p:nvSpPr>
        <p:spPr>
          <a:xfrm>
            <a:off x="578426" y="775369"/>
            <a:ext cx="5732834" cy="1155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latin typeface="Calibri" panose="020F0502020204030204" pitchFamily="34" charset="0"/>
                <a:cs typeface="Calibri" panose="020F0502020204030204" pitchFamily="34" charset="0"/>
              </a:rPr>
              <a:t>Principe 4 : Des stratégies à encourager</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9446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65B6A23-3BCF-8145-A4D9-68582B2D953B}"/>
              </a:ext>
            </a:extLst>
          </p:cNvPr>
          <p:cNvSpPr>
            <a:spLocks noGrp="1"/>
          </p:cNvSpPr>
          <p:nvPr>
            <p:ph type="title"/>
          </p:nvPr>
        </p:nvSpPr>
        <p:spPr>
          <a:xfrm>
            <a:off x="288161" y="269904"/>
            <a:ext cx="7288296" cy="732081"/>
          </a:xfrm>
        </p:spPr>
        <p:txBody>
          <a:bodyPr>
            <a:normAutofit fontScale="90000"/>
          </a:bodyPr>
          <a:lstStyle/>
          <a:p>
            <a:r>
              <a:rPr lang="fr-FR" sz="3200" b="1" dirty="0">
                <a:latin typeface="Calibri" panose="020F0502020204030204" pitchFamily="34" charset="0"/>
                <a:cs typeface="Calibri" panose="020F0502020204030204" pitchFamily="34" charset="0"/>
              </a:rPr>
              <a:t>Principe alphabétique-Essai d’écriture de mots</a:t>
            </a:r>
            <a:endParaRPr lang="fr-FR" sz="3200"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9D55815-37DE-9143-A08D-DBC1E6421769}"/>
              </a:ext>
            </a:extLst>
          </p:cNvPr>
          <p:cNvSpPr>
            <a:spLocks noGrp="1"/>
          </p:cNvSpPr>
          <p:nvPr>
            <p:ph idx="1"/>
          </p:nvPr>
        </p:nvSpPr>
        <p:spPr>
          <a:xfrm>
            <a:off x="2535813" y="1100110"/>
            <a:ext cx="6515911" cy="436621"/>
          </a:xfrm>
        </p:spPr>
        <p:txBody>
          <a:bodyPr>
            <a:normAutofit/>
          </a:bodyPr>
          <a:lstStyle/>
          <a:p>
            <a:pPr marL="0" indent="0">
              <a:buNone/>
            </a:pPr>
            <a:r>
              <a:rPr lang="fr-FR" b="1" dirty="0">
                <a:latin typeface="Calibri" panose="020F0502020204030204" pitchFamily="34" charset="0"/>
                <a:cs typeface="Calibri" panose="020F0502020204030204" pitchFamily="34" charset="0"/>
              </a:rPr>
              <a:t>Principes de l’</a:t>
            </a:r>
            <a:r>
              <a:rPr lang="fr-FR" b="1" dirty="0" err="1">
                <a:latin typeface="Calibri" panose="020F0502020204030204" pitchFamily="34" charset="0"/>
                <a:cs typeface="Calibri" panose="020F0502020204030204" pitchFamily="34" charset="0"/>
              </a:rPr>
              <a:t>évaluation</a:t>
            </a:r>
            <a:r>
              <a:rPr lang="fr-FR" b="1" dirty="0">
                <a:latin typeface="Calibri" panose="020F0502020204030204" pitchFamily="34" charset="0"/>
                <a:cs typeface="Calibri" panose="020F0502020204030204" pitchFamily="34" charset="0"/>
              </a:rPr>
              <a:t> des acquis à l’</a:t>
            </a:r>
            <a:r>
              <a:rPr lang="fr-FR" b="1" dirty="0" err="1">
                <a:latin typeface="Calibri" panose="020F0502020204030204" pitchFamily="34" charset="0"/>
                <a:cs typeface="Calibri" panose="020F0502020204030204" pitchFamily="34" charset="0"/>
              </a:rPr>
              <a:t>école</a:t>
            </a:r>
            <a:r>
              <a:rPr lang="fr-FR" b="1" dirty="0">
                <a:latin typeface="Calibri" panose="020F0502020204030204" pitchFamily="34" charset="0"/>
                <a:cs typeface="Calibri" panose="020F0502020204030204" pitchFamily="34" charset="0"/>
              </a:rPr>
              <a:t> maternelle </a:t>
            </a:r>
            <a:endParaRPr lang="fr-FR" dirty="0">
              <a:latin typeface="Calibri" panose="020F0502020204030204" pitchFamily="34" charset="0"/>
              <a:cs typeface="Calibri" panose="020F0502020204030204" pitchFamily="34" charset="0"/>
            </a:endParaRPr>
          </a:p>
          <a:p>
            <a:pPr marL="0" indent="0">
              <a:buNone/>
            </a:pPr>
            <a:endParaRPr lang="fr-FR" dirty="0"/>
          </a:p>
        </p:txBody>
      </p:sp>
      <p:sp>
        <p:nvSpPr>
          <p:cNvPr id="5" name="Rectangle 4">
            <a:extLst>
              <a:ext uri="{FF2B5EF4-FFF2-40B4-BE49-F238E27FC236}">
                <a16:creationId xmlns:a16="http://schemas.microsoft.com/office/drawing/2014/main" id="{782F92C7-2249-3947-B0EF-31DC5FA449DB}"/>
              </a:ext>
            </a:extLst>
          </p:cNvPr>
          <p:cNvSpPr/>
          <p:nvPr/>
        </p:nvSpPr>
        <p:spPr>
          <a:xfrm>
            <a:off x="7941011" y="327798"/>
            <a:ext cx="3807185" cy="553998"/>
          </a:xfrm>
          <a:prstGeom prst="rect">
            <a:avLst/>
          </a:prstGeom>
        </p:spPr>
        <p:txBody>
          <a:bodyPr wrap="square">
            <a:spAutoFit/>
          </a:bodyPr>
          <a:lstStyle/>
          <a:p>
            <a:r>
              <a:rPr lang="fr-FR" sz="1000">
                <a:latin typeface="Calibri" panose="020F0502020204030204" pitchFamily="34" charset="0"/>
                <a:cs typeface="Calibri" panose="020F0502020204030204" pitchFamily="34" charset="0"/>
              </a:rPr>
              <a:t>DOCUMENTS DE RÉFÉRENCE EDUSCOL (février 2020) </a:t>
            </a:r>
          </a:p>
          <a:p>
            <a:r>
              <a:rPr lang="fr-FR" sz="1000" b="1">
                <a:latin typeface="Calibri" panose="020F0502020204030204" pitchFamily="34" charset="0"/>
                <a:cs typeface="Calibri" panose="020F0502020204030204" pitchFamily="34" charset="0"/>
                <a:hlinkClick r:id="rId3"/>
              </a:rPr>
              <a:t>https://cache.media.eduscol.education.fr/file/Je_rentre_au_CP/36/0/C1_ConscPhono_Evaluation_1238360.pdf</a:t>
            </a:r>
            <a:endParaRPr lang="fr-FR" sz="1000" b="1">
              <a:latin typeface="Calibri" panose="020F0502020204030204" pitchFamily="34" charset="0"/>
              <a:cs typeface="Calibri" panose="020F0502020204030204" pitchFamily="34" charset="0"/>
            </a:endParaRPr>
          </a:p>
        </p:txBody>
      </p:sp>
      <p:sp>
        <p:nvSpPr>
          <p:cNvPr id="6" name="Vague 5">
            <a:extLst>
              <a:ext uri="{FF2B5EF4-FFF2-40B4-BE49-F238E27FC236}">
                <a16:creationId xmlns:a16="http://schemas.microsoft.com/office/drawing/2014/main" id="{3D526233-5C64-7C49-A32F-7DEC4BDCDD20}"/>
              </a:ext>
            </a:extLst>
          </p:cNvPr>
          <p:cNvSpPr/>
          <p:nvPr/>
        </p:nvSpPr>
        <p:spPr>
          <a:xfrm>
            <a:off x="384823" y="1624470"/>
            <a:ext cx="3397063" cy="896788"/>
          </a:xfrm>
          <a:prstGeom prst="wave">
            <a:avLst>
              <a:gd name="adj1" fmla="val 12500"/>
              <a:gd name="adj2" fmla="val -2581"/>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b="1" dirty="0">
                <a:solidFill>
                  <a:schemeClr val="tx1"/>
                </a:solidFill>
                <a:latin typeface="Calibri" panose="020F0502020204030204" pitchFamily="34" charset="0"/>
                <a:cs typeface="Calibri" panose="020F0502020204030204" pitchFamily="34" charset="0"/>
              </a:rPr>
              <a:t>Objectivation des progrès réalisés par chaque élève -évolution et réussites</a:t>
            </a:r>
            <a:endParaRPr lang="fr-FR" sz="1400" b="1" dirty="0">
              <a:latin typeface="Calibri" panose="020F0502020204030204" pitchFamily="34" charset="0"/>
              <a:cs typeface="Calibri" panose="020F0502020204030204" pitchFamily="34" charset="0"/>
            </a:endParaRPr>
          </a:p>
        </p:txBody>
      </p:sp>
      <p:sp>
        <p:nvSpPr>
          <p:cNvPr id="7" name="Vague 6">
            <a:extLst>
              <a:ext uri="{FF2B5EF4-FFF2-40B4-BE49-F238E27FC236}">
                <a16:creationId xmlns:a16="http://schemas.microsoft.com/office/drawing/2014/main" id="{A7B99A8C-34A2-C343-A7FE-6D29F39DE9E8}"/>
              </a:ext>
            </a:extLst>
          </p:cNvPr>
          <p:cNvSpPr/>
          <p:nvPr/>
        </p:nvSpPr>
        <p:spPr>
          <a:xfrm>
            <a:off x="4358936" y="1668069"/>
            <a:ext cx="2653702" cy="986354"/>
          </a:xfrm>
          <a:prstGeom prst="wave">
            <a:avLst>
              <a:gd name="adj1" fmla="val 12500"/>
              <a:gd name="adj2" fmla="val -347"/>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r-FR" sz="1400" b="1" dirty="0">
                <a:latin typeface="Calibri" panose="020F0502020204030204" pitchFamily="34" charset="0"/>
                <a:cs typeface="Calibri" panose="020F0502020204030204" pitchFamily="34" charset="0"/>
              </a:rPr>
              <a:t>Observation attentive des élèves en situation d’apprentissage</a:t>
            </a:r>
            <a:r>
              <a:rPr lang="fr-FR" sz="1400" dirty="0">
                <a:latin typeface="Calibri" panose="020F0502020204030204" pitchFamily="34" charset="0"/>
                <a:cs typeface="Calibri" panose="020F0502020204030204" pitchFamily="34" charset="0"/>
              </a:rPr>
              <a:t>. </a:t>
            </a:r>
          </a:p>
        </p:txBody>
      </p:sp>
      <p:sp>
        <p:nvSpPr>
          <p:cNvPr id="8" name="Vague 7">
            <a:extLst>
              <a:ext uri="{FF2B5EF4-FFF2-40B4-BE49-F238E27FC236}">
                <a16:creationId xmlns:a16="http://schemas.microsoft.com/office/drawing/2014/main" id="{DF98E866-6CCC-3844-81F6-BBD9145BA2C3}"/>
              </a:ext>
            </a:extLst>
          </p:cNvPr>
          <p:cNvSpPr/>
          <p:nvPr/>
        </p:nvSpPr>
        <p:spPr>
          <a:xfrm>
            <a:off x="7941011" y="1605108"/>
            <a:ext cx="3102810" cy="113809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Calibri" panose="020F0502020204030204" pitchFamily="34" charset="0"/>
                <a:cs typeface="Calibri" panose="020F0502020204030204" pitchFamily="34" charset="0"/>
              </a:rPr>
              <a:t>Chaque élève progresse à un rythme différent</a:t>
            </a:r>
          </a:p>
        </p:txBody>
      </p:sp>
      <p:sp>
        <p:nvSpPr>
          <p:cNvPr id="11" name="Espace réservé du contenu 2">
            <a:extLst>
              <a:ext uri="{FF2B5EF4-FFF2-40B4-BE49-F238E27FC236}">
                <a16:creationId xmlns:a16="http://schemas.microsoft.com/office/drawing/2014/main" id="{A5A56F57-04C7-7743-A4F4-131037D618B1}"/>
              </a:ext>
            </a:extLst>
          </p:cNvPr>
          <p:cNvSpPr txBox="1">
            <a:spLocks/>
          </p:cNvSpPr>
          <p:nvPr/>
        </p:nvSpPr>
        <p:spPr>
          <a:xfrm>
            <a:off x="426052" y="2850984"/>
            <a:ext cx="11185956" cy="3660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sp>
        <p:nvSpPr>
          <p:cNvPr id="2" name="Rectangle 1">
            <a:extLst>
              <a:ext uri="{FF2B5EF4-FFF2-40B4-BE49-F238E27FC236}">
                <a16:creationId xmlns:a16="http://schemas.microsoft.com/office/drawing/2014/main" id="{7A7ADB3A-0053-D040-9038-EAEC15DB2207}"/>
              </a:ext>
            </a:extLst>
          </p:cNvPr>
          <p:cNvSpPr/>
          <p:nvPr/>
        </p:nvSpPr>
        <p:spPr>
          <a:xfrm>
            <a:off x="845947" y="3172567"/>
            <a:ext cx="9895642" cy="3139321"/>
          </a:xfrm>
          <a:prstGeom prst="rect">
            <a:avLst/>
          </a:prstGeom>
        </p:spPr>
        <p:txBody>
          <a:bodyPr wrap="square">
            <a:spAutoFit/>
          </a:bodyPr>
          <a:lstStyle/>
          <a:p>
            <a:r>
              <a:rPr lang="fr-FR" dirty="0">
                <a:latin typeface="Roboto,Bold"/>
              </a:rPr>
              <a:t>L’observation – évaluation des apprentissages des élèves est mise en œuvre : 
-  en amont de la séquence, pour apprécier les besoins de différenciation et établir des groupes 
de compétence ; 
-  pendant la séquence, pour suivre les apprentissages et réguler l’enseignement ; 
-  après la séquence, pour évaluer les progrès au regard des objectifs généraux de l’activité ; 
-  plus tard dans l’année, dans des situations inédites de transfert des savoirs. </a:t>
            </a:r>
          </a:p>
          <a:p>
            <a:r>
              <a:rPr lang="fr-FR" dirty="0">
                <a:latin typeface="Roboto,Bold"/>
              </a:rPr>
              <a:t>
</a:t>
            </a:r>
            <a:r>
              <a:rPr lang="fr-FR" i="1" dirty="0">
                <a:latin typeface="Roboto,Bold"/>
              </a:rPr>
              <a:t>En préparant la séquence, l’enseignant identifie des éléments observables sur lesquels appuyer l’évaluation des apprentissages des élèves tout au long de la séquence. Ces observables renvoient aux critères de réussite de la séquence et des séances </a:t>
            </a:r>
            <a:r>
              <a:rPr lang="fr-FR" dirty="0">
                <a:latin typeface="Roboto,Bold"/>
              </a:rPr>
              <a:t>
</a:t>
            </a:r>
            <a:endParaRPr lang="fr-FR" dirty="0">
              <a:effectLst/>
            </a:endParaRPr>
          </a:p>
        </p:txBody>
      </p:sp>
    </p:spTree>
    <p:extLst>
      <p:ext uri="{BB962C8B-B14F-4D97-AF65-F5344CB8AC3E}">
        <p14:creationId xmlns:p14="http://schemas.microsoft.com/office/powerpoint/2010/main" val="377699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EA4EC-A10A-2245-94DD-8FA20FB73F33}"/>
              </a:ext>
            </a:extLst>
          </p:cNvPr>
          <p:cNvSpPr>
            <a:spLocks noGrp="1"/>
          </p:cNvSpPr>
          <p:nvPr>
            <p:ph type="title"/>
          </p:nvPr>
        </p:nvSpPr>
        <p:spPr>
          <a:xfrm>
            <a:off x="306846" y="420089"/>
            <a:ext cx="4677530" cy="873847"/>
          </a:xfrm>
        </p:spPr>
        <p:txBody>
          <a:bodyPr>
            <a:normAutofit/>
          </a:bodyPr>
          <a:lstStyle/>
          <a:p>
            <a:r>
              <a:rPr lang="fr-FR" sz="2000"/>
              <a:t>Des ressources départementales …</a:t>
            </a:r>
          </a:p>
        </p:txBody>
      </p:sp>
      <p:pic>
        <p:nvPicPr>
          <p:cNvPr id="5" name="Espace réservé du contenu 4">
            <a:extLst>
              <a:ext uri="{FF2B5EF4-FFF2-40B4-BE49-F238E27FC236}">
                <a16:creationId xmlns:a16="http://schemas.microsoft.com/office/drawing/2014/main" id="{5CE3984F-68CD-2F47-BDF5-347204D1DD3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39017" y="1293936"/>
            <a:ext cx="4862152" cy="3439224"/>
          </a:xfrm>
        </p:spPr>
      </p:pic>
      <p:pic>
        <p:nvPicPr>
          <p:cNvPr id="7" name="Image 6">
            <a:extLst>
              <a:ext uri="{FF2B5EF4-FFF2-40B4-BE49-F238E27FC236}">
                <a16:creationId xmlns:a16="http://schemas.microsoft.com/office/drawing/2014/main" id="{AFD3A689-8AF4-0947-9402-A377AD3B24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27426" y="3560193"/>
            <a:ext cx="4234250" cy="2995079"/>
          </a:xfrm>
          <a:prstGeom prst="rect">
            <a:avLst/>
          </a:prstGeom>
        </p:spPr>
      </p:pic>
      <p:pic>
        <p:nvPicPr>
          <p:cNvPr id="9" name="Image 8">
            <a:extLst>
              <a:ext uri="{FF2B5EF4-FFF2-40B4-BE49-F238E27FC236}">
                <a16:creationId xmlns:a16="http://schemas.microsoft.com/office/drawing/2014/main" id="{3B703BF6-F491-464C-BF21-7C13F5E723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07626" y="284595"/>
            <a:ext cx="4445357" cy="3144405"/>
          </a:xfrm>
          <a:prstGeom prst="rect">
            <a:avLst/>
          </a:prstGeom>
        </p:spPr>
      </p:pic>
    </p:spTree>
    <p:extLst>
      <p:ext uri="{BB962C8B-B14F-4D97-AF65-F5344CB8AC3E}">
        <p14:creationId xmlns:p14="http://schemas.microsoft.com/office/powerpoint/2010/main" val="336394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7CDDA0-7661-9747-9BEB-2AE4D879A20E}"/>
              </a:ext>
            </a:extLst>
          </p:cNvPr>
          <p:cNvSpPr>
            <a:spLocks noGrp="1"/>
          </p:cNvSpPr>
          <p:nvPr>
            <p:ph type="title"/>
          </p:nvPr>
        </p:nvSpPr>
        <p:spPr>
          <a:xfrm>
            <a:off x="315952" y="285371"/>
            <a:ext cx="3334856" cy="319103"/>
          </a:xfrm>
        </p:spPr>
        <p:txBody>
          <a:bodyPr>
            <a:noAutofit/>
          </a:bodyPr>
          <a:lstStyle/>
          <a:p>
            <a:r>
              <a:rPr lang="fr-FR" sz="2000"/>
              <a:t>Méthodologie d’analyse</a:t>
            </a:r>
          </a:p>
        </p:txBody>
      </p:sp>
      <p:graphicFrame>
        <p:nvGraphicFramePr>
          <p:cNvPr id="4" name="Espace réservé du contenu 3">
            <a:extLst>
              <a:ext uri="{FF2B5EF4-FFF2-40B4-BE49-F238E27FC236}">
                <a16:creationId xmlns:a16="http://schemas.microsoft.com/office/drawing/2014/main" id="{DBB17E0A-91A7-1B4D-B7F3-2737450E4B7A}"/>
              </a:ext>
            </a:extLst>
          </p:cNvPr>
          <p:cNvGraphicFramePr>
            <a:graphicFrameLocks noGrp="1"/>
          </p:cNvGraphicFramePr>
          <p:nvPr>
            <p:ph idx="1"/>
            <p:extLst>
              <p:ext uri="{D42A27DB-BD31-4B8C-83A1-F6EECF244321}">
                <p14:modId xmlns:p14="http://schemas.microsoft.com/office/powerpoint/2010/main" val="3018773486"/>
              </p:ext>
            </p:extLst>
          </p:nvPr>
        </p:nvGraphicFramePr>
        <p:xfrm>
          <a:off x="315953" y="604474"/>
          <a:ext cx="11560097" cy="5943600"/>
        </p:xfrm>
        <a:graphic>
          <a:graphicData uri="http://schemas.openxmlformats.org/drawingml/2006/table">
            <a:tbl>
              <a:tblPr firstRow="1" firstCol="1" bandRow="1">
                <a:tableStyleId>{5C22544A-7EE6-4342-B048-85BDC9FD1C3A}</a:tableStyleId>
              </a:tblPr>
              <a:tblGrid>
                <a:gridCol w="2713332">
                  <a:extLst>
                    <a:ext uri="{9D8B030D-6E8A-4147-A177-3AD203B41FA5}">
                      <a16:colId xmlns:a16="http://schemas.microsoft.com/office/drawing/2014/main" val="2103725597"/>
                    </a:ext>
                  </a:extLst>
                </a:gridCol>
                <a:gridCol w="3287533">
                  <a:extLst>
                    <a:ext uri="{9D8B030D-6E8A-4147-A177-3AD203B41FA5}">
                      <a16:colId xmlns:a16="http://schemas.microsoft.com/office/drawing/2014/main" val="1045609276"/>
                    </a:ext>
                  </a:extLst>
                </a:gridCol>
                <a:gridCol w="5559232">
                  <a:extLst>
                    <a:ext uri="{9D8B030D-6E8A-4147-A177-3AD203B41FA5}">
                      <a16:colId xmlns:a16="http://schemas.microsoft.com/office/drawing/2014/main" val="1728394958"/>
                    </a:ext>
                  </a:extLst>
                </a:gridCol>
              </a:tblGrid>
              <a:tr h="381597">
                <a:tc>
                  <a:txBody>
                    <a:bodyPr/>
                    <a:lstStyle/>
                    <a:p>
                      <a:pPr algn="ctr">
                        <a:spcAft>
                          <a:spcPts val="0"/>
                        </a:spcAft>
                      </a:pPr>
                      <a:endParaRPr lang="fr-FR" sz="900">
                        <a:solidFill>
                          <a:srgbClr val="002060"/>
                        </a:solidFill>
                        <a:effectLst/>
                      </a:endParaRPr>
                    </a:p>
                    <a:p>
                      <a:pPr algn="ctr">
                        <a:spcAft>
                          <a:spcPts val="0"/>
                        </a:spcAft>
                      </a:pPr>
                      <a:r>
                        <a:rPr lang="fr-FR" sz="900">
                          <a:solidFill>
                            <a:srgbClr val="002060"/>
                          </a:solidFill>
                          <a:effectLst/>
                        </a:rPr>
                        <a:t>Émettre des hypothèses quant aux difficultés</a:t>
                      </a:r>
                      <a:endParaRPr lang="fr-FR"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4" marR="60494" marT="0" marB="0"/>
                </a:tc>
                <a:tc>
                  <a:txBody>
                    <a:bodyPr/>
                    <a:lstStyle/>
                    <a:p>
                      <a:pPr algn="ctr">
                        <a:spcAft>
                          <a:spcPts val="0"/>
                        </a:spcAft>
                      </a:pPr>
                      <a:endParaRPr lang="fr-FR" sz="900">
                        <a:solidFill>
                          <a:srgbClr val="002060"/>
                        </a:solidFill>
                        <a:effectLst/>
                      </a:endParaRPr>
                    </a:p>
                    <a:p>
                      <a:pPr algn="ctr">
                        <a:spcAft>
                          <a:spcPts val="0"/>
                        </a:spcAft>
                      </a:pPr>
                      <a:r>
                        <a:rPr lang="fr-FR" sz="900">
                          <a:solidFill>
                            <a:srgbClr val="002060"/>
                          </a:solidFill>
                          <a:effectLst/>
                        </a:rPr>
                        <a:t>Valider ou invalider les hypothèses</a:t>
                      </a:r>
                      <a:endParaRPr lang="fr-FR" sz="1100">
                        <a:solidFill>
                          <a:srgbClr val="002060"/>
                        </a:solidFill>
                        <a:effectLst/>
                      </a:endParaRPr>
                    </a:p>
                    <a:p>
                      <a:pPr algn="ctr">
                        <a:spcAft>
                          <a:spcPts val="0"/>
                        </a:spcAft>
                      </a:pPr>
                      <a:r>
                        <a:rPr lang="fr-FR" sz="900">
                          <a:solidFill>
                            <a:srgbClr val="002060"/>
                          </a:solidFill>
                          <a:effectLst/>
                        </a:rPr>
                        <a:t>Comprendre ce qui pose problème à l’élève </a:t>
                      </a:r>
                    </a:p>
                    <a:p>
                      <a:pPr algn="ctr">
                        <a:spcAft>
                          <a:spcPts val="0"/>
                        </a:spcAft>
                      </a:pPr>
                      <a:endParaRPr lang="fr-FR"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4" marR="60494" marT="0" marB="0"/>
                </a:tc>
                <a:tc>
                  <a:txBody>
                    <a:bodyPr/>
                    <a:lstStyle/>
                    <a:p>
                      <a:pPr algn="ctr">
                        <a:spcAft>
                          <a:spcPts val="0"/>
                        </a:spcAft>
                      </a:pPr>
                      <a:endParaRPr lang="fr-FR" sz="900">
                        <a:solidFill>
                          <a:srgbClr val="002060"/>
                        </a:solidFill>
                        <a:effectLst/>
                      </a:endParaRPr>
                    </a:p>
                    <a:p>
                      <a:pPr algn="ctr">
                        <a:spcAft>
                          <a:spcPts val="0"/>
                        </a:spcAft>
                      </a:pPr>
                      <a:r>
                        <a:rPr lang="fr-FR" sz="900">
                          <a:solidFill>
                            <a:srgbClr val="002060"/>
                          </a:solidFill>
                          <a:effectLst/>
                        </a:rPr>
                        <a:t>Identifier les besoins prioritaires - hiérarchiser</a:t>
                      </a:r>
                      <a:endParaRPr lang="fr-FR" sz="1100">
                        <a:solidFill>
                          <a:srgbClr val="002060"/>
                        </a:solidFill>
                        <a:effectLst/>
                      </a:endParaRPr>
                    </a:p>
                    <a:p>
                      <a:pPr algn="ctr">
                        <a:spcAft>
                          <a:spcPts val="0"/>
                        </a:spcAft>
                      </a:pPr>
                      <a:r>
                        <a:rPr lang="fr-FR" sz="900">
                          <a:solidFill>
                            <a:srgbClr val="002060"/>
                          </a:solidFill>
                          <a:effectLst/>
                        </a:rPr>
                        <a:t>Mettre en œuvre la différenciation</a:t>
                      </a:r>
                      <a:endParaRPr lang="fr-FR"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94" marR="60494" marT="0" marB="0"/>
                </a:tc>
                <a:extLst>
                  <a:ext uri="{0D108BD9-81ED-4DB2-BD59-A6C34878D82A}">
                    <a16:rowId xmlns:a16="http://schemas.microsoft.com/office/drawing/2014/main" val="3292147480"/>
                  </a:ext>
                </a:extLst>
              </a:tr>
              <a:tr h="5215160">
                <a:tc>
                  <a:txBody>
                    <a:bodyPr/>
                    <a:lstStyle/>
                    <a:p>
                      <a:pPr>
                        <a:spcAft>
                          <a:spcPts val="0"/>
                        </a:spcAft>
                      </a:pPr>
                      <a:r>
                        <a:rPr lang="fr-FR" sz="1100">
                          <a:solidFill>
                            <a:srgbClr val="002060"/>
                          </a:solidFill>
                          <a:effectLst/>
                          <a:latin typeface="Calibri" panose="020F0502020204030204" pitchFamily="34" charset="0"/>
                          <a:cs typeface="Calibri" panose="020F0502020204030204" pitchFamily="34" charset="0"/>
                        </a:rPr>
                        <a:t>Langage</a:t>
                      </a:r>
                    </a:p>
                    <a:p>
                      <a:pPr>
                        <a:spcAft>
                          <a:spcPts val="0"/>
                        </a:spcAft>
                      </a:pPr>
                      <a:r>
                        <a:rPr lang="fr-FR" sz="1100" u="sng">
                          <a:solidFill>
                            <a:srgbClr val="002060"/>
                          </a:solidFill>
                          <a:effectLst/>
                          <a:latin typeface="Calibri" panose="020F0502020204030204" pitchFamily="34" charset="0"/>
                          <a:cs typeface="Calibri" panose="020F0502020204030204" pitchFamily="34" charset="0"/>
                        </a:rPr>
                        <a:t>Problème sémantique</a:t>
                      </a:r>
                      <a:endParaRPr lang="fr-FR" sz="1100">
                        <a:solidFill>
                          <a:srgbClr val="002060"/>
                        </a:solidFill>
                        <a:effectLst/>
                        <a:latin typeface="Calibri" panose="020F0502020204030204" pitchFamily="34" charset="0"/>
                        <a:cs typeface="Calibri" panose="020F0502020204030204" pitchFamily="34" charset="0"/>
                      </a:endParaRPr>
                    </a:p>
                    <a:p>
                      <a:pPr>
                        <a:spcAft>
                          <a:spcPts val="0"/>
                        </a:spcAft>
                      </a:pPr>
                      <a:r>
                        <a:rPr lang="fr-FR" sz="1100">
                          <a:solidFill>
                            <a:srgbClr val="002060"/>
                          </a:solidFill>
                          <a:effectLst/>
                          <a:latin typeface="Calibri" panose="020F0502020204030204" pitchFamily="34" charset="0"/>
                          <a:cs typeface="Calibri" panose="020F0502020204030204" pitchFamily="34" charset="0"/>
                        </a:rPr>
                        <a:t>• L’élève ne connaît pas le sens des mots : il choisit l’image sans rapport avec le mot (danser au lieu de rire).</a:t>
                      </a:r>
                    </a:p>
                    <a:p>
                      <a:pPr>
                        <a:spcAft>
                          <a:spcPts val="0"/>
                        </a:spcAft>
                      </a:pPr>
                      <a:r>
                        <a:rPr lang="fr-FR" sz="1100">
                          <a:solidFill>
                            <a:srgbClr val="002060"/>
                          </a:solidFill>
                          <a:effectLst/>
                          <a:latin typeface="Calibri" panose="020F0502020204030204" pitchFamily="34" charset="0"/>
                          <a:cs typeface="Calibri" panose="020F0502020204030204" pitchFamily="34" charset="0"/>
                        </a:rPr>
                        <a:t>• L’élève ne distingue pas les gradations de sens : rire / sourire.</a:t>
                      </a:r>
                    </a:p>
                    <a:p>
                      <a:pPr>
                        <a:spcAft>
                          <a:spcPts val="0"/>
                        </a:spcAft>
                      </a:pPr>
                      <a:r>
                        <a:rPr lang="fr-FR" sz="1100" u="sng">
                          <a:solidFill>
                            <a:srgbClr val="002060"/>
                          </a:solidFill>
                          <a:effectLst/>
                          <a:latin typeface="Calibri" panose="020F0502020204030204" pitchFamily="34" charset="0"/>
                          <a:cs typeface="Calibri" panose="020F0502020204030204" pitchFamily="34" charset="0"/>
                        </a:rPr>
                        <a:t>Problème phonologique</a:t>
                      </a:r>
                      <a:endParaRPr lang="fr-FR" sz="1100">
                        <a:solidFill>
                          <a:srgbClr val="002060"/>
                        </a:solidFill>
                        <a:effectLst/>
                        <a:latin typeface="Calibri" panose="020F0502020204030204" pitchFamily="34" charset="0"/>
                        <a:cs typeface="Calibri" panose="020F0502020204030204" pitchFamily="34" charset="0"/>
                      </a:endParaRPr>
                    </a:p>
                    <a:p>
                      <a:pPr>
                        <a:spcAft>
                          <a:spcPts val="0"/>
                        </a:spcAft>
                      </a:pPr>
                      <a:r>
                        <a:rPr lang="fr-FR" sz="1100">
                          <a:solidFill>
                            <a:srgbClr val="002060"/>
                          </a:solidFill>
                          <a:effectLst/>
                          <a:latin typeface="Calibri" panose="020F0502020204030204" pitchFamily="34" charset="0"/>
                          <a:cs typeface="Calibri" panose="020F0502020204030204" pitchFamily="34" charset="0"/>
                        </a:rPr>
                        <a:t>• L’élève confond des mots proches phonologiquement : chapeau / château.</a:t>
                      </a:r>
                    </a:p>
                    <a:p>
                      <a:pPr>
                        <a:spcAft>
                          <a:spcPts val="0"/>
                        </a:spcAft>
                      </a:pPr>
                      <a:r>
                        <a:rPr lang="fr-FR" sz="1100">
                          <a:solidFill>
                            <a:srgbClr val="002060"/>
                          </a:solidFill>
                          <a:effectLst/>
                          <a:latin typeface="Calibri" panose="020F0502020204030204" pitchFamily="34" charset="0"/>
                          <a:cs typeface="Calibri" panose="020F0502020204030204" pitchFamily="34" charset="0"/>
                        </a:rPr>
                        <a:t>• L’élève ne prend en compte qu’une partie du mot : château / chat.</a:t>
                      </a:r>
                    </a:p>
                    <a:p>
                      <a:pPr>
                        <a:spcAft>
                          <a:spcPts val="0"/>
                        </a:spcAft>
                      </a:pPr>
                      <a:r>
                        <a:rPr lang="fr-FR" sz="1100">
                          <a:solidFill>
                            <a:srgbClr val="002060"/>
                          </a:solidFill>
                          <a:effectLst/>
                          <a:latin typeface="Calibri" panose="020F0502020204030204" pitchFamily="34" charset="0"/>
                          <a:cs typeface="Calibri" panose="020F0502020204030204" pitchFamily="34" charset="0"/>
                        </a:rPr>
                        <a:t> </a:t>
                      </a:r>
                    </a:p>
                    <a:p>
                      <a:pPr>
                        <a:spcAft>
                          <a:spcPts val="0"/>
                        </a:spcAft>
                      </a:pPr>
                      <a:r>
                        <a:rPr lang="fr-FR" sz="1100">
                          <a:solidFill>
                            <a:srgbClr val="002060"/>
                          </a:solidFill>
                          <a:effectLst/>
                          <a:latin typeface="Calibri" panose="020F0502020204030204" pitchFamily="34" charset="0"/>
                          <a:cs typeface="Calibri" panose="020F0502020204030204" pitchFamily="34" charset="0"/>
                        </a:rPr>
                        <a:t>L’univers culturel</a:t>
                      </a:r>
                    </a:p>
                    <a:p>
                      <a:pPr>
                        <a:spcAft>
                          <a:spcPts val="0"/>
                        </a:spcAft>
                      </a:pPr>
                      <a:r>
                        <a:rPr lang="fr-FR" sz="1100">
                          <a:solidFill>
                            <a:srgbClr val="002060"/>
                          </a:solidFill>
                          <a:effectLst/>
                          <a:latin typeface="Calibri" panose="020F0502020204030204" pitchFamily="34" charset="0"/>
                          <a:cs typeface="Calibri" panose="020F0502020204030204" pitchFamily="34" charset="0"/>
                        </a:rPr>
                        <a:t>• Il est différent de celui de l’élève : certains d’entre eux peuvent ne pas comprendre des références à l’hiver avec des mots comme neige, ski, luge...</a:t>
                      </a:r>
                    </a:p>
                    <a:p>
                      <a:pPr>
                        <a:spcAft>
                          <a:spcPts val="0"/>
                        </a:spcAft>
                      </a:pPr>
                      <a:r>
                        <a:rPr lang="fr-FR" sz="1100">
                          <a:solidFill>
                            <a:srgbClr val="002060"/>
                          </a:solidFill>
                          <a:effectLst/>
                          <a:latin typeface="Calibri" panose="020F0502020204030204" pitchFamily="34" charset="0"/>
                          <a:cs typeface="Calibri" panose="020F0502020204030204" pitchFamily="34" charset="0"/>
                        </a:rPr>
                        <a:t> </a:t>
                      </a:r>
                    </a:p>
                    <a:p>
                      <a:pPr>
                        <a:spcAft>
                          <a:spcPts val="0"/>
                        </a:spcAft>
                      </a:pPr>
                      <a:r>
                        <a:rPr lang="fr-FR" sz="1100">
                          <a:solidFill>
                            <a:srgbClr val="002060"/>
                          </a:solidFill>
                          <a:effectLst/>
                          <a:latin typeface="Calibri" panose="020F0502020204030204" pitchFamily="34" charset="0"/>
                          <a:cs typeface="Calibri" panose="020F0502020204030204" pitchFamily="34" charset="0"/>
                        </a:rPr>
                        <a:t>Autres</a:t>
                      </a:r>
                    </a:p>
                    <a:p>
                      <a:pPr>
                        <a:spcAft>
                          <a:spcPts val="0"/>
                        </a:spcAft>
                      </a:pPr>
                      <a:r>
                        <a:rPr lang="fr-FR" sz="1100">
                          <a:solidFill>
                            <a:srgbClr val="002060"/>
                          </a:solidFill>
                          <a:effectLst/>
                          <a:latin typeface="Calibri" panose="020F0502020204030204" pitchFamily="34" charset="0"/>
                          <a:cs typeface="Calibri" panose="020F0502020204030204" pitchFamily="34" charset="0"/>
                        </a:rPr>
                        <a:t>• Difficultés de « lecture » de l’image : l’élève confond des images proches (château / tour de contrôle).</a:t>
                      </a:r>
                    </a:p>
                    <a:p>
                      <a:pPr>
                        <a:spcAft>
                          <a:spcPts val="0"/>
                        </a:spcAft>
                      </a:pPr>
                      <a:r>
                        <a:rPr lang="fr-FR" sz="1100">
                          <a:solidFill>
                            <a:srgbClr val="002060"/>
                          </a:solidFill>
                          <a:effectLst/>
                          <a:latin typeface="Calibri" panose="020F0502020204030204" pitchFamily="34" charset="0"/>
                          <a:cs typeface="Calibri" panose="020F0502020204030204" pitchFamily="34" charset="0"/>
                        </a:rPr>
                        <a:t> </a:t>
                      </a:r>
                    </a:p>
                    <a:p>
                      <a:pPr>
                        <a:spcAft>
                          <a:spcPts val="0"/>
                        </a:spcAft>
                      </a:pPr>
                      <a:r>
                        <a:rPr lang="fr-FR" sz="1100">
                          <a:solidFill>
                            <a:srgbClr val="002060"/>
                          </a:solidFill>
                          <a:effectLst/>
                          <a:latin typeface="Calibri" panose="020F0502020204030204" pitchFamily="34" charset="0"/>
                          <a:cs typeface="Calibri" panose="020F0502020204030204" pitchFamily="34" charset="0"/>
                        </a:rPr>
                        <a:t>• Problème de lecture d’image- réel-représentation-abstraction (associer signifiant/signifié)</a:t>
                      </a:r>
                    </a:p>
                    <a:p>
                      <a:pPr>
                        <a:spcAft>
                          <a:spcPts val="0"/>
                        </a:spcAft>
                      </a:pPr>
                      <a:r>
                        <a:rPr lang="fr-FR" sz="1100">
                          <a:solidFill>
                            <a:srgbClr val="002060"/>
                          </a:solidFill>
                          <a:effectLst/>
                          <a:latin typeface="Calibri" panose="020F0502020204030204" pitchFamily="34" charset="0"/>
                          <a:cs typeface="Calibri" panose="020F0502020204030204" pitchFamily="34" charset="0"/>
                        </a:rPr>
                        <a:t> </a:t>
                      </a:r>
                    </a:p>
                    <a:p>
                      <a:pPr>
                        <a:spcAft>
                          <a:spcPts val="0"/>
                        </a:spcAft>
                      </a:pPr>
                      <a:r>
                        <a:rPr lang="fr-FR" sz="1100">
                          <a:solidFill>
                            <a:srgbClr val="002060"/>
                          </a:solidFill>
                          <a:effectLst/>
                          <a:latin typeface="Calibri" panose="020F0502020204030204" pitchFamily="34" charset="0"/>
                          <a:cs typeface="Calibri" panose="020F0502020204030204" pitchFamily="34" charset="0"/>
                        </a:rPr>
                        <a:t>Difficultés d’attention, de concentration, de mémoire</a:t>
                      </a:r>
                    </a:p>
                    <a:p>
                      <a:pPr>
                        <a:spcAft>
                          <a:spcPts val="0"/>
                        </a:spcAft>
                      </a:pPr>
                      <a:r>
                        <a:rPr lang="fr-FR" sz="1100">
                          <a:solidFill>
                            <a:srgbClr val="002060"/>
                          </a:solidFill>
                          <a:effectLst/>
                          <a:latin typeface="Calibri" panose="020F0502020204030204" pitchFamily="34" charset="0"/>
                          <a:cs typeface="Calibri" panose="020F0502020204030204" pitchFamily="34" charset="0"/>
                        </a:rPr>
                        <a:t>Manque de méthodologie-stratégie-déduction</a:t>
                      </a:r>
                      <a:endParaRPr lang="fr-FR"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94" marR="60494" marT="0" marB="0"/>
                </a:tc>
                <a:tc>
                  <a:txBody>
                    <a:bodyPr/>
                    <a:lstStyle/>
                    <a:p>
                      <a:pPr>
                        <a:spcAft>
                          <a:spcPts val="0"/>
                        </a:spcAft>
                      </a:pPr>
                      <a:r>
                        <a:rPr lang="fr-FR" sz="900">
                          <a:effectLst/>
                        </a:rPr>
                        <a:t> </a:t>
                      </a:r>
                      <a:endParaRPr lang="fr-FR" sz="1100">
                        <a:effectLst/>
                      </a:endParaRPr>
                    </a:p>
                    <a:p>
                      <a:pPr>
                        <a:spcAft>
                          <a:spcPts val="0"/>
                        </a:spcAft>
                      </a:pPr>
                      <a:r>
                        <a:rPr lang="fr-FR" sz="1100">
                          <a:effectLst/>
                          <a:latin typeface="Calibri" panose="020F0502020204030204" pitchFamily="34" charset="0"/>
                          <a:cs typeface="Calibri" panose="020F0502020204030204" pitchFamily="34" charset="0"/>
                        </a:rPr>
                        <a:t>1-Effectuer une première analyse en appui sur la production des élèves pour lesquels la compétence ne semble pas acquise : repérer s’il s’agit d’un type d’erreur récurrent (ex : problème phonologique) ou d’erreurs de nature variée (phonologique- sémantique-culturelle…)</a:t>
                      </a:r>
                    </a:p>
                    <a:p>
                      <a:pPr>
                        <a:spcAft>
                          <a:spcPts val="0"/>
                        </a:spcAft>
                      </a:pPr>
                      <a:r>
                        <a:rPr lang="fr-FR" sz="1100">
                          <a:effectLst/>
                          <a:latin typeface="Calibri" panose="020F0502020204030204" pitchFamily="34" charset="0"/>
                          <a:cs typeface="Calibri" panose="020F0502020204030204" pitchFamily="34" charset="0"/>
                        </a:rPr>
                        <a:t> </a:t>
                      </a:r>
                    </a:p>
                    <a:p>
                      <a:pPr>
                        <a:spcAft>
                          <a:spcPts val="0"/>
                        </a:spcAft>
                      </a:pPr>
                      <a:r>
                        <a:rPr lang="fr-FR" sz="1100">
                          <a:effectLst/>
                          <a:latin typeface="Calibri" panose="020F0502020204030204" pitchFamily="34" charset="0"/>
                          <a:cs typeface="Calibri" panose="020F0502020204030204" pitchFamily="34" charset="0"/>
                        </a:rPr>
                        <a:t>2-Reprendre l’exercice, de manière individuelle avec l’élève, pour identifier précisément ce qui lui pose difficultés</a:t>
                      </a:r>
                    </a:p>
                    <a:p>
                      <a:pPr>
                        <a:spcAft>
                          <a:spcPts val="0"/>
                        </a:spcAft>
                      </a:pPr>
                      <a:r>
                        <a:rPr lang="fr-FR" sz="1100">
                          <a:effectLst/>
                          <a:latin typeface="Calibri" panose="020F0502020204030204" pitchFamily="34" charset="0"/>
                          <a:cs typeface="Calibri" panose="020F0502020204030204" pitchFamily="34" charset="0"/>
                        </a:rPr>
                        <a:t>Rappeler la consigne puis le questionner :</a:t>
                      </a:r>
                    </a:p>
                    <a:p>
                      <a:pPr>
                        <a:spcAft>
                          <a:spcPts val="0"/>
                        </a:spcAft>
                      </a:pPr>
                      <a:r>
                        <a:rPr lang="fr-FR" sz="1100">
                          <a:effectLst/>
                          <a:latin typeface="Calibri" panose="020F0502020204030204" pitchFamily="34" charset="0"/>
                          <a:cs typeface="Calibri" panose="020F0502020204030204" pitchFamily="34" charset="0"/>
                        </a:rPr>
                        <a:t>-pourquoi as-tu entouré cette image ?</a:t>
                      </a:r>
                    </a:p>
                    <a:p>
                      <a:pPr>
                        <a:spcAft>
                          <a:spcPts val="0"/>
                        </a:spcAft>
                      </a:pPr>
                      <a:r>
                        <a:rPr lang="fr-FR" sz="1100">
                          <a:effectLst/>
                          <a:latin typeface="Calibri" panose="020F0502020204030204" pitchFamily="34" charset="0"/>
                          <a:cs typeface="Calibri" panose="020F0502020204030204" pitchFamily="34" charset="0"/>
                        </a:rPr>
                        <a:t>-comment sais-tu que cette image correspond au mot ?</a:t>
                      </a:r>
                    </a:p>
                    <a:p>
                      <a:pPr>
                        <a:spcAft>
                          <a:spcPts val="0"/>
                        </a:spcAft>
                      </a:pPr>
                      <a:r>
                        <a:rPr lang="fr-FR" sz="1100">
                          <a:effectLst/>
                          <a:latin typeface="Calibri" panose="020F0502020204030204" pitchFamily="34" charset="0"/>
                          <a:cs typeface="Calibri" panose="020F0502020204030204" pitchFamily="34" charset="0"/>
                        </a:rPr>
                        <a:t>-nomme moi ce que représente les autres images ?</a:t>
                      </a:r>
                    </a:p>
                    <a:p>
                      <a:pPr>
                        <a:spcAft>
                          <a:spcPts val="0"/>
                        </a:spcAft>
                      </a:pPr>
                      <a:r>
                        <a:rPr lang="fr-FR" sz="1100">
                          <a:effectLst/>
                          <a:latin typeface="Calibri" panose="020F0502020204030204" pitchFamily="34" charset="0"/>
                          <a:cs typeface="Calibri" panose="020F0502020204030204" pitchFamily="34" charset="0"/>
                        </a:rPr>
                        <a:t> </a:t>
                      </a:r>
                    </a:p>
                    <a:p>
                      <a:pPr>
                        <a:spcAft>
                          <a:spcPts val="0"/>
                        </a:spcAft>
                      </a:pPr>
                      <a:r>
                        <a:rPr lang="fr-FR" sz="1100">
                          <a:effectLst/>
                          <a:latin typeface="Calibri" panose="020F0502020204030204" pitchFamily="34" charset="0"/>
                          <a:cs typeface="Calibri" panose="020F0502020204030204" pitchFamily="34" charset="0"/>
                        </a:rPr>
                        <a:t>« L’école se doit d’être à la fois bienveillante et exigeante, attentive aux besoins des élèves et à leurs progrès. Le professeur observe chacun pour mieux connaître les acquis langagiers, comprendre les difficultés. Il aide à comprendre et à se faire comprendre. Il organise des dispositifs appropriés dans le cadre d’une relation éducative sécurisante. »</a:t>
                      </a:r>
                    </a:p>
                    <a:p>
                      <a:pPr>
                        <a:spcAft>
                          <a:spcPts val="0"/>
                        </a:spcAft>
                      </a:pPr>
                      <a:r>
                        <a:rPr lang="fr-FR" sz="1100">
                          <a:effectLst/>
                          <a:latin typeface="Calibri" panose="020F0502020204030204" pitchFamily="34" charset="0"/>
                          <a:cs typeface="Calibri" panose="020F0502020204030204" pitchFamily="34" charset="0"/>
                        </a:rPr>
                        <a:t>(Réf. : guide Les mots de la maternelle, p.49)</a:t>
                      </a:r>
                    </a:p>
                    <a:p>
                      <a:pPr>
                        <a:spcAft>
                          <a:spcPts val="0"/>
                        </a:spcAft>
                      </a:pPr>
                      <a:r>
                        <a:rPr lang="fr-FR" sz="1100">
                          <a:effectLst/>
                          <a:latin typeface="Calibri" panose="020F0502020204030204" pitchFamily="34" charset="0"/>
                          <a:cs typeface="Calibri" panose="020F0502020204030204" pitchFamily="34" charset="0"/>
                        </a:rPr>
                        <a:t> </a:t>
                      </a:r>
                    </a:p>
                    <a:p>
                      <a:pPr>
                        <a:spcAft>
                          <a:spcPts val="300"/>
                        </a:spcAft>
                      </a:pPr>
                      <a:r>
                        <a:rPr lang="fr-FR" sz="1100">
                          <a:effectLst/>
                          <a:latin typeface="Calibri" panose="020F0502020204030204" pitchFamily="34" charset="0"/>
                          <a:cs typeface="Calibri" panose="020F0502020204030204" pitchFamily="34" charset="0"/>
                        </a:rPr>
                        <a:t>Si des difficultés dans la maîtrise de cette compétence sont constatées lors de l’évaluation, il est nécessaire de porter une attention particulière aux élèves concernés afin de renforcer cette compétence lors des activités de compréhension programmées.</a:t>
                      </a:r>
                      <a:endParaRPr lang="fr-FR" sz="1100">
                        <a:effectLst/>
                        <a:latin typeface="Calibri" panose="020F0502020204030204" pitchFamily="34" charset="0"/>
                        <a:ea typeface="Times New Roman" panose="02020603050405020304" pitchFamily="18" charset="0"/>
                        <a:cs typeface="Calibri" panose="020F0502020204030204" pitchFamily="34" charset="0"/>
                      </a:endParaRPr>
                    </a:p>
                  </a:txBody>
                  <a:tcPr marL="60494" marR="60494" marT="0" marB="0"/>
                </a:tc>
                <a:tc>
                  <a:txBody>
                    <a:bodyPr/>
                    <a:lstStyle/>
                    <a:p>
                      <a:pPr>
                        <a:spcAft>
                          <a:spcPts val="0"/>
                        </a:spcAft>
                      </a:pPr>
                      <a:r>
                        <a:rPr lang="fr-FR" sz="1000">
                          <a:effectLst/>
                          <a:latin typeface="Calibri" panose="020F0502020204030204" pitchFamily="34" charset="0"/>
                          <a:cs typeface="Calibri" panose="020F0502020204030204" pitchFamily="34" charset="0"/>
                        </a:rPr>
                        <a:t>Si problème auditif grave, informer la famille et /ou l’infirmière ou le médecin scolaire pour consultation chez l’ORL</a:t>
                      </a:r>
                    </a:p>
                    <a:p>
                      <a:pPr>
                        <a:spcAft>
                          <a:spcPts val="0"/>
                        </a:spcAft>
                      </a:pPr>
                      <a:r>
                        <a:rPr lang="fr-FR" sz="1000">
                          <a:effectLst/>
                          <a:latin typeface="Calibri" panose="020F0502020204030204" pitchFamily="34" charset="0"/>
                          <a:cs typeface="Calibri" panose="020F0502020204030204" pitchFamily="34" charset="0"/>
                        </a:rPr>
                        <a:t>Si problème de discrimination auditive, d’ordre phonologique, de segmentations, se référer aux fiches relatives au dossier « Manipuler des phonèmes »</a:t>
                      </a:r>
                    </a:p>
                    <a:p>
                      <a:pPr>
                        <a:spcAft>
                          <a:spcPts val="0"/>
                        </a:spcAft>
                      </a:pPr>
                      <a:r>
                        <a:rPr lang="fr-FR" sz="1000">
                          <a:effectLst/>
                          <a:latin typeface="Calibri" panose="020F0502020204030204" pitchFamily="34" charset="0"/>
                          <a:cs typeface="Calibri" panose="020F0502020204030204" pitchFamily="34" charset="0"/>
                        </a:rPr>
                        <a:t>Si problème sémantique</a:t>
                      </a:r>
                    </a:p>
                    <a:p>
                      <a:pPr>
                        <a:spcAft>
                          <a:spcPts val="0"/>
                        </a:spcAft>
                      </a:pPr>
                      <a:r>
                        <a:rPr lang="fr-FR" sz="1000">
                          <a:effectLst/>
                          <a:latin typeface="Calibri" panose="020F0502020204030204" pitchFamily="34" charset="0"/>
                          <a:cs typeface="Calibri" panose="020F0502020204030204" pitchFamily="34" charset="0"/>
                        </a:rPr>
                        <a:t>Activités autour du mot et des familles de mots</a:t>
                      </a:r>
                    </a:p>
                    <a:p>
                      <a:pPr marR="198120">
                        <a:spcAft>
                          <a:spcPts val="600"/>
                        </a:spcAft>
                      </a:pPr>
                      <a:r>
                        <a:rPr lang="fr-FR" sz="1000">
                          <a:effectLst/>
                          <a:latin typeface="Calibri" panose="020F0502020204030204" pitchFamily="34" charset="0"/>
                          <a:cs typeface="Calibri" panose="020F0502020204030204" pitchFamily="34" charset="0"/>
                        </a:rPr>
                        <a:t>Activités autour de la morphologie</a:t>
                      </a:r>
                    </a:p>
                    <a:p>
                      <a:pPr>
                        <a:spcAft>
                          <a:spcPts val="0"/>
                        </a:spcAft>
                      </a:pPr>
                      <a:r>
                        <a:rPr lang="fr-FR" sz="1000">
                          <a:effectLst/>
                          <a:latin typeface="Calibri" panose="020F0502020204030204" pitchFamily="34" charset="0"/>
                          <a:cs typeface="Calibri" panose="020F0502020204030204" pitchFamily="34" charset="0"/>
                        </a:rPr>
                        <a:t>Modalités </a:t>
                      </a:r>
                    </a:p>
                    <a:p>
                      <a:pPr>
                        <a:spcAft>
                          <a:spcPts val="0"/>
                        </a:spcAft>
                      </a:pPr>
                      <a:r>
                        <a:rPr lang="fr-FR" sz="1000">
                          <a:effectLst/>
                          <a:latin typeface="Calibri" panose="020F0502020204030204" pitchFamily="34" charset="0"/>
                          <a:cs typeface="Calibri" panose="020F0502020204030204" pitchFamily="34" charset="0"/>
                        </a:rPr>
                        <a:t>Structurer la mémorisation en revenant très fréquemment sur les mêmes mots dans diverses activités.</a:t>
                      </a:r>
                    </a:p>
                    <a:p>
                      <a:pPr>
                        <a:spcAft>
                          <a:spcPts val="600"/>
                        </a:spcAft>
                      </a:pPr>
                      <a:r>
                        <a:rPr lang="fr-FR" sz="1000">
                          <a:effectLst/>
                          <a:latin typeface="Calibri" panose="020F0502020204030204" pitchFamily="34" charset="0"/>
                          <a:cs typeface="Calibri" panose="020F0502020204030204" pitchFamily="34" charset="0"/>
                        </a:rPr>
                        <a:t>À la fin de chaque période scolaire, déterminer le degré d’acquisition de cette compétence.</a:t>
                      </a:r>
                    </a:p>
                    <a:p>
                      <a:pPr>
                        <a:spcAft>
                          <a:spcPts val="0"/>
                        </a:spcAft>
                      </a:pPr>
                      <a:r>
                        <a:rPr lang="fr-FR" sz="1000">
                          <a:effectLst/>
                          <a:latin typeface="Calibri" panose="020F0502020204030204" pitchFamily="34" charset="0"/>
                          <a:cs typeface="Calibri" panose="020F0502020204030204" pitchFamily="34" charset="0"/>
                        </a:rPr>
                        <a:t> « Lorsqu’un élève présente des difficultés, des précautions sont nécessaires, qui sont valables pour tous : </a:t>
                      </a:r>
                    </a:p>
                    <a:p>
                      <a:pPr>
                        <a:spcAft>
                          <a:spcPts val="0"/>
                        </a:spcAft>
                      </a:pPr>
                      <a:r>
                        <a:rPr lang="fr-FR" sz="1000">
                          <a:effectLst/>
                          <a:latin typeface="Calibri" panose="020F0502020204030204" pitchFamily="34" charset="0"/>
                          <a:cs typeface="Calibri" panose="020F0502020204030204" pitchFamily="34" charset="0"/>
                        </a:rPr>
                        <a:t>- faire preuve de patience : accepter les refus temporaires, différer les demandes ;</a:t>
                      </a:r>
                    </a:p>
                    <a:p>
                      <a:pPr>
                        <a:spcAft>
                          <a:spcPts val="0"/>
                        </a:spcAft>
                      </a:pPr>
                      <a:r>
                        <a:rPr lang="fr-FR" sz="1000">
                          <a:effectLst/>
                          <a:latin typeface="Calibri" panose="020F0502020204030204" pitchFamily="34" charset="0"/>
                          <a:cs typeface="Calibri" panose="020F0502020204030204" pitchFamily="34" charset="0"/>
                        </a:rPr>
                        <a:t>- savoir profiter de moments d’échange : aménager des temps de relation duelle ; avoir recours à des outils différenciés ;</a:t>
                      </a:r>
                    </a:p>
                    <a:p>
                      <a:pPr>
                        <a:spcAft>
                          <a:spcPts val="0"/>
                        </a:spcAft>
                      </a:pPr>
                      <a:r>
                        <a:rPr lang="fr-FR" sz="1000">
                          <a:effectLst/>
                          <a:latin typeface="Calibri" panose="020F0502020204030204" pitchFamily="34" charset="0"/>
                          <a:cs typeface="Calibri" panose="020F0502020204030204" pitchFamily="34" charset="0"/>
                        </a:rPr>
                        <a:t>- ne pas forcer l’enfant à répéter des mots ou des phrases afin d’éviter un blocage ;</a:t>
                      </a:r>
                    </a:p>
                    <a:p>
                      <a:pPr>
                        <a:spcAft>
                          <a:spcPts val="0"/>
                        </a:spcAft>
                      </a:pPr>
                      <a:r>
                        <a:rPr lang="fr-FR" sz="1000">
                          <a:effectLst/>
                          <a:latin typeface="Calibri" panose="020F0502020204030204" pitchFamily="34" charset="0"/>
                          <a:cs typeface="Calibri" panose="020F0502020204030204" pitchFamily="34" charset="0"/>
                        </a:rPr>
                        <a:t>- éviter de demander à l’enfant de s’exprimer devant ses pairs, ou devant un adulte pour ne pas le placer en difficulté́ ;</a:t>
                      </a:r>
                    </a:p>
                    <a:p>
                      <a:pPr>
                        <a:spcAft>
                          <a:spcPts val="0"/>
                        </a:spcAft>
                      </a:pPr>
                      <a:r>
                        <a:rPr lang="fr-FR" sz="1000">
                          <a:effectLst/>
                          <a:latin typeface="Calibri" panose="020F0502020204030204" pitchFamily="34" charset="0"/>
                          <a:cs typeface="Calibri" panose="020F0502020204030204" pitchFamily="34" charset="0"/>
                        </a:rPr>
                        <a:t>- utiliser un langage adapté mais toujours correct ; privilégier les consignes simples, reformuler fréquemment pour lui seul les consignes ;</a:t>
                      </a:r>
                    </a:p>
                    <a:p>
                      <a:pPr>
                        <a:spcAft>
                          <a:spcPts val="0"/>
                        </a:spcAft>
                      </a:pPr>
                      <a:r>
                        <a:rPr lang="fr-FR" sz="1000">
                          <a:effectLst/>
                          <a:latin typeface="Calibri" panose="020F0502020204030204" pitchFamily="34" charset="0"/>
                          <a:cs typeface="Calibri" panose="020F0502020204030204" pitchFamily="34" charset="0"/>
                        </a:rPr>
                        <a:t>- privilégier l’écoute de l’enfant et répondre systématiquement à ses sollicitations ;</a:t>
                      </a:r>
                    </a:p>
                    <a:p>
                      <a:pPr>
                        <a:spcAft>
                          <a:spcPts val="0"/>
                        </a:spcAft>
                      </a:pPr>
                      <a:r>
                        <a:rPr lang="fr-FR" sz="1000">
                          <a:effectLst/>
                          <a:latin typeface="Calibri" panose="020F0502020204030204" pitchFamily="34" charset="0"/>
                          <a:cs typeface="Calibri" panose="020F0502020204030204" pitchFamily="34" charset="0"/>
                        </a:rPr>
                        <a:t>- accepter la communication non verbale, pour éviter de décourager l’enfant et l’isoler encore davantage ;</a:t>
                      </a:r>
                    </a:p>
                    <a:p>
                      <a:pPr>
                        <a:spcAft>
                          <a:spcPts val="0"/>
                        </a:spcAft>
                      </a:pPr>
                      <a:r>
                        <a:rPr lang="fr-FR" sz="1000">
                          <a:effectLst/>
                          <a:latin typeface="Calibri" panose="020F0502020204030204" pitchFamily="34" charset="0"/>
                          <a:cs typeface="Calibri" panose="020F0502020204030204" pitchFamily="34" charset="0"/>
                        </a:rPr>
                        <a:t>- reformuler ses demandes, ses paroles en utilisant un langage accessible ;</a:t>
                      </a:r>
                    </a:p>
                    <a:p>
                      <a:pPr>
                        <a:spcAft>
                          <a:spcPts val="0"/>
                        </a:spcAft>
                      </a:pPr>
                      <a:r>
                        <a:rPr lang="fr-FR" sz="1000">
                          <a:effectLst/>
                          <a:latin typeface="Calibri" panose="020F0502020204030204" pitchFamily="34" charset="0"/>
                          <a:cs typeface="Calibri" panose="020F0502020204030204" pitchFamily="34" charset="0"/>
                        </a:rPr>
                        <a:t>- aider l’enfant à s’approprier le mot qui lui fait défaut en nommant à sa place l’objet - multiplier les interactions avec autrui ; intégrer l’élève aux jeux collectifs ; proposer, stimuler sans obliger ;</a:t>
                      </a:r>
                    </a:p>
                    <a:p>
                      <a:pPr>
                        <a:spcAft>
                          <a:spcPts val="0"/>
                        </a:spcAft>
                      </a:pPr>
                      <a:r>
                        <a:rPr lang="fr-FR" sz="1000">
                          <a:effectLst/>
                          <a:latin typeface="Calibri" panose="020F0502020204030204" pitchFamily="34" charset="0"/>
                          <a:cs typeface="Calibri" panose="020F0502020204030204" pitchFamily="34" charset="0"/>
                        </a:rPr>
                        <a:t>- valoriser les prises de parole (même infimes) pour aider à restaurer la confiance en soi ;</a:t>
                      </a:r>
                    </a:p>
                    <a:p>
                      <a:pPr>
                        <a:spcAft>
                          <a:spcPts val="0"/>
                        </a:spcAft>
                      </a:pPr>
                      <a:r>
                        <a:rPr lang="fr-FR" sz="1000">
                          <a:effectLst/>
                          <a:latin typeface="Calibri" panose="020F0502020204030204" pitchFamily="34" charset="0"/>
                          <a:cs typeface="Calibri" panose="020F0502020204030204" pitchFamily="34" charset="0"/>
                        </a:rPr>
                        <a:t>- varier les supports pédagogiques (objets, affiches, albums) et privilégier le recours à des accessoires (marionnette) ; multiplier les recours à des outils adaptés (imagiers de classe, albums-échos ; multiplier les expériences associant langage oral et gestuelle (jeux de doigts, théâtre, danse, mime). » (Réf. : guide les mots de la maternelle, p.49)</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60494" marR="60494" marT="0" marB="0"/>
                </a:tc>
                <a:extLst>
                  <a:ext uri="{0D108BD9-81ED-4DB2-BD59-A6C34878D82A}">
                    <a16:rowId xmlns:a16="http://schemas.microsoft.com/office/drawing/2014/main" val="3505529878"/>
                  </a:ext>
                </a:extLst>
              </a:tr>
            </a:tbl>
          </a:graphicData>
        </a:graphic>
      </p:graphicFrame>
    </p:spTree>
    <p:extLst>
      <p:ext uri="{BB962C8B-B14F-4D97-AF65-F5344CB8AC3E}">
        <p14:creationId xmlns:p14="http://schemas.microsoft.com/office/powerpoint/2010/main" val="182235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A9B33-835B-F845-8858-DAD66515165B}"/>
              </a:ext>
            </a:extLst>
          </p:cNvPr>
          <p:cNvSpPr>
            <a:spLocks noGrp="1"/>
          </p:cNvSpPr>
          <p:nvPr>
            <p:ph type="title"/>
          </p:nvPr>
        </p:nvSpPr>
        <p:spPr>
          <a:xfrm>
            <a:off x="404812" y="213968"/>
            <a:ext cx="10058400" cy="729007"/>
          </a:xfrm>
        </p:spPr>
        <p:txBody>
          <a:bodyPr>
            <a:normAutofit/>
          </a:bodyPr>
          <a:lstStyle/>
          <a:p>
            <a:r>
              <a:rPr lang="fr-FR" sz="2800" b="1">
                <a:latin typeface="Calibri" panose="020F0502020204030204" pitchFamily="34" charset="0"/>
                <a:cs typeface="Calibri" panose="020F0502020204030204" pitchFamily="34" charset="0"/>
              </a:rPr>
              <a:t>Un travail sur tout le cycle 1 pour amener les élèves à </a:t>
            </a:r>
          </a:p>
        </p:txBody>
      </p:sp>
      <p:sp>
        <p:nvSpPr>
          <p:cNvPr id="7" name="Rectangle 6">
            <a:extLst>
              <a:ext uri="{FF2B5EF4-FFF2-40B4-BE49-F238E27FC236}">
                <a16:creationId xmlns:a16="http://schemas.microsoft.com/office/drawing/2014/main" id="{8CF9CF0E-3044-394C-9D1F-B7E6DEEE84EE}"/>
              </a:ext>
            </a:extLst>
          </p:cNvPr>
          <p:cNvSpPr/>
          <p:nvPr/>
        </p:nvSpPr>
        <p:spPr>
          <a:xfrm>
            <a:off x="395287" y="942975"/>
            <a:ext cx="11401425" cy="5355312"/>
          </a:xfrm>
          <a:prstGeom prst="rect">
            <a:avLst/>
          </a:prstGeom>
        </p:spPr>
        <p:txBody>
          <a:bodyPr wrap="square">
            <a:spAutoFit/>
          </a:bodyPr>
          <a:lstStyle/>
          <a:p>
            <a:r>
              <a:rPr lang="fr-FR" sz="2800">
                <a:latin typeface="Calibri" panose="020F0502020204030204" pitchFamily="34" charset="0"/>
                <a:cs typeface="Calibri" panose="020F0502020204030204" pitchFamily="34" charset="0"/>
              </a:rPr>
              <a:t>• nommer :</a:t>
            </a:r>
          </a:p>
          <a:p>
            <a:r>
              <a:rPr lang="fr-FR" sz="2000">
                <a:latin typeface="Calibri" panose="020F0502020204030204" pitchFamily="34" charset="0"/>
                <a:cs typeface="Calibri" panose="020F0502020204030204" pitchFamily="34" charset="0"/>
              </a:rPr>
              <a:t>- des objets, du matériel, des matériaux, des personnes, des rôles ;</a:t>
            </a:r>
          </a:p>
          <a:p>
            <a:r>
              <a:rPr lang="fr-FR" sz="2000">
                <a:latin typeface="Calibri" panose="020F0502020204030204" pitchFamily="34" charset="0"/>
                <a:cs typeface="Calibri" panose="020F0502020204030204" pitchFamily="34" charset="0"/>
              </a:rPr>
              <a:t>-des actions, des gestes ;</a:t>
            </a:r>
          </a:p>
          <a:p>
            <a:r>
              <a:rPr lang="fr-FR" sz="2000">
                <a:latin typeface="Calibri" panose="020F0502020204030204" pitchFamily="34" charset="0"/>
                <a:cs typeface="Calibri" panose="020F0502020204030204" pitchFamily="34" charset="0"/>
              </a:rPr>
              <a:t>-des propriétés, des qualités, des effets produits ;</a:t>
            </a:r>
          </a:p>
          <a:p>
            <a:r>
              <a:rPr lang="fr-FR" sz="2000">
                <a:latin typeface="Calibri" panose="020F0502020204030204" pitchFamily="34" charset="0"/>
                <a:cs typeface="Calibri" panose="020F0502020204030204" pitchFamily="34" charset="0"/>
              </a:rPr>
              <a:t>-des relations spatiales, temporelles et logiques.</a:t>
            </a:r>
          </a:p>
          <a:p>
            <a:endParaRPr lang="fr-FR" sz="2000">
              <a:latin typeface="Calibri" panose="020F0502020204030204" pitchFamily="34" charset="0"/>
              <a:cs typeface="Calibri" panose="020F0502020204030204" pitchFamily="34" charset="0"/>
            </a:endParaRPr>
          </a:p>
          <a:p>
            <a:r>
              <a:rPr lang="fr-FR" sz="2800">
                <a:latin typeface="Calibri" panose="020F0502020204030204" pitchFamily="34" charset="0"/>
                <a:cs typeface="Calibri" panose="020F0502020204030204" pitchFamily="34" charset="0"/>
              </a:rPr>
              <a:t>• lister, énumérer les éléments caractéristiques de formes, d’objets... ;</a:t>
            </a:r>
          </a:p>
          <a:p>
            <a:r>
              <a:rPr lang="fr-FR" sz="2800">
                <a:latin typeface="Calibri" panose="020F0502020204030204" pitchFamily="34" charset="0"/>
                <a:cs typeface="Calibri" panose="020F0502020204030204" pitchFamily="34" charset="0"/>
              </a:rPr>
              <a:t>• rapprocher par les points communs (éléments ou caractéristiques) ;</a:t>
            </a:r>
          </a:p>
          <a:p>
            <a:r>
              <a:rPr lang="fr-FR" sz="2800">
                <a:latin typeface="Calibri" panose="020F0502020204030204" pitchFamily="34" charset="0"/>
                <a:cs typeface="Calibri" panose="020F0502020204030204" pitchFamily="34" charset="0"/>
              </a:rPr>
              <a:t>• contraster par les points de différences (éléments ou caractéristiques) ;</a:t>
            </a:r>
          </a:p>
          <a:p>
            <a:r>
              <a:rPr lang="fr-FR" sz="2800">
                <a:latin typeface="Calibri" panose="020F0502020204030204" pitchFamily="34" charset="0"/>
                <a:cs typeface="Calibri" panose="020F0502020204030204" pitchFamily="34" charset="0"/>
              </a:rPr>
              <a:t>• apprécier des écarts (plus/moins/le meilleur /le pire ...) ;</a:t>
            </a:r>
          </a:p>
          <a:p>
            <a:r>
              <a:rPr lang="fr-FR" sz="2800">
                <a:latin typeface="Calibri" panose="020F0502020204030204" pitchFamily="34" charset="0"/>
                <a:cs typeface="Calibri" panose="020F0502020204030204" pitchFamily="34" charset="0"/>
              </a:rPr>
              <a:t>• classer, catégoriser en utilisant des termes génériques (fruits, légumes, véhicules ...) ;</a:t>
            </a:r>
          </a:p>
          <a:p>
            <a:r>
              <a:rPr lang="fr-FR" sz="2800">
                <a:latin typeface="Calibri" panose="020F0502020204030204" pitchFamily="34" charset="0"/>
                <a:cs typeface="Calibri" panose="020F0502020204030204" pitchFamily="34" charset="0"/>
              </a:rPr>
              <a:t>• opposer des caractéristiques par l’utilisation de mots contraires.</a:t>
            </a:r>
          </a:p>
          <a:p>
            <a:endParaRPr lang="fr-FR"/>
          </a:p>
        </p:txBody>
      </p:sp>
    </p:spTree>
    <p:extLst>
      <p:ext uri="{BB962C8B-B14F-4D97-AF65-F5344CB8AC3E}">
        <p14:creationId xmlns:p14="http://schemas.microsoft.com/office/powerpoint/2010/main" val="242654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6220D8-78DC-0D4E-BF34-2C1626D2390D}"/>
              </a:ext>
            </a:extLst>
          </p:cNvPr>
          <p:cNvSpPr>
            <a:spLocks noGrp="1"/>
          </p:cNvSpPr>
          <p:nvPr>
            <p:ph type="title"/>
          </p:nvPr>
        </p:nvSpPr>
        <p:spPr>
          <a:xfrm>
            <a:off x="257898" y="411949"/>
            <a:ext cx="7214957" cy="581280"/>
          </a:xfrm>
        </p:spPr>
        <p:txBody>
          <a:bodyPr>
            <a:normAutofit fontScale="90000"/>
          </a:bodyPr>
          <a:lstStyle/>
          <a:p>
            <a:r>
              <a:rPr lang="fr-FR" sz="4400" b="1">
                <a:latin typeface="Calibri" panose="020F0502020204030204" pitchFamily="34" charset="0"/>
                <a:cs typeface="Calibri" panose="020F0502020204030204" pitchFamily="34" charset="0"/>
              </a:rPr>
              <a:t>Faire rencontrer des mots</a:t>
            </a:r>
            <a:r>
              <a:rPr lang="fr-FR"/>
              <a:t/>
            </a:r>
            <a:br>
              <a:rPr lang="fr-FR"/>
            </a:br>
            <a:endParaRPr lang="fr-FR" sz="2400"/>
          </a:p>
        </p:txBody>
      </p:sp>
      <p:sp>
        <p:nvSpPr>
          <p:cNvPr id="4" name="Terminaison 3">
            <a:extLst>
              <a:ext uri="{FF2B5EF4-FFF2-40B4-BE49-F238E27FC236}">
                <a16:creationId xmlns:a16="http://schemas.microsoft.com/office/drawing/2014/main" id="{B370E9BC-AF55-4F4D-9766-A47A6E817C38}"/>
              </a:ext>
            </a:extLst>
          </p:cNvPr>
          <p:cNvSpPr/>
          <p:nvPr/>
        </p:nvSpPr>
        <p:spPr>
          <a:xfrm>
            <a:off x="8530682" y="406181"/>
            <a:ext cx="3314209" cy="870284"/>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100" b="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COMPÉTENCE VISÉE </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fr-FR" sz="1100" b="1">
                <a:solidFill>
                  <a:srgbClr val="385623"/>
                </a:solidFill>
                <a:effectLst/>
                <a:latin typeface="Calibri" panose="020F0502020204030204" pitchFamily="34" charset="0"/>
                <a:ea typeface="Times New Roman" panose="02020603050405020304" pitchFamily="18" charset="0"/>
                <a:cs typeface="Calibri" panose="020F0502020204030204" pitchFamily="34" charset="0"/>
              </a:rPr>
              <a:t>Être capable de comprendre des mots sans autre aide que le langage entendu.</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5" name="Diagramme 4">
            <a:extLst>
              <a:ext uri="{FF2B5EF4-FFF2-40B4-BE49-F238E27FC236}">
                <a16:creationId xmlns:a16="http://schemas.microsoft.com/office/drawing/2014/main" id="{32B9B798-4C8F-574D-9B40-8BECB771702E}"/>
              </a:ext>
            </a:extLst>
          </p:cNvPr>
          <p:cNvGraphicFramePr/>
          <p:nvPr>
            <p:extLst>
              <p:ext uri="{D42A27DB-BD31-4B8C-83A1-F6EECF244321}">
                <p14:modId xmlns:p14="http://schemas.microsoft.com/office/powerpoint/2010/main" val="1373446752"/>
              </p:ext>
            </p:extLst>
          </p:nvPr>
        </p:nvGraphicFramePr>
        <p:xfrm>
          <a:off x="788276" y="1686911"/>
          <a:ext cx="10452538" cy="4619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B666F06-6565-B745-A6A0-5265B26C8EB9}"/>
              </a:ext>
            </a:extLst>
          </p:cNvPr>
          <p:cNvSpPr/>
          <p:nvPr/>
        </p:nvSpPr>
        <p:spPr>
          <a:xfrm>
            <a:off x="551536" y="940526"/>
            <a:ext cx="7214957" cy="523220"/>
          </a:xfrm>
          <a:prstGeom prst="rect">
            <a:avLst/>
          </a:prstGeom>
        </p:spPr>
        <p:txBody>
          <a:bodyPr wrap="square">
            <a:spAutoFit/>
          </a:bodyPr>
          <a:lstStyle/>
          <a:p>
            <a:pPr>
              <a:spcAft>
                <a:spcPts val="0"/>
              </a:spcAft>
            </a:pPr>
            <a:r>
              <a:rPr lang="fr-FR" sz="2800" b="1" i="1">
                <a:solidFill>
                  <a:srgbClr val="000000"/>
                </a:solidFill>
                <a:latin typeface="Calibri" panose="020F0502020204030204" pitchFamily="34" charset="0"/>
                <a:ea typeface="Times New Roman" panose="02020603050405020304" pitchFamily="18" charset="0"/>
              </a:rPr>
              <a:t>Choisir des mots par univers de référence </a:t>
            </a:r>
            <a:endParaRPr lang="fr-FR"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8666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{6C5339B1-0BE2-F54A-AC5E-D050C7F4EBCD}tf10001067</Template>
  <TotalTime>2491</TotalTime>
  <Words>18535</Words>
  <Application>Microsoft Office PowerPoint</Application>
  <PresentationFormat>Grand écran</PresentationFormat>
  <Paragraphs>949</Paragraphs>
  <Slides>51</Slides>
  <Notes>50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51</vt:i4>
      </vt:variant>
    </vt:vector>
  </HeadingPairs>
  <TitlesOfParts>
    <vt:vector size="61" baseType="lpstr">
      <vt:lpstr>Al Tarikh</vt:lpstr>
      <vt:lpstr>Arial</vt:lpstr>
      <vt:lpstr>Calibri</vt:lpstr>
      <vt:lpstr>Century Gothic</vt:lpstr>
      <vt:lpstr>Garamond</vt:lpstr>
      <vt:lpstr>Hiragino Mincho Pro W3</vt:lpstr>
      <vt:lpstr>Roboto,Bold</vt:lpstr>
      <vt:lpstr>Times New Roman</vt:lpstr>
      <vt:lpstr>Wingdings</vt:lpstr>
      <vt:lpstr>Savon</vt:lpstr>
      <vt:lpstr>Présentation PowerPoint</vt:lpstr>
      <vt:lpstr> Mobiliser le langage </vt:lpstr>
      <vt:lpstr> Mobiliser le langage </vt:lpstr>
      <vt:lpstr>Vocabulaire au cycle 1</vt:lpstr>
      <vt:lpstr>Evaluation début CP </vt:lpstr>
      <vt:lpstr>Des ressources départementales …</vt:lpstr>
      <vt:lpstr>Méthodologie d’analyse</vt:lpstr>
      <vt:lpstr>Un travail sur tout le cycle 1 pour amener les élèves à </vt:lpstr>
      <vt:lpstr>Faire rencontrer des mots </vt:lpstr>
      <vt:lpstr> Faire rencontrer des mots </vt:lpstr>
      <vt:lpstr> Donner une valeur structurante aux mots </vt:lpstr>
      <vt:lpstr> Donner une valeur structurante aux mots </vt:lpstr>
      <vt:lpstr> Donner une valeur structurante aux mots </vt:lpstr>
      <vt:lpstr>VOCABULAIRE CYCLE 1</vt:lpstr>
      <vt:lpstr> VOCABULAIRE CYCLE 1  Principes pour concevoir son enseignement  </vt:lpstr>
      <vt:lpstr>Présentation PowerPoint</vt:lpstr>
      <vt:lpstr> VOCABULAIRE CYCLE 1 Evaluation des acquis des enlevés  </vt:lpstr>
      <vt:lpstr>Présentation PowerPoint</vt:lpstr>
      <vt:lpstr>Présentation PowerPoint</vt:lpstr>
      <vt:lpstr>Conscience phonologique Principe alphabétique</vt:lpstr>
      <vt:lpstr>CONSCIENCE PHONOLOGIQUE PRINCIPE ALPHABETIQUE</vt:lpstr>
      <vt:lpstr>EVALUATION DEBUT CP</vt:lpstr>
      <vt:lpstr>EVALUATION DEBUT CP</vt:lpstr>
      <vt:lpstr>Des ressources départementales …</vt:lpstr>
      <vt:lpstr>Méthodologie d’analyse</vt:lpstr>
      <vt:lpstr>Un travail sur tout le cycle 1 pour amener les élèves à </vt:lpstr>
      <vt:lpstr>Le mot</vt:lpstr>
      <vt:lpstr>Le mot</vt:lpstr>
      <vt:lpstr>La syllabe</vt:lpstr>
      <vt:lpstr>La syllabe</vt:lpstr>
      <vt:lpstr>La syllabe</vt:lpstr>
      <vt:lpstr>Le phonème</vt:lpstr>
      <vt:lpstr>Le phonème</vt:lpstr>
      <vt:lpstr>Le phonème</vt:lpstr>
      <vt:lpstr>Le phonème</vt:lpstr>
      <vt:lpstr>EVALUATION DEBUT CP</vt:lpstr>
      <vt:lpstr>Méthodologie d’analyse</vt:lpstr>
      <vt:lpstr>Un travail sur tout le cycle 1 pour amener les élèves à </vt:lpstr>
      <vt:lpstr>Un travail sur tout le cycle 1 pour amener les élèves à </vt:lpstr>
      <vt:lpstr>L’aménagement de la classe : espaces dédiés et affichages</vt:lpstr>
      <vt:lpstr>Des supports à privilégier</vt:lpstr>
      <vt:lpstr>Des supports à privilégier</vt:lpstr>
      <vt:lpstr> Conscience phonologique Principes pour concevoir son enseignement  </vt:lpstr>
      <vt:lpstr>Présentation PowerPoint</vt:lpstr>
      <vt:lpstr>CONSCIENCE PHONOLOGIQUE Évaluation des acquis des élèves</vt:lpstr>
      <vt:lpstr>De l’oral à l’écrit : découvrir le principe alphabétique La connaissance des lettres</vt:lpstr>
      <vt:lpstr>Présentation PowerPoint</vt:lpstr>
      <vt:lpstr>De l’oral à l’écrit : découvrir le principe alphabétique</vt:lpstr>
      <vt:lpstr>De l’oral à l’écrit : découvrir le principe alphabétique</vt:lpstr>
      <vt:lpstr>De l’oral à l’écrit : découvrir le principe alphabétique</vt:lpstr>
      <vt:lpstr>Principe alphabétique-Essai d’écriture de mots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Brigitte CAPELAIN</cp:lastModifiedBy>
  <cp:revision>214</cp:revision>
  <dcterms:created xsi:type="dcterms:W3CDTF">2021-02-19T09:23:24Z</dcterms:created>
  <dcterms:modified xsi:type="dcterms:W3CDTF">2022-03-28T12:45:34Z</dcterms:modified>
</cp:coreProperties>
</file>