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70" r:id="rId3"/>
    <p:sldId id="371" r:id="rId4"/>
    <p:sldId id="372" r:id="rId5"/>
    <p:sldId id="384" r:id="rId6"/>
    <p:sldId id="385" r:id="rId7"/>
    <p:sldId id="386" r:id="rId8"/>
    <p:sldId id="388" r:id="rId9"/>
    <p:sldId id="377" r:id="rId10"/>
    <p:sldId id="374" r:id="rId11"/>
    <p:sldId id="38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que KOZUBEK" initials="MK" lastIdx="0" clrIdx="0">
    <p:extLst>
      <p:ext uri="{19B8F6BF-5375-455C-9EA6-DF929625EA0E}">
        <p15:presenceInfo xmlns:p15="http://schemas.microsoft.com/office/powerpoint/2012/main" userId="188dd0a2dd2b46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 autoAdjust="0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7F647-8C6F-C943-9038-AD3D2A292A77}" type="datetimeFigureOut">
              <a:rPr lang="fr-FR" smtClean="0"/>
              <a:t>13/09/2022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4B6D7-59D7-394F-B2C9-85236E6E1A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691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4F978C-0016-41F4-8FD9-6C2A1ECB7D0C}" type="slidenum">
              <a:t>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3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42508" y="3071972"/>
            <a:ext cx="8145661" cy="1839075"/>
          </a:xfrm>
        </p:spPr>
        <p:txBody>
          <a:bodyPr/>
          <a:lstStyle/>
          <a:p>
            <a:br>
              <a:rPr lang="fr-FR" sz="36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/>
              </a:rPr>
            </a:br>
            <a:br>
              <a:rPr lang="fr-FR" sz="36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/>
              </a:rPr>
            </a:br>
            <a:r>
              <a:rPr lang="fr-FR" sz="36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/>
              </a:rPr>
              <a:t>Coopération </a:t>
            </a:r>
            <a:r>
              <a:rPr lang="fr-FR" sz="3600" b="1" dirty="0" err="1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/>
              </a:rPr>
              <a:t>ecole</a:t>
            </a:r>
            <a:r>
              <a:rPr lang="fr-FR" sz="36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/>
              </a:rPr>
              <a:t> Famille</a:t>
            </a:r>
            <a:br>
              <a:rPr lang="fr-FR" sz="4800" dirty="0">
                <a:solidFill>
                  <a:srgbClr val="4472C4"/>
                </a:solidFill>
              </a:rPr>
            </a:br>
            <a:endParaRPr lang="fr-FR" sz="4800" b="1" dirty="0">
              <a:latin typeface="Ravie" panose="04040805050809020602" pitchFamily="8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29" y="347266"/>
            <a:ext cx="2912931" cy="25089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971" y="497393"/>
            <a:ext cx="3067527" cy="23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2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2024808" y="957738"/>
            <a:ext cx="8632061" cy="665579"/>
          </a:xfrm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Ressentis et Analyse d’une vidéo de </a:t>
            </a:r>
            <a:r>
              <a:rPr lang="fr-FR" sz="24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reunion</a:t>
            </a:r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de rentrée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345D8E-010A-DDFC-0431-D99AD5EC3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Mme André, classe CM1. CM2 Calais : les élèves « ordinaires » et ceux en situation de handicap de l’année scolaire dernière </a:t>
            </a:r>
            <a:r>
              <a:rPr lang="fr-FR" dirty="0" err="1">
                <a:solidFill>
                  <a:schemeClr val="tx1"/>
                </a:solidFill>
              </a:rPr>
              <a:t>co-présentent</a:t>
            </a:r>
            <a:r>
              <a:rPr lang="fr-FR" dirty="0">
                <a:solidFill>
                  <a:schemeClr val="tx1"/>
                </a:solidFill>
              </a:rPr>
              <a:t> avec leur ex-enseignante le fonctionnement de la classe auprès des parents d’élèves de cette nouvelle année.</a:t>
            </a:r>
          </a:p>
        </p:txBody>
      </p:sp>
    </p:spTree>
    <p:extLst>
      <p:ext uri="{BB962C8B-B14F-4D97-AF65-F5344CB8AC3E}">
        <p14:creationId xmlns:p14="http://schemas.microsoft.com/office/powerpoint/2010/main" val="264141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F596E-A36D-CE4B-06AA-2B3226D2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r-FR" sz="4000" dirty="0"/>
            </a:br>
            <a:r>
              <a:rPr lang="fr-FR" sz="4000" dirty="0"/>
              <a:t>Pour aller plus loin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743628-6E18-5FB4-018D-ABFD1BCD5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200">
                <a:solidFill>
                  <a:schemeClr val="tx1"/>
                </a:solidFill>
              </a:rPr>
              <a:t>-</a:t>
            </a:r>
            <a:r>
              <a:rPr lang="fr-FR" sz="3200" dirty="0">
                <a:solidFill>
                  <a:schemeClr val="tx1"/>
                </a:solidFill>
              </a:rPr>
              <a:t>pochette de rentrée OCCE : les actions et le catalogue de formations-animations 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</a:rPr>
              <a:t>-la revue Animation-Education n.285 décembre 2021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</a:rPr>
              <a:t>-notre site ad59occe.coop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22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6303" y="594360"/>
            <a:ext cx="8329317" cy="554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CC0218-F507-4790-A0DA-960C9A93F820}" type="slidenum">
              <a:t>2</a:t>
            </a:fld>
            <a:endParaRPr lang="fr-FR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2057037" y="882570"/>
            <a:ext cx="8567603" cy="627732"/>
          </a:xfrm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fr-FR" sz="3200" b="1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Pourquoi l’OCCE ? C’est quoi ?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611273" y="1977777"/>
            <a:ext cx="9505365" cy="4453845"/>
          </a:xfrm>
        </p:spPr>
        <p:txBody>
          <a:bodyPr>
            <a:noAutofit/>
          </a:bodyPr>
          <a:lstStyle/>
          <a:p>
            <a:pPr lvl="0">
              <a:buClr>
                <a:schemeClr val="tx2">
                  <a:lumMod val="75000"/>
                  <a:lumOff val="25000"/>
                </a:schemeClr>
              </a:buClr>
              <a:buSzPct val="400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Des </a:t>
            </a:r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pratiques pédagogiques et éducatives</a:t>
            </a: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, pas seulement l’argent à l’école !</a:t>
            </a:r>
          </a:p>
          <a:p>
            <a:pPr lvl="0">
              <a:buClr>
                <a:schemeClr val="tx2">
                  <a:lumMod val="75000"/>
                  <a:lumOff val="25000"/>
                </a:schemeClr>
              </a:buClr>
              <a:buSzPct val="400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Un réseau </a:t>
            </a:r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d’enseignants</a:t>
            </a: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 bénévoles et trois détachés de l’EN</a:t>
            </a:r>
          </a:p>
          <a:p>
            <a:pPr lvl="0">
              <a:buClr>
                <a:schemeClr val="tx2">
                  <a:lumMod val="75000"/>
                  <a:lumOff val="25000"/>
                </a:schemeClr>
              </a:buClr>
              <a:buSzPct val="400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Des </a:t>
            </a:r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outils</a:t>
            </a:r>
          </a:p>
          <a:p>
            <a:pPr lvl="0">
              <a:buClr>
                <a:schemeClr val="tx2">
                  <a:lumMod val="75000"/>
                  <a:lumOff val="25000"/>
                </a:schemeClr>
              </a:buClr>
              <a:buSzPct val="400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Des </a:t>
            </a:r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formations</a:t>
            </a:r>
          </a:p>
          <a:p>
            <a:pPr lvl="0">
              <a:buClr>
                <a:schemeClr val="tx2">
                  <a:lumMod val="75000"/>
                  <a:lumOff val="25000"/>
                </a:schemeClr>
              </a:buClr>
              <a:buSzPct val="400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Des compétences reconnues en terme de </a:t>
            </a:r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climat scolaire</a:t>
            </a: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  <a:cs typeface="Tahoma" pitchFamily="2"/>
              </a:rPr>
              <a:t> : prévenir ou réguler les comportements inappropriés à l’Ecole par la pédagogie coopérative , la coopération (cf. textes officiels)</a:t>
            </a:r>
          </a:p>
        </p:txBody>
      </p:sp>
    </p:spTree>
    <p:extLst>
      <p:ext uri="{BB962C8B-B14F-4D97-AF65-F5344CB8AC3E}">
        <p14:creationId xmlns:p14="http://schemas.microsoft.com/office/powerpoint/2010/main" val="17530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775517" y="2486345"/>
            <a:ext cx="8711534" cy="3441843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30000"/>
              </a:lnSpc>
              <a:buClr>
                <a:schemeClr val="tx2">
                  <a:lumMod val="75000"/>
                  <a:lumOff val="25000"/>
                </a:schemeClr>
              </a:buClr>
              <a:buFont typeface="Wingdings" pitchFamily="2"/>
              <a:buChar char="q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Rendre les acteurs à la fois autonomes et solidaires. </a:t>
            </a:r>
          </a:p>
          <a:p>
            <a:pPr marL="457200" lvl="0" indent="-457200" algn="just">
              <a:lnSpc>
                <a:spcPct val="130000"/>
              </a:lnSpc>
              <a:buClr>
                <a:schemeClr val="tx2">
                  <a:lumMod val="75000"/>
                  <a:lumOff val="25000"/>
                </a:schemeClr>
              </a:buClr>
              <a:buFont typeface="Wingdings" pitchFamily="2"/>
              <a:buChar char="q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L’objectif essentiel est l’épanouissement de chacun de ses membres.</a:t>
            </a:r>
          </a:p>
          <a:p>
            <a:pPr marL="457200" lvl="0" indent="-457200" algn="just">
              <a:lnSpc>
                <a:spcPct val="130000"/>
              </a:lnSpc>
              <a:buClr>
                <a:schemeClr val="tx2">
                  <a:lumMod val="75000"/>
                  <a:lumOff val="25000"/>
                </a:schemeClr>
              </a:buClr>
              <a:buFont typeface="Wingdings" pitchFamily="2"/>
              <a:buChar char="q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Les acteurs « opèrent » ensemble pour la satisfaction de besoins qu’ils ont en commun. </a:t>
            </a:r>
          </a:p>
          <a:p>
            <a:pPr marL="457200" lvl="0" indent="-457200" algn="just">
              <a:lnSpc>
                <a:spcPct val="130000"/>
              </a:lnSpc>
              <a:buClr>
                <a:schemeClr val="tx2">
                  <a:lumMod val="75000"/>
                  <a:lumOff val="25000"/>
                </a:schemeClr>
              </a:buClr>
              <a:buFont typeface="Wingdings" pitchFamily="2"/>
              <a:buChar char="q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Ils sont solidaires du résultat final…</a:t>
            </a:r>
          </a:p>
          <a:p>
            <a:pPr lvl="0">
              <a:lnSpc>
                <a:spcPct val="70000"/>
              </a:lnSpc>
            </a:pPr>
            <a:endParaRPr lang="fr-FR" sz="2600" dirty="0"/>
          </a:p>
        </p:txBody>
      </p:sp>
      <p:sp>
        <p:nvSpPr>
          <p:cNvPr id="4" name="Titre 1"/>
          <p:cNvSpPr txBox="1"/>
          <p:nvPr/>
        </p:nvSpPr>
        <p:spPr>
          <a:xfrm>
            <a:off x="2897090" y="801686"/>
            <a:ext cx="5112565" cy="668572"/>
          </a:xfrm>
          <a:prstGeom prst="rect">
            <a:avLst/>
          </a:prstGeom>
          <a:noFill/>
          <a:ln w="38100" cap="flat">
            <a:solidFill>
              <a:schemeClr val="tx2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all" spc="0" baseline="0" dirty="0">
                <a:uFillTx/>
                <a:latin typeface="Bookman Old Style" panose="02050604050505020204" pitchFamily="18" charset="0"/>
              </a:rPr>
              <a:t>CHARTE de l’OCCE</a:t>
            </a:r>
          </a:p>
        </p:txBody>
      </p:sp>
      <p:pic>
        <p:nvPicPr>
          <p:cNvPr id="5" name="Image 6" descr="UR_NORD-PAS-DE-CALAIS_LOGO_CMJN_Hd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05" y="266870"/>
            <a:ext cx="2425269" cy="20885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6690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920267" y="1033650"/>
            <a:ext cx="7110718" cy="622117"/>
          </a:xfrm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fr-FR" sz="3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Préalable aux échanges</a:t>
            </a:r>
            <a:br>
              <a:rPr lang="fr-FR" sz="32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</a:br>
            <a:endParaRPr lang="fr-FR" sz="3200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585734" y="2337881"/>
            <a:ext cx="8750826" cy="3452118"/>
          </a:xfrm>
        </p:spPr>
        <p:txBody>
          <a:bodyPr/>
          <a:lstStyle/>
          <a:p>
            <a:pPr lvl="0" algn="just">
              <a:buClrTx/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Écoute</a:t>
            </a: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 :  laisser parler, ne pas interrompre, éviter les apartés</a:t>
            </a:r>
          </a:p>
          <a:p>
            <a:pPr lvl="0" algn="just">
              <a:buClrTx/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Respect</a:t>
            </a: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 : des autres et de soi , des limites de chacun, de la différence, du temps, des émotions</a:t>
            </a:r>
          </a:p>
          <a:p>
            <a:pPr lvl="0" algn="just">
              <a:buClrTx/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Libre participation </a:t>
            </a: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 (joker)</a:t>
            </a:r>
          </a:p>
          <a:p>
            <a:pPr lvl="0" algn="just">
              <a:buClrTx/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Confidentialité </a:t>
            </a: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 </a:t>
            </a:r>
          </a:p>
          <a:p>
            <a:pPr lvl="0" algn="just">
              <a:buClrTx/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Utilisation au maximum du « JE »</a:t>
            </a:r>
          </a:p>
          <a:p>
            <a:pPr marL="0" lvl="0" indent="0">
              <a:buNone/>
            </a:pPr>
            <a:endParaRPr lang="fr-FR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661" y="4063940"/>
            <a:ext cx="2289397" cy="23847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679" y="395310"/>
            <a:ext cx="1792379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B250F-A365-4199-9816-A6138E32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cs typeface="Tahoma" pitchFamily="2"/>
              </a:rPr>
              <a:t>Les 7 axes pour agir sur le climat scolaire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664531-5C13-409F-A05A-D5CDFC08B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66FF"/>
              </a:buClr>
              <a:buSzPct val="40000"/>
              <a:buFont typeface="StarSymbol"/>
              <a:buChar char="●"/>
            </a:pPr>
            <a:r>
              <a:rPr lang="fr-FR" sz="2400" dirty="0">
                <a:solidFill>
                  <a:schemeClr val="tx1"/>
                </a:solidFill>
                <a:latin typeface="Liberation Serif" pitchFamily="18"/>
                <a:cs typeface="Tahoma" pitchFamily="2"/>
              </a:rPr>
              <a:t>Stratégie d’équipe</a:t>
            </a:r>
          </a:p>
          <a:p>
            <a:pPr lvl="0">
              <a:buClr>
                <a:srgbClr val="0066FF"/>
              </a:buClr>
              <a:buSzPct val="40000"/>
              <a:buFont typeface="StarSymbol"/>
              <a:buChar char="●"/>
            </a:pPr>
            <a:r>
              <a:rPr lang="fr-FR" sz="2400" dirty="0">
                <a:solidFill>
                  <a:schemeClr val="tx1"/>
                </a:solidFill>
                <a:latin typeface="Liberation Serif" pitchFamily="18"/>
                <a:cs typeface="Tahoma" pitchFamily="2"/>
              </a:rPr>
              <a:t>Justice scolaire</a:t>
            </a:r>
          </a:p>
          <a:p>
            <a:pPr lvl="0">
              <a:buClr>
                <a:srgbClr val="0066FF"/>
              </a:buClr>
              <a:buSzPct val="40000"/>
              <a:buFont typeface="StarSymbol"/>
              <a:buChar char="●"/>
            </a:pPr>
            <a:r>
              <a:rPr lang="fr-FR" sz="2400" dirty="0">
                <a:solidFill>
                  <a:schemeClr val="tx1"/>
                </a:solidFill>
                <a:latin typeface="Liberation Serif" pitchFamily="18"/>
                <a:cs typeface="Tahoma" pitchFamily="2"/>
              </a:rPr>
              <a:t>Pédagogie et coopération</a:t>
            </a:r>
          </a:p>
          <a:p>
            <a:pPr lvl="0">
              <a:buClr>
                <a:srgbClr val="0066FF"/>
              </a:buClr>
              <a:buSzPct val="40000"/>
              <a:buFont typeface="StarSymbol"/>
              <a:buChar char="●"/>
            </a:pPr>
            <a:r>
              <a:rPr lang="fr-FR" sz="2400" dirty="0">
                <a:solidFill>
                  <a:schemeClr val="tx1"/>
                </a:solidFill>
                <a:latin typeface="Liberation Serif" pitchFamily="18"/>
                <a:cs typeface="Tahoma" pitchFamily="2"/>
              </a:rPr>
              <a:t>Prévention des violences et du harcèlement</a:t>
            </a:r>
          </a:p>
          <a:p>
            <a:pPr lvl="0">
              <a:buClr>
                <a:srgbClr val="0066FF"/>
              </a:buClr>
              <a:buSzPct val="40000"/>
              <a:buFont typeface="StarSymbol"/>
              <a:buChar char="●"/>
            </a:pPr>
            <a:r>
              <a:rPr lang="fr-FR" sz="2400" dirty="0">
                <a:solidFill>
                  <a:schemeClr val="tx1"/>
                </a:solidFill>
                <a:latin typeface="Liberation Serif" pitchFamily="18"/>
                <a:cs typeface="Tahoma" pitchFamily="2"/>
              </a:rPr>
              <a:t>Co-éducation</a:t>
            </a:r>
          </a:p>
          <a:p>
            <a:pPr lvl="0">
              <a:buClr>
                <a:srgbClr val="0066FF"/>
              </a:buClr>
              <a:buSzPct val="40000"/>
              <a:buFont typeface="StarSymbol"/>
              <a:buChar char="●"/>
            </a:pPr>
            <a:r>
              <a:rPr lang="fr-FR" sz="2400" dirty="0">
                <a:solidFill>
                  <a:schemeClr val="tx1"/>
                </a:solidFill>
                <a:latin typeface="Liberation Serif" pitchFamily="18"/>
                <a:cs typeface="Tahoma" pitchFamily="2"/>
              </a:rPr>
              <a:t>Pratiques partenariales</a:t>
            </a:r>
          </a:p>
          <a:p>
            <a:pPr lvl="0">
              <a:buClr>
                <a:srgbClr val="0066FF"/>
              </a:buClr>
              <a:buSzPct val="40000"/>
              <a:buFont typeface="StarSymbol"/>
              <a:buChar char="●"/>
            </a:pPr>
            <a:r>
              <a:rPr lang="fr-FR" sz="2400" dirty="0">
                <a:solidFill>
                  <a:schemeClr val="tx1"/>
                </a:solidFill>
                <a:latin typeface="Liberation Serif" pitchFamily="18"/>
                <a:cs typeface="Tahoma" pitchFamily="2"/>
              </a:rPr>
              <a:t>Qualité de vie à l’école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543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B749C-1C04-08AA-9D36-94D7695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L’entretien avec les familles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F9891B4-311F-7C7A-726B-0DE2620F9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sz="2800" dirty="0" err="1">
                <a:solidFill>
                  <a:srgbClr val="00B050"/>
                </a:solidFill>
              </a:rPr>
              <a:t>Co-éduquer</a:t>
            </a:r>
            <a:r>
              <a:rPr lang="fr-FR" sz="2800" dirty="0">
                <a:solidFill>
                  <a:srgbClr val="00B050"/>
                </a:solidFill>
              </a:rPr>
              <a:t> et coopérer : Catherine </a:t>
            </a:r>
            <a:r>
              <a:rPr lang="fr-FR" sz="2800" dirty="0" err="1">
                <a:solidFill>
                  <a:srgbClr val="00B050"/>
                </a:solidFill>
              </a:rPr>
              <a:t>Hurtig</a:t>
            </a:r>
            <a:r>
              <a:rPr lang="fr-FR" sz="2800" dirty="0">
                <a:solidFill>
                  <a:srgbClr val="00B050"/>
                </a:solidFill>
              </a:rPr>
              <a:t>-Delattre et AD 09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>
                <a:solidFill>
                  <a:srgbClr val="0070C0"/>
                </a:solidFill>
              </a:rPr>
              <a:t>Un protocole d’entretien en cas de situation délicate </a:t>
            </a:r>
            <a:r>
              <a:rPr lang="fr-FR" sz="2800" dirty="0">
                <a:solidFill>
                  <a:schemeClr val="tx1"/>
                </a:solidFill>
              </a:rPr>
              <a:t>: lieu et organisation de l’espace, moment de la journée et de la semaine, durée, protagonistes, mots/phrases à privilégier, mots/phrases à éviter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53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915A2-BC2D-CA42-763D-EB3E93CB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r>
              <a:rPr lang="fr-FR" dirty="0"/>
              <a:t>Quelques mots-clefs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D3F880-FD36-1258-64F5-649E7078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Des attentes différentes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Chacun à sa place, chacun a sa place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Une écoute active, être pleinement présent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Ni compassion, ni jugement : être empathique, croiser nos regards pour un objectif commun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Coopérer pour que chacun apporte à l’autre afin de permettre à l’enfant-élève de progresser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L’élève de la classe mais aussi un élève de l’école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oom de diapositive 4">
                <a:extLst>
                  <a:ext uri="{FF2B5EF4-FFF2-40B4-BE49-F238E27FC236}">
                    <a16:creationId xmlns:a16="http://schemas.microsoft.com/office/drawing/2014/main" id="{96DEE0AC-BA9E-8D0D-8C80-3EEBDE339B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6161104"/>
                  </p:ext>
                </p:extLst>
              </p:nvPr>
            </p:nvGraphicFramePr>
            <p:xfrm>
              <a:off x="-1324708" y="-810358"/>
              <a:ext cx="3048000" cy="1714500"/>
            </p:xfrm>
            <a:graphic>
              <a:graphicData uri="http://schemas.microsoft.com/office/powerpoint/2016/slidezoom">
                <pslz:sldZm>
                  <pslz:sldZmObj sldId="386" cId="3547304301">
                    <pslz:zmPr id="{39EDCFBD-D4C8-4AA3-8E59-C4C4D0939312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oom de diapositive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6DEE0AC-BA9E-8D0D-8C80-3EEBDE339B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24708" y="-81035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730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307ED-D4B3-CAD3-01AC-A1459ED4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br>
              <a:rPr lang="fr-FR" sz="3600" dirty="0"/>
            </a:br>
            <a:r>
              <a:rPr lang="fr-FR" sz="3600" dirty="0"/>
              <a:t>Avant tout entretien se demander : dans quel type d’entretien on se situe?</a:t>
            </a:r>
            <a:br>
              <a:rPr lang="fr-FR" sz="3600" dirty="0"/>
            </a:br>
            <a:br>
              <a:rPr lang="fr-FR" sz="54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931F3-5B33-68A9-E621-D736DBD23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800" u="sng" dirty="0">
                <a:solidFill>
                  <a:srgbClr val="00B050"/>
                </a:solidFill>
              </a:rPr>
              <a:t>Entretien informatif</a:t>
            </a:r>
            <a:r>
              <a:rPr lang="fr-FR" sz="2800" dirty="0">
                <a:solidFill>
                  <a:srgbClr val="00B050"/>
                </a:solidFill>
              </a:rPr>
              <a:t>: pour informer la famille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Ex :  Communication simple des résultats scolaires /Information sur un fait précis, suite à un non respect des règles/ Informations sur fonctionnement de l’école: inscription, radiation… </a:t>
            </a:r>
          </a:p>
          <a:p>
            <a:pPr marL="0" indent="0">
              <a:buNone/>
            </a:pPr>
            <a:endParaRPr lang="fr-FR" sz="28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u="sng" dirty="0">
                <a:solidFill>
                  <a:srgbClr val="0070C0"/>
                </a:solidFill>
              </a:rPr>
              <a:t>Entretien coopératif</a:t>
            </a:r>
            <a:r>
              <a:rPr lang="fr-FR" sz="2800" dirty="0">
                <a:solidFill>
                  <a:srgbClr val="0070C0"/>
                </a:solidFill>
              </a:rPr>
              <a:t>: pour construire avec la famille l’accompagnement de l’élève dans ses apprentissages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Ex; Equipes éducatives (Orientation Dossier MDPH Propositions d’aide extérieure) / Recherche de solutions pour le suivi scolaire et/ou comportemental / Tout entretien sur demande de la famille….</a:t>
            </a:r>
            <a:endParaRPr lang="fr-FR" sz="2000" kern="150" dirty="0">
              <a:solidFill>
                <a:schemeClr val="tx1"/>
              </a:solidFill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08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025175"/>
          </a:xfrm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fr-FR" sz="3200" b="1" dirty="0">
                <a:solidFill>
                  <a:schemeClr val="tx1"/>
                </a:solidFill>
                <a:latin typeface="Bookman Old Style" panose="02050604050505020204" pitchFamily="18" charset="0"/>
                <a:ea typeface="SimSun" pitchFamily="2"/>
                <a:cs typeface="Arial" pitchFamily="34"/>
              </a:rPr>
              <a:t>Représentation de la perte d’information dans la communication</a:t>
            </a:r>
            <a:br>
              <a:rPr lang="fr-FR" sz="2400" dirty="0">
                <a:latin typeface="Liberation Serif" pitchFamily="18"/>
                <a:ea typeface="SimSun" pitchFamily="2"/>
                <a:cs typeface="Arial" pitchFamily="34"/>
              </a:rPr>
            </a:b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179" y="1771775"/>
            <a:ext cx="7801943" cy="48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06287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4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4" id="{972BB86E-8AFD-4DE8-800F-A08F6EC4E608}" vid="{B844A9D6-DE23-412A-B497-F6E208B22C1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363</TotalTime>
  <Words>511</Words>
  <Application>Microsoft Office PowerPoint</Application>
  <PresentationFormat>Grand écran</PresentationFormat>
  <Paragraphs>57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Bookman Old Style</vt:lpstr>
      <vt:lpstr>Calibri</vt:lpstr>
      <vt:lpstr>Gill Sans MT</vt:lpstr>
      <vt:lpstr>Impact</vt:lpstr>
      <vt:lpstr>Liberation Serif</vt:lpstr>
      <vt:lpstr>Ravie</vt:lpstr>
      <vt:lpstr>StarSymbol</vt:lpstr>
      <vt:lpstr>Wingdings</vt:lpstr>
      <vt:lpstr>TF10001024</vt:lpstr>
      <vt:lpstr>  Coopération ecole Famille </vt:lpstr>
      <vt:lpstr>Pourquoi l’OCCE ? C’est quoi ?</vt:lpstr>
      <vt:lpstr>Présentation PowerPoint</vt:lpstr>
      <vt:lpstr>Préalable aux échanges </vt:lpstr>
      <vt:lpstr>Les 7 axes pour agir sur le climat scolaire</vt:lpstr>
      <vt:lpstr>L’entretien avec les familles</vt:lpstr>
      <vt:lpstr> Quelques mots-clefs</vt:lpstr>
      <vt:lpstr> Avant tout entretien se demander : dans quel type d’entretien on se situe?  </vt:lpstr>
      <vt:lpstr>Représentation de la perte d’information dans la communication </vt:lpstr>
      <vt:lpstr>Ressentis et Analyse d’une vidéo de reunion de rentrée</vt:lpstr>
      <vt:lpstr> Pour aller plus loin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Matteo Dalbera</dc:creator>
  <cp:lastModifiedBy>Stéphanie</cp:lastModifiedBy>
  <cp:revision>168</cp:revision>
  <dcterms:created xsi:type="dcterms:W3CDTF">2017-11-20T20:26:31Z</dcterms:created>
  <dcterms:modified xsi:type="dcterms:W3CDTF">2022-09-13T11:32:47Z</dcterms:modified>
</cp:coreProperties>
</file>