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01" r:id="rId2"/>
    <p:sldId id="257" r:id="rId3"/>
    <p:sldId id="343" r:id="rId4"/>
    <p:sldId id="259" r:id="rId5"/>
    <p:sldId id="261" r:id="rId6"/>
    <p:sldId id="260" r:id="rId7"/>
    <p:sldId id="264" r:id="rId8"/>
    <p:sldId id="266" r:id="rId9"/>
    <p:sldId id="267" r:id="rId10"/>
    <p:sldId id="319" r:id="rId11"/>
    <p:sldId id="320" r:id="rId12"/>
    <p:sldId id="329" r:id="rId13"/>
    <p:sldId id="280" r:id="rId14"/>
    <p:sldId id="281" r:id="rId15"/>
    <p:sldId id="292" r:id="rId16"/>
    <p:sldId id="282" r:id="rId17"/>
    <p:sldId id="283" r:id="rId18"/>
    <p:sldId id="285" r:id="rId19"/>
    <p:sldId id="334" r:id="rId20"/>
    <p:sldId id="331" r:id="rId21"/>
    <p:sldId id="326" r:id="rId22"/>
    <p:sldId id="335" r:id="rId23"/>
    <p:sldId id="336" r:id="rId24"/>
    <p:sldId id="337" r:id="rId25"/>
    <p:sldId id="341" r:id="rId26"/>
    <p:sldId id="344" r:id="rId27"/>
    <p:sldId id="340" r:id="rId28"/>
    <p:sldId id="286" r:id="rId29"/>
  </p:sldIdLst>
  <p:sldSz cx="12192000" cy="6858000"/>
  <p:notesSz cx="666908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8614" autoAdjust="0"/>
  </p:normalViewPr>
  <p:slideViewPr>
    <p:cSldViewPr snapToGrid="0">
      <p:cViewPr varScale="1">
        <p:scale>
          <a:sx n="61" d="100"/>
          <a:sy n="61" d="100"/>
        </p:scale>
        <p:origin x="8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B7DE4653-04CC-4E3B-A55D-BCFF40250412}" type="datetimeFigureOut">
              <a:rPr lang="fr-FR" smtClean="0"/>
              <a:t>16/09/2022</a:t>
            </a:fld>
            <a:endParaRPr lang="fr-FR"/>
          </a:p>
        </p:txBody>
      </p:sp>
      <p:sp>
        <p:nvSpPr>
          <p:cNvPr id="4" name="Espace réservé du pied de page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23579F88-1382-4CF2-A232-E28E875C1DC1}" type="slidenum">
              <a:rPr lang="fr-FR" smtClean="0"/>
              <a:t>‹N°›</a:t>
            </a:fld>
            <a:endParaRPr lang="fr-FR"/>
          </a:p>
        </p:txBody>
      </p:sp>
    </p:spTree>
    <p:extLst>
      <p:ext uri="{BB962C8B-B14F-4D97-AF65-F5344CB8AC3E}">
        <p14:creationId xmlns:p14="http://schemas.microsoft.com/office/powerpoint/2010/main" val="1072318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3E81BDC8-D73B-4FA7-AFCD-2449B406F8EC}" type="datetimeFigureOut">
              <a:rPr lang="fr-FR" smtClean="0"/>
              <a:t>16/09/2022</a:t>
            </a:fld>
            <a:endParaRPr lang="fr-FR"/>
          </a:p>
        </p:txBody>
      </p:sp>
      <p:sp>
        <p:nvSpPr>
          <p:cNvPr id="4" name="Espace réservé de l'image des diapositives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4352B06D-FB07-4669-B188-A199C798B0E1}" type="slidenum">
              <a:rPr lang="fr-FR" smtClean="0"/>
              <a:t>‹N°›</a:t>
            </a:fld>
            <a:endParaRPr lang="fr-FR"/>
          </a:p>
        </p:txBody>
      </p:sp>
    </p:spTree>
    <p:extLst>
      <p:ext uri="{BB962C8B-B14F-4D97-AF65-F5344CB8AC3E}">
        <p14:creationId xmlns:p14="http://schemas.microsoft.com/office/powerpoint/2010/main" val="2848617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Voir la place de cette diapo</a:t>
            </a:r>
            <a:endParaRPr lang="fr-FR" dirty="0"/>
          </a:p>
        </p:txBody>
      </p:sp>
      <p:sp>
        <p:nvSpPr>
          <p:cNvPr id="4" name="Espace réservé du numéro de diapositive 3"/>
          <p:cNvSpPr>
            <a:spLocks noGrp="1"/>
          </p:cNvSpPr>
          <p:nvPr>
            <p:ph type="sldNum" sz="quarter" idx="10"/>
          </p:nvPr>
        </p:nvSpPr>
        <p:spPr/>
        <p:txBody>
          <a:bodyPr/>
          <a:lstStyle/>
          <a:p>
            <a:fld id="{4352B06D-FB07-4669-B188-A199C798B0E1}" type="slidenum">
              <a:rPr lang="fr-FR" smtClean="0"/>
              <a:t>3</a:t>
            </a:fld>
            <a:endParaRPr lang="fr-FR"/>
          </a:p>
        </p:txBody>
      </p:sp>
    </p:spTree>
    <p:extLst>
      <p:ext uri="{BB962C8B-B14F-4D97-AF65-F5344CB8AC3E}">
        <p14:creationId xmlns:p14="http://schemas.microsoft.com/office/powerpoint/2010/main" val="1046616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Vos pratiques = pt de départ de l’accompagnement. </a:t>
            </a:r>
          </a:p>
          <a:p>
            <a:r>
              <a:rPr lang="fr-FR" dirty="0" smtClean="0"/>
              <a:t>18H Avoir du temps pour parler de ce que vous faites en classe. </a:t>
            </a:r>
          </a:p>
          <a:p>
            <a:r>
              <a:rPr lang="fr-FR" dirty="0" smtClean="0"/>
              <a:t>Prendre du recul et d’analyse vos pratiques de classe. </a:t>
            </a:r>
          </a:p>
          <a:p>
            <a:r>
              <a:rPr lang="fr-FR" dirty="0" smtClean="0"/>
              <a:t>« </a:t>
            </a:r>
            <a:r>
              <a:rPr lang="fr-FR" dirty="0" err="1" smtClean="0"/>
              <a:t>svt</a:t>
            </a:r>
            <a:r>
              <a:rPr lang="fr-FR" dirty="0" smtClean="0"/>
              <a:t> réflexe moi je ne fais pas » quand on commence à faire décrire, le PE fait mais ce sait pas mettre des mots sur sa pratique et même geste prof.</a:t>
            </a:r>
          </a:p>
          <a:p>
            <a:endParaRPr lang="fr-FR" dirty="0" smtClean="0"/>
          </a:p>
          <a:p>
            <a:r>
              <a:rPr lang="fr-FR" dirty="0" smtClean="0"/>
              <a:t>Avoir du temps pour observer les élèves et mieux identifier leur besoin</a:t>
            </a:r>
          </a:p>
          <a:p>
            <a:r>
              <a:rPr lang="fr-FR" dirty="0" smtClean="0"/>
              <a:t>Apports didactiques au fur et à mesure suivant les problématiques et les besoins</a:t>
            </a:r>
          </a:p>
          <a:p>
            <a:r>
              <a:rPr lang="fr-FR" dirty="0" smtClean="0"/>
              <a:t>Co construction et de partage : construire l’accompagnement ensemble, ce n’est pas une formation descendante bien au contraire. Partager vos expériences, vos outils et tout votre richesse de classe et apporter les connaissances didactiques.</a:t>
            </a:r>
          </a:p>
          <a:p>
            <a:r>
              <a:rPr lang="fr-FR" dirty="0" smtClean="0"/>
              <a:t>« J’aimerai bien savoir ce qui se fait ailleurs »</a:t>
            </a:r>
          </a:p>
          <a:p>
            <a:endParaRPr lang="fr-FR" dirty="0"/>
          </a:p>
        </p:txBody>
      </p:sp>
      <p:sp>
        <p:nvSpPr>
          <p:cNvPr id="4" name="Espace réservé du numéro de diapositive 3"/>
          <p:cNvSpPr>
            <a:spLocks noGrp="1"/>
          </p:cNvSpPr>
          <p:nvPr>
            <p:ph type="sldNum" sz="quarter" idx="10"/>
          </p:nvPr>
        </p:nvSpPr>
        <p:spPr/>
        <p:txBody>
          <a:bodyPr/>
          <a:lstStyle/>
          <a:p>
            <a:fld id="{4352B06D-FB07-4669-B188-A199C798B0E1}" type="slidenum">
              <a:rPr lang="fr-FR" smtClean="0"/>
              <a:t>13</a:t>
            </a:fld>
            <a:endParaRPr lang="fr-FR"/>
          </a:p>
        </p:txBody>
      </p:sp>
    </p:spTree>
    <p:extLst>
      <p:ext uri="{BB962C8B-B14F-4D97-AF65-F5344CB8AC3E}">
        <p14:creationId xmlns:p14="http://schemas.microsoft.com/office/powerpoint/2010/main" val="3839251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Petits groupes : échanger, mutualiser.</a:t>
            </a:r>
          </a:p>
          <a:p>
            <a:r>
              <a:rPr lang="fr-FR" dirty="0" smtClean="0"/>
              <a:t>Pratique de classe : observation croisées (atelier d’écritures)</a:t>
            </a:r>
          </a:p>
          <a:p>
            <a:r>
              <a:rPr lang="fr-FR" dirty="0" smtClean="0"/>
              <a:t>A partir de séances faites ensemble ou pas. </a:t>
            </a:r>
          </a:p>
          <a:p>
            <a:r>
              <a:rPr lang="fr-FR" dirty="0" smtClean="0"/>
              <a:t>Observation du CPC  avec ou pas prise de vidéo.</a:t>
            </a:r>
          </a:p>
          <a:p>
            <a:endParaRPr lang="fr-FR" dirty="0" smtClean="0"/>
          </a:p>
          <a:p>
            <a:r>
              <a:rPr lang="fr-FR" dirty="0" smtClean="0"/>
              <a:t>Collaboration </a:t>
            </a:r>
          </a:p>
          <a:p>
            <a:r>
              <a:rPr lang="fr-FR" dirty="0" smtClean="0"/>
              <a:t>	Élaborer des outils</a:t>
            </a:r>
          </a:p>
          <a:p>
            <a:r>
              <a:rPr lang="fr-FR" dirty="0" smtClean="0"/>
              <a:t>	Mutualiser des pratiques</a:t>
            </a:r>
          </a:p>
          <a:p>
            <a:r>
              <a:rPr lang="fr-FR" dirty="0" smtClean="0"/>
              <a:t>	Découvrir des méthodes </a:t>
            </a:r>
          </a:p>
          <a:p>
            <a:endParaRPr lang="fr-FR" dirty="0"/>
          </a:p>
        </p:txBody>
      </p:sp>
      <p:sp>
        <p:nvSpPr>
          <p:cNvPr id="4" name="Espace réservé du numéro de diapositive 3"/>
          <p:cNvSpPr>
            <a:spLocks noGrp="1"/>
          </p:cNvSpPr>
          <p:nvPr>
            <p:ph type="sldNum" sz="quarter" idx="10"/>
          </p:nvPr>
        </p:nvSpPr>
        <p:spPr/>
        <p:txBody>
          <a:bodyPr/>
          <a:lstStyle/>
          <a:p>
            <a:fld id="{4352B06D-FB07-4669-B188-A199C798B0E1}" type="slidenum">
              <a:rPr lang="fr-FR" smtClean="0"/>
              <a:t>14</a:t>
            </a:fld>
            <a:endParaRPr lang="fr-FR"/>
          </a:p>
        </p:txBody>
      </p:sp>
    </p:spTree>
    <p:extLst>
      <p:ext uri="{BB962C8B-B14F-4D97-AF65-F5344CB8AC3E}">
        <p14:creationId xmlns:p14="http://schemas.microsoft.com/office/powerpoint/2010/main" val="237716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Vidéo</a:t>
            </a:r>
          </a:p>
          <a:p>
            <a:endParaRPr lang="fr-FR" dirty="0" smtClean="0"/>
          </a:p>
          <a:p>
            <a:r>
              <a:rPr lang="fr-FR" dirty="0" smtClean="0"/>
              <a:t>Pts de vigilance </a:t>
            </a:r>
          </a:p>
          <a:p>
            <a:r>
              <a:rPr lang="fr-FR" dirty="0" smtClean="0"/>
              <a:t>	Comme toutes pratiques, celles qui sont données à voir sont discutables et à discuter dans le respect des personnes et du travail professionnel</a:t>
            </a:r>
          </a:p>
          <a:p>
            <a:r>
              <a:rPr lang="fr-FR" dirty="0" smtClean="0"/>
              <a:t>	Extraits choisi impliquent une nécessaire réduction du temps, ils ne sauraient se rendre compte de toute la richesse qui se passe (donner le contexte)</a:t>
            </a:r>
          </a:p>
          <a:p>
            <a:r>
              <a:rPr lang="fr-FR" dirty="0" smtClean="0"/>
              <a:t>	Ceux ne sont pas des bonnes pratiques à reproduire mais des pratiques pour engager des discussions structurantes de formation.</a:t>
            </a:r>
          </a:p>
          <a:p>
            <a:r>
              <a:rPr lang="fr-FR" dirty="0" smtClean="0"/>
              <a:t>OBJ : partir du réel</a:t>
            </a:r>
          </a:p>
          <a:p>
            <a:r>
              <a:rPr lang="fr-FR" dirty="0" smtClean="0"/>
              <a:t>Observer, prendre du recul, passer du temps pour analyser (prendre un axe d’observation ex les E ou la passation de consigne,..), pratiques mais également les gestes prof.</a:t>
            </a:r>
          </a:p>
          <a:p>
            <a:endParaRPr lang="fr-FR" dirty="0" smtClean="0"/>
          </a:p>
          <a:p>
            <a:r>
              <a:rPr lang="fr-FR" dirty="0" smtClean="0"/>
              <a:t>Progresser pour faire réussir tous les élèves. Partir de vos pratiques pour continuer à apprendre. (apports de la science, apports didactiques, les recommandations institutionnels et bien sur les résultats des élèves, leur réussite.</a:t>
            </a:r>
          </a:p>
          <a:p>
            <a:r>
              <a:rPr lang="fr-FR" dirty="0" smtClean="0"/>
              <a:t>	S’approprier les outils institutionnels, les outils numériques</a:t>
            </a:r>
          </a:p>
          <a:p>
            <a:r>
              <a:rPr lang="fr-FR" dirty="0" smtClean="0"/>
              <a:t>	Apprendre à analyser sa pratique de classe pour mettre en place les apprentissages</a:t>
            </a:r>
          </a:p>
          <a:p>
            <a:r>
              <a:rPr lang="fr-FR" dirty="0" smtClean="0"/>
              <a:t>	Développer une culture professionnelle commune.</a:t>
            </a:r>
          </a:p>
          <a:p>
            <a:r>
              <a:rPr lang="fr-FR" dirty="0" smtClean="0"/>
              <a:t>	Faire évoluer, enrichir sa pratique.</a:t>
            </a:r>
          </a:p>
          <a:p>
            <a:endParaRPr lang="fr-FR" dirty="0"/>
          </a:p>
        </p:txBody>
      </p:sp>
      <p:sp>
        <p:nvSpPr>
          <p:cNvPr id="4" name="Espace réservé du numéro de diapositive 3"/>
          <p:cNvSpPr>
            <a:spLocks noGrp="1"/>
          </p:cNvSpPr>
          <p:nvPr>
            <p:ph type="sldNum" sz="quarter" idx="10"/>
          </p:nvPr>
        </p:nvSpPr>
        <p:spPr/>
        <p:txBody>
          <a:bodyPr/>
          <a:lstStyle/>
          <a:p>
            <a:fld id="{4352B06D-FB07-4669-B188-A199C798B0E1}" type="slidenum">
              <a:rPr lang="fr-FR" smtClean="0"/>
              <a:t>16</a:t>
            </a:fld>
            <a:endParaRPr lang="fr-FR"/>
          </a:p>
        </p:txBody>
      </p:sp>
    </p:spTree>
    <p:extLst>
      <p:ext uri="{BB962C8B-B14F-4D97-AF65-F5344CB8AC3E}">
        <p14:creationId xmlns:p14="http://schemas.microsoft.com/office/powerpoint/2010/main" val="1942971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Temps de formation doit </a:t>
            </a:r>
            <a:r>
              <a:rPr lang="fr-FR" dirty="0" err="1" smtClean="0"/>
              <a:t>etre</a:t>
            </a:r>
            <a:r>
              <a:rPr lang="fr-FR" dirty="0" smtClean="0"/>
              <a:t> organisée autour de 5 axes</a:t>
            </a:r>
            <a:endParaRPr lang="fr-FR" dirty="0"/>
          </a:p>
        </p:txBody>
      </p:sp>
      <p:sp>
        <p:nvSpPr>
          <p:cNvPr id="4" name="Espace réservé du numéro de diapositive 3"/>
          <p:cNvSpPr>
            <a:spLocks noGrp="1"/>
          </p:cNvSpPr>
          <p:nvPr>
            <p:ph type="sldNum" sz="quarter" idx="10"/>
          </p:nvPr>
        </p:nvSpPr>
        <p:spPr/>
        <p:txBody>
          <a:bodyPr/>
          <a:lstStyle/>
          <a:p>
            <a:fld id="{4352B06D-FB07-4669-B188-A199C798B0E1}" type="slidenum">
              <a:rPr lang="fr-FR" smtClean="0"/>
              <a:t>18</a:t>
            </a:fld>
            <a:endParaRPr lang="fr-FR"/>
          </a:p>
        </p:txBody>
      </p:sp>
    </p:spTree>
    <p:extLst>
      <p:ext uri="{BB962C8B-B14F-4D97-AF65-F5344CB8AC3E}">
        <p14:creationId xmlns:p14="http://schemas.microsoft.com/office/powerpoint/2010/main" val="4207304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 FORMATEUR</a:t>
            </a:r>
            <a:r>
              <a:rPr lang="fr-FR" baseline="0" dirty="0" smtClean="0"/>
              <a:t> : rendre explicite les compétences professionnelles pour que les PE en formation identifient les conditions à réunir pour que « ca marche ».</a:t>
            </a:r>
          </a:p>
          <a:p>
            <a:r>
              <a:rPr lang="fr-FR" baseline="0" dirty="0" smtClean="0"/>
              <a:t>Apport de connaissances sur </a:t>
            </a:r>
            <a:r>
              <a:rPr lang="fr-FR" baseline="0" smtClean="0"/>
              <a:t>les apprentissages </a:t>
            </a:r>
            <a:r>
              <a:rPr lang="fr-FR" baseline="0" dirty="0" smtClean="0"/>
              <a:t>et les conditions qui facilitent les apprentissages</a:t>
            </a:r>
            <a:endParaRPr lang="fr-FR" dirty="0"/>
          </a:p>
        </p:txBody>
      </p:sp>
      <p:sp>
        <p:nvSpPr>
          <p:cNvPr id="4" name="Espace réservé du numéro de diapositive 3"/>
          <p:cNvSpPr>
            <a:spLocks noGrp="1"/>
          </p:cNvSpPr>
          <p:nvPr>
            <p:ph type="sldNum" sz="quarter" idx="10"/>
          </p:nvPr>
        </p:nvSpPr>
        <p:spPr/>
        <p:txBody>
          <a:bodyPr/>
          <a:lstStyle/>
          <a:p>
            <a:fld id="{4352B06D-FB07-4669-B188-A199C798B0E1}" type="slidenum">
              <a:rPr lang="fr-FR" smtClean="0"/>
              <a:t>28</a:t>
            </a:fld>
            <a:endParaRPr lang="fr-FR"/>
          </a:p>
        </p:txBody>
      </p:sp>
    </p:spTree>
    <p:extLst>
      <p:ext uri="{BB962C8B-B14F-4D97-AF65-F5344CB8AC3E}">
        <p14:creationId xmlns:p14="http://schemas.microsoft.com/office/powerpoint/2010/main" val="1405772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730EBE90-DCC9-498D-86C3-CCC90164911E}" type="datetime1">
              <a:rPr lang="fr-FR" smtClean="0"/>
              <a:t>16/09/2022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EE6CC25-BF01-4150-A034-70E5A638795A}" type="slidenum">
              <a:rPr lang="fr-FR" smtClean="0"/>
              <a:t>‹N°›</a:t>
            </a:fld>
            <a:endParaRPr lang="fr-FR"/>
          </a:p>
        </p:txBody>
      </p:sp>
    </p:spTree>
    <p:extLst>
      <p:ext uri="{BB962C8B-B14F-4D97-AF65-F5344CB8AC3E}">
        <p14:creationId xmlns:p14="http://schemas.microsoft.com/office/powerpoint/2010/main" val="2260686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E9064ED-4D0F-4ACE-ACB5-54FCC881F0CE}" type="datetime1">
              <a:rPr lang="fr-FR" smtClean="0"/>
              <a:t>16/09/2022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EE6CC25-BF01-4150-A034-70E5A638795A}" type="slidenum">
              <a:rPr lang="fr-FR" smtClean="0"/>
              <a:t>‹N°›</a:t>
            </a:fld>
            <a:endParaRPr lang="fr-FR"/>
          </a:p>
        </p:txBody>
      </p:sp>
    </p:spTree>
    <p:extLst>
      <p:ext uri="{BB962C8B-B14F-4D97-AF65-F5344CB8AC3E}">
        <p14:creationId xmlns:p14="http://schemas.microsoft.com/office/powerpoint/2010/main" val="4161524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0E09599-7AB3-4377-943A-3D57CBAA1812}" type="datetime1">
              <a:rPr lang="fr-FR" smtClean="0"/>
              <a:t>16/09/2022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EE6CC25-BF01-4150-A034-70E5A638795A}" type="slidenum">
              <a:rPr lang="fr-FR" smtClean="0"/>
              <a:t>‹N°›</a:t>
            </a:fld>
            <a:endParaRPr lang="fr-FR"/>
          </a:p>
        </p:txBody>
      </p:sp>
    </p:spTree>
    <p:extLst>
      <p:ext uri="{BB962C8B-B14F-4D97-AF65-F5344CB8AC3E}">
        <p14:creationId xmlns:p14="http://schemas.microsoft.com/office/powerpoint/2010/main" val="4030825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EF9B4E2-3494-4A3A-B66C-70264497349E}" type="datetime1">
              <a:rPr lang="fr-FR" smtClean="0"/>
              <a:t>16/09/2022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EE6CC25-BF01-4150-A034-70E5A638795A}" type="slidenum">
              <a:rPr lang="fr-FR" smtClean="0"/>
              <a:t>‹N°›</a:t>
            </a:fld>
            <a:endParaRPr lang="fr-FR"/>
          </a:p>
        </p:txBody>
      </p:sp>
    </p:spTree>
    <p:extLst>
      <p:ext uri="{BB962C8B-B14F-4D97-AF65-F5344CB8AC3E}">
        <p14:creationId xmlns:p14="http://schemas.microsoft.com/office/powerpoint/2010/main" val="807569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FDBA1F05-36F3-4A04-944D-B9880DA68BE7}" type="datetime1">
              <a:rPr lang="fr-FR" smtClean="0"/>
              <a:t>16/09/2022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EE6CC25-BF01-4150-A034-70E5A638795A}" type="slidenum">
              <a:rPr lang="fr-FR" smtClean="0"/>
              <a:t>‹N°›</a:t>
            </a:fld>
            <a:endParaRPr lang="fr-FR"/>
          </a:p>
        </p:txBody>
      </p:sp>
    </p:spTree>
    <p:extLst>
      <p:ext uri="{BB962C8B-B14F-4D97-AF65-F5344CB8AC3E}">
        <p14:creationId xmlns:p14="http://schemas.microsoft.com/office/powerpoint/2010/main" val="1324002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E94FAD2-9600-497C-82E9-637A024547C7}" type="datetime1">
              <a:rPr lang="fr-FR" smtClean="0"/>
              <a:t>16/09/2022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EE6CC25-BF01-4150-A034-70E5A638795A}" type="slidenum">
              <a:rPr lang="fr-FR" smtClean="0"/>
              <a:t>‹N°›</a:t>
            </a:fld>
            <a:endParaRPr lang="fr-FR"/>
          </a:p>
        </p:txBody>
      </p:sp>
    </p:spTree>
    <p:extLst>
      <p:ext uri="{BB962C8B-B14F-4D97-AF65-F5344CB8AC3E}">
        <p14:creationId xmlns:p14="http://schemas.microsoft.com/office/powerpoint/2010/main" val="2918162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436A848-06DB-40B1-B4A9-BE0B5D87ECCD}" type="datetime1">
              <a:rPr lang="fr-FR" smtClean="0"/>
              <a:t>16/09/2022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EE6CC25-BF01-4150-A034-70E5A638795A}" type="slidenum">
              <a:rPr lang="fr-FR" smtClean="0"/>
              <a:t>‹N°›</a:t>
            </a:fld>
            <a:endParaRPr lang="fr-FR"/>
          </a:p>
        </p:txBody>
      </p:sp>
    </p:spTree>
    <p:extLst>
      <p:ext uri="{BB962C8B-B14F-4D97-AF65-F5344CB8AC3E}">
        <p14:creationId xmlns:p14="http://schemas.microsoft.com/office/powerpoint/2010/main" val="3624911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0C1F280-DC08-46DD-9B43-A8FB99CA7ECD}" type="datetime1">
              <a:rPr lang="fr-FR" smtClean="0"/>
              <a:t>16/09/2022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EE6CC25-BF01-4150-A034-70E5A638795A}" type="slidenum">
              <a:rPr lang="fr-FR" smtClean="0"/>
              <a:t>‹N°›</a:t>
            </a:fld>
            <a:endParaRPr lang="fr-FR"/>
          </a:p>
        </p:txBody>
      </p:sp>
    </p:spTree>
    <p:extLst>
      <p:ext uri="{BB962C8B-B14F-4D97-AF65-F5344CB8AC3E}">
        <p14:creationId xmlns:p14="http://schemas.microsoft.com/office/powerpoint/2010/main" val="60112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C05A936-769D-442F-B477-831FC6A7CBCF}" type="datetime1">
              <a:rPr lang="fr-FR" smtClean="0"/>
              <a:t>16/09/2022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EE6CC25-BF01-4150-A034-70E5A638795A}" type="slidenum">
              <a:rPr lang="fr-FR" smtClean="0"/>
              <a:t>‹N°›</a:t>
            </a:fld>
            <a:endParaRPr lang="fr-FR"/>
          </a:p>
        </p:txBody>
      </p:sp>
    </p:spTree>
    <p:extLst>
      <p:ext uri="{BB962C8B-B14F-4D97-AF65-F5344CB8AC3E}">
        <p14:creationId xmlns:p14="http://schemas.microsoft.com/office/powerpoint/2010/main" val="2520351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77314BA-D60B-4A6E-B21B-A6B585DB9EEF}" type="datetime1">
              <a:rPr lang="fr-FR" smtClean="0"/>
              <a:t>16/09/2022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EE6CC25-BF01-4150-A034-70E5A638795A}" type="slidenum">
              <a:rPr lang="fr-FR" smtClean="0"/>
              <a:t>‹N°›</a:t>
            </a:fld>
            <a:endParaRPr lang="fr-FR"/>
          </a:p>
        </p:txBody>
      </p:sp>
    </p:spTree>
    <p:extLst>
      <p:ext uri="{BB962C8B-B14F-4D97-AF65-F5344CB8AC3E}">
        <p14:creationId xmlns:p14="http://schemas.microsoft.com/office/powerpoint/2010/main" val="414917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81283C7-A67B-4145-98E8-3B6E45BE4642}" type="datetime1">
              <a:rPr lang="fr-FR" smtClean="0"/>
              <a:t>16/09/2022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EE6CC25-BF01-4150-A034-70E5A638795A}" type="slidenum">
              <a:rPr lang="fr-FR" smtClean="0"/>
              <a:t>‹N°›</a:t>
            </a:fld>
            <a:endParaRPr lang="fr-FR"/>
          </a:p>
        </p:txBody>
      </p:sp>
    </p:spTree>
    <p:extLst>
      <p:ext uri="{BB962C8B-B14F-4D97-AF65-F5344CB8AC3E}">
        <p14:creationId xmlns:p14="http://schemas.microsoft.com/office/powerpoint/2010/main" val="866241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6E2918-BD66-40B9-82B6-28AAE39ED00F}" type="datetime1">
              <a:rPr lang="fr-FR" smtClean="0"/>
              <a:t>16/09/2022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6CC25-BF01-4150-A034-70E5A638795A}" type="slidenum">
              <a:rPr lang="fr-FR" smtClean="0"/>
              <a:t>‹N°›</a:t>
            </a:fld>
            <a:endParaRPr lang="fr-FR"/>
          </a:p>
        </p:txBody>
      </p:sp>
    </p:spTree>
    <p:extLst>
      <p:ext uri="{BB962C8B-B14F-4D97-AF65-F5344CB8AC3E}">
        <p14:creationId xmlns:p14="http://schemas.microsoft.com/office/powerpoint/2010/main" val="2484107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padlet.com/classiotalexandre/4hymq26ctnappee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devenirenseignant.gouv.fr/cid99169/se-former-tout-long-vie.html#Se_former_a_distance_pour_completer_le_presentiel" TargetMode="External"/><Relationship Id="rId2" Type="http://schemas.openxmlformats.org/officeDocument/2006/relationships/hyperlink" Target="https://www.devenirenseignant.gouv.fr/cid99169/se-former-tout-long-vie.html#Se_former_dans_son_environnement_la_formation_en_presentiel" TargetMode="External"/><Relationship Id="rId1" Type="http://schemas.openxmlformats.org/officeDocument/2006/relationships/slideLayout" Target="../slideLayouts/slideLayout2.xml"/><Relationship Id="rId4" Type="http://schemas.openxmlformats.org/officeDocument/2006/relationships/hyperlink" Target="https://www.devenirenseignant.gouv.fr/cid99169/se-former-tout-long-vie.html#Se_former_tout_le_temps_les_ressources_numerique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867437" y="1122363"/>
            <a:ext cx="9543245" cy="2387600"/>
          </a:xfrm>
        </p:spPr>
        <p:txBody>
          <a:bodyPr>
            <a:normAutofit/>
          </a:bodyPr>
          <a:lstStyle/>
          <a:p>
            <a:r>
              <a:rPr lang="fr-FR" sz="5400" b="1" dirty="0" smtClean="0"/>
              <a:t>Présentation des formations rénovées : les constellations Math et Français</a:t>
            </a:r>
            <a:endParaRPr lang="fr-FR" sz="5400" dirty="0"/>
          </a:p>
        </p:txBody>
      </p:sp>
      <p:sp>
        <p:nvSpPr>
          <p:cNvPr id="3" name="Sous-titre 2"/>
          <p:cNvSpPr>
            <a:spLocks noGrp="1"/>
          </p:cNvSpPr>
          <p:nvPr>
            <p:ph type="subTitle" idx="1"/>
          </p:nvPr>
        </p:nvSpPr>
        <p:spPr>
          <a:xfrm>
            <a:off x="1970468" y="3825025"/>
            <a:ext cx="9440214" cy="1623275"/>
          </a:xfrm>
        </p:spPr>
        <p:txBody>
          <a:bodyPr>
            <a:normAutofit/>
          </a:bodyPr>
          <a:lstStyle/>
          <a:p>
            <a:r>
              <a:rPr lang="fr-FR" dirty="0" smtClean="0"/>
              <a:t>Mercredi 28 septembre 2022 – 9 heures</a:t>
            </a:r>
          </a:p>
          <a:p>
            <a:r>
              <a:rPr lang="fr-FR" dirty="0" smtClean="0"/>
              <a:t>Formation distanciel : visio-conférence </a:t>
            </a:r>
          </a:p>
          <a:p>
            <a:r>
              <a:rPr lang="fr-FR" dirty="0" smtClean="0"/>
              <a:t>Lien pour participer : </a:t>
            </a:r>
            <a:r>
              <a:rPr lang="fr-FR" sz="1800" dirty="0" smtClean="0"/>
              <a:t>ac-lille.webex.com/</a:t>
            </a:r>
            <a:r>
              <a:rPr lang="fr-FR" sz="1800" dirty="0" err="1" smtClean="0"/>
              <a:t>meet</a:t>
            </a:r>
            <a:r>
              <a:rPr lang="fr-FR" sz="1800" dirty="0" smtClean="0"/>
              <a:t>/</a:t>
            </a:r>
            <a:r>
              <a:rPr lang="fr-FR" sz="1800" dirty="0" err="1" smtClean="0"/>
              <a:t>brigitte.capelain</a:t>
            </a:r>
            <a:endParaRPr lang="fr-FR" sz="1800" dirty="0" smtClean="0"/>
          </a:p>
          <a:p>
            <a:endParaRPr lang="fr-FR" dirty="0"/>
          </a:p>
        </p:txBody>
      </p:sp>
      <p:sp>
        <p:nvSpPr>
          <p:cNvPr id="4" name="Espace réservé du numéro de diapositive 3"/>
          <p:cNvSpPr>
            <a:spLocks noGrp="1"/>
          </p:cNvSpPr>
          <p:nvPr>
            <p:ph type="sldNum" sz="quarter" idx="12"/>
          </p:nvPr>
        </p:nvSpPr>
        <p:spPr/>
        <p:txBody>
          <a:bodyPr/>
          <a:lstStyle/>
          <a:p>
            <a:fld id="{7DC1BBB0-96F0-4077-A278-0F3FB5C104D3}" type="slidenum">
              <a:rPr lang="fr-FR" smtClean="0">
                <a:solidFill>
                  <a:srgbClr val="FFFFFF"/>
                </a:solidFill>
              </a:rPr>
              <a:pPr/>
              <a:t>1</a:t>
            </a:fld>
            <a:endParaRPr lang="fr-FR" dirty="0">
              <a:solidFill>
                <a:srgbClr val="FFFFFF"/>
              </a:solidFill>
            </a:endParaRPr>
          </a:p>
        </p:txBody>
      </p:sp>
      <p:cxnSp>
        <p:nvCxnSpPr>
          <p:cNvPr id="5" name="Connecteur droit 4"/>
          <p:cNvCxnSpPr/>
          <p:nvPr/>
        </p:nvCxnSpPr>
        <p:spPr>
          <a:xfrm>
            <a:off x="3696237" y="3825025"/>
            <a:ext cx="49712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0486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Cadrage national de la formation continue :</a:t>
            </a:r>
            <a:endParaRPr lang="fr-FR" dirty="0"/>
          </a:p>
        </p:txBody>
      </p:sp>
      <p:sp>
        <p:nvSpPr>
          <p:cNvPr id="3" name="Espace réservé du contenu 2"/>
          <p:cNvSpPr>
            <a:spLocks noGrp="1"/>
          </p:cNvSpPr>
          <p:nvPr>
            <p:ph idx="1"/>
          </p:nvPr>
        </p:nvSpPr>
        <p:spPr/>
        <p:txBody>
          <a:bodyPr/>
          <a:lstStyle/>
          <a:p>
            <a:pPr marL="0" indent="0">
              <a:buNone/>
            </a:pPr>
            <a:r>
              <a:rPr lang="fr-FR" b="1" dirty="0" smtClean="0"/>
              <a:t>Tableau sur 6 années </a:t>
            </a:r>
            <a:endParaRPr lang="fr-FR" b="1" dirty="0"/>
          </a:p>
        </p:txBody>
      </p:sp>
      <p:sp>
        <p:nvSpPr>
          <p:cNvPr id="4" name="Rectangle 3"/>
          <p:cNvSpPr/>
          <p:nvPr/>
        </p:nvSpPr>
        <p:spPr>
          <a:xfrm>
            <a:off x="1133341" y="2206645"/>
            <a:ext cx="10220459" cy="4154984"/>
          </a:xfrm>
          <a:prstGeom prst="rect">
            <a:avLst/>
          </a:prstGeom>
        </p:spPr>
        <p:txBody>
          <a:bodyPr wrap="square">
            <a:spAutoFit/>
          </a:bodyPr>
          <a:lstStyle/>
          <a:p>
            <a:r>
              <a:rPr lang="fr-FR" sz="2400" dirty="0"/>
              <a:t>L’objectif est de former l’ensemble des professeurs des écoles selon un plan de formation de proximité de six ans alternant formation en mathématiques et formation en français. </a:t>
            </a:r>
            <a:endParaRPr lang="fr-FR" sz="2400" dirty="0" smtClean="0"/>
          </a:p>
          <a:p>
            <a:r>
              <a:rPr lang="fr-FR" sz="2400" dirty="0" smtClean="0"/>
              <a:t>Un </a:t>
            </a:r>
            <a:r>
              <a:rPr lang="fr-FR" sz="2400" dirty="0"/>
              <a:t>sixième des enseignants d’une circonscription bénéficie du dispositif chaque année, soit en mathématiques, soit en français. </a:t>
            </a:r>
            <a:endParaRPr lang="fr-FR" sz="2400" dirty="0" smtClean="0"/>
          </a:p>
          <a:p>
            <a:r>
              <a:rPr lang="fr-FR" sz="2400" dirty="0" smtClean="0"/>
              <a:t>Durant </a:t>
            </a:r>
            <a:r>
              <a:rPr lang="fr-FR" sz="2400" dirty="0"/>
              <a:t>les quatre années sur les six pendant lesquelles ils ne bénéficient pas des modules spécifiques mathématiques ou français, les professeurs des écoles bénéficient de 18h de formation et de développement professionnel continu prises sur les 108h (= animations pédagogiques) et qui peuvent être à hauteur d’un tiers 3 consacrées à d’autres domaines que le français et les mathématiques stricto sensu (une focale départementale sera déterminée chaque année).</a:t>
            </a:r>
          </a:p>
        </p:txBody>
      </p:sp>
      <p:sp>
        <p:nvSpPr>
          <p:cNvPr id="5" name="Espace réservé du numéro de diapositive 4"/>
          <p:cNvSpPr>
            <a:spLocks noGrp="1"/>
          </p:cNvSpPr>
          <p:nvPr>
            <p:ph type="sldNum" sz="quarter" idx="12"/>
          </p:nvPr>
        </p:nvSpPr>
        <p:spPr/>
        <p:txBody>
          <a:bodyPr/>
          <a:lstStyle/>
          <a:p>
            <a:fld id="{EEE6CC25-BF01-4150-A034-70E5A638795A}" type="slidenum">
              <a:rPr lang="fr-FR" smtClean="0"/>
              <a:t>10</a:t>
            </a:fld>
            <a:endParaRPr lang="fr-FR"/>
          </a:p>
        </p:txBody>
      </p:sp>
    </p:spTree>
    <p:extLst>
      <p:ext uri="{BB962C8B-B14F-4D97-AF65-F5344CB8AC3E}">
        <p14:creationId xmlns:p14="http://schemas.microsoft.com/office/powerpoint/2010/main" val="18330615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54746" y="605307"/>
            <a:ext cx="11787665" cy="5602310"/>
          </a:xfrm>
          <a:prstGeom prst="rect">
            <a:avLst/>
          </a:prstGeom>
        </p:spPr>
      </p:pic>
      <p:sp>
        <p:nvSpPr>
          <p:cNvPr id="2" name="Espace réservé du numéro de diapositive 1"/>
          <p:cNvSpPr>
            <a:spLocks noGrp="1"/>
          </p:cNvSpPr>
          <p:nvPr>
            <p:ph type="sldNum" sz="quarter" idx="12"/>
          </p:nvPr>
        </p:nvSpPr>
        <p:spPr/>
        <p:txBody>
          <a:bodyPr/>
          <a:lstStyle/>
          <a:p>
            <a:fld id="{EEE6CC25-BF01-4150-A034-70E5A638795A}" type="slidenum">
              <a:rPr lang="fr-FR" smtClean="0"/>
              <a:t>11</a:t>
            </a:fld>
            <a:endParaRPr lang="fr-FR"/>
          </a:p>
        </p:txBody>
      </p:sp>
      <p:sp>
        <p:nvSpPr>
          <p:cNvPr id="5" name="Flèche vers le bas 4"/>
          <p:cNvSpPr/>
          <p:nvPr/>
        </p:nvSpPr>
        <p:spPr>
          <a:xfrm>
            <a:off x="5770606" y="0"/>
            <a:ext cx="407773" cy="9761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61606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Mise en œuvre d’une constellation :</a:t>
            </a:r>
            <a:endParaRPr lang="fr-FR" dirty="0"/>
          </a:p>
        </p:txBody>
      </p:sp>
      <p:sp>
        <p:nvSpPr>
          <p:cNvPr id="3" name="Espace réservé du contenu 2"/>
          <p:cNvSpPr>
            <a:spLocks noGrp="1"/>
          </p:cNvSpPr>
          <p:nvPr>
            <p:ph idx="1"/>
          </p:nvPr>
        </p:nvSpPr>
        <p:spPr/>
        <p:txBody>
          <a:bodyPr/>
          <a:lstStyle/>
          <a:p>
            <a:r>
              <a:rPr lang="fr-FR" dirty="0" smtClean="0"/>
              <a:t>30 heures au total pour :</a:t>
            </a:r>
          </a:p>
          <a:p>
            <a:pPr marL="0" indent="0">
              <a:buNone/>
            </a:pPr>
            <a:r>
              <a:rPr lang="fr-FR" b="1" dirty="0" smtClean="0"/>
              <a:t>Etape 1 : partir d’une analyse partagée </a:t>
            </a:r>
          </a:p>
          <a:p>
            <a:pPr marL="0" indent="0">
              <a:buNone/>
            </a:pPr>
            <a:r>
              <a:rPr lang="fr-FR" b="1" dirty="0" smtClean="0"/>
              <a:t>Etape 2 : se former / construire / partager</a:t>
            </a:r>
          </a:p>
          <a:p>
            <a:pPr marL="0" indent="0">
              <a:buNone/>
            </a:pPr>
            <a:r>
              <a:rPr lang="fr-FR" i="1" dirty="0" smtClean="0"/>
              <a:t>se déclinent en :</a:t>
            </a:r>
          </a:p>
          <a:p>
            <a:r>
              <a:rPr lang="fr-FR" b="1" dirty="0" smtClean="0"/>
              <a:t>12 heures d’observation directe dans les classes </a:t>
            </a:r>
            <a:r>
              <a:rPr lang="fr-FR" dirty="0" smtClean="0"/>
              <a:t>: observations croisées, regroupement de PE (hors classe) pour développer l’analyse réflexive pour affiner</a:t>
            </a:r>
          </a:p>
          <a:p>
            <a:r>
              <a:rPr lang="fr-FR" b="1" dirty="0" smtClean="0"/>
              <a:t>18 heures de FC HTS </a:t>
            </a:r>
            <a:endParaRPr lang="fr-FR" b="1" dirty="0"/>
          </a:p>
        </p:txBody>
      </p:sp>
      <p:sp>
        <p:nvSpPr>
          <p:cNvPr id="4" name="Espace réservé du numéro de diapositive 3"/>
          <p:cNvSpPr>
            <a:spLocks noGrp="1"/>
          </p:cNvSpPr>
          <p:nvPr>
            <p:ph type="sldNum" sz="quarter" idx="12"/>
          </p:nvPr>
        </p:nvSpPr>
        <p:spPr/>
        <p:txBody>
          <a:bodyPr/>
          <a:lstStyle/>
          <a:p>
            <a:fld id="{EEE6CC25-BF01-4150-A034-70E5A638795A}" type="slidenum">
              <a:rPr lang="fr-FR" smtClean="0"/>
              <a:t>12</a:t>
            </a:fld>
            <a:endParaRPr lang="fr-FR"/>
          </a:p>
        </p:txBody>
      </p:sp>
    </p:spTree>
    <p:extLst>
      <p:ext uri="{BB962C8B-B14F-4D97-AF65-F5344CB8AC3E}">
        <p14:creationId xmlns:p14="http://schemas.microsoft.com/office/powerpoint/2010/main" val="497611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577975"/>
          </a:xfrm>
        </p:spPr>
        <p:txBody>
          <a:bodyPr>
            <a:normAutofit/>
          </a:bodyPr>
          <a:lstStyle/>
          <a:p>
            <a:pPr algn="ctr"/>
            <a:r>
              <a:rPr lang="fr-FR" dirty="0" smtClean="0"/>
              <a:t>Constellations Math ou Français :</a:t>
            </a:r>
            <a:r>
              <a:rPr lang="fr-FR" dirty="0"/>
              <a:t/>
            </a:r>
            <a:br>
              <a:rPr lang="fr-FR" dirty="0"/>
            </a:br>
            <a:r>
              <a:rPr lang="fr-FR" sz="3200" b="1" dirty="0" smtClean="0">
                <a:solidFill>
                  <a:srgbClr val="0070C0"/>
                </a:solidFill>
              </a:rPr>
              <a:t>QU’EST-CE </a:t>
            </a:r>
            <a:r>
              <a:rPr lang="fr-FR" sz="3200" b="1" dirty="0">
                <a:solidFill>
                  <a:srgbClr val="0070C0"/>
                </a:solidFill>
              </a:rPr>
              <a:t>QUE C’EST </a:t>
            </a:r>
            <a:r>
              <a:rPr lang="fr-FR" sz="3200" b="1" dirty="0" smtClean="0">
                <a:solidFill>
                  <a:srgbClr val="0070C0"/>
                </a:solidFill>
              </a:rPr>
              <a:t>?</a:t>
            </a:r>
            <a:endParaRPr lang="fr-FR" sz="3200" b="1" dirty="0">
              <a:solidFill>
                <a:srgbClr val="0070C0"/>
              </a:solidFill>
            </a:endParaRPr>
          </a:p>
        </p:txBody>
      </p:sp>
      <p:sp>
        <p:nvSpPr>
          <p:cNvPr id="3" name="Espace réservé du contenu 2"/>
          <p:cNvSpPr>
            <a:spLocks noGrp="1"/>
          </p:cNvSpPr>
          <p:nvPr>
            <p:ph idx="1"/>
          </p:nvPr>
        </p:nvSpPr>
        <p:spPr>
          <a:xfrm>
            <a:off x="266700" y="1943100"/>
            <a:ext cx="10515600" cy="4351338"/>
          </a:xfrm>
        </p:spPr>
        <p:txBody>
          <a:bodyPr>
            <a:normAutofit/>
          </a:bodyPr>
          <a:lstStyle/>
          <a:p>
            <a:r>
              <a:rPr lang="fr-FR" dirty="0" smtClean="0"/>
              <a:t>La </a:t>
            </a:r>
            <a:r>
              <a:rPr lang="fr-FR" dirty="0"/>
              <a:t>constellation est un </a:t>
            </a:r>
            <a:r>
              <a:rPr lang="fr-FR" b="1" dirty="0"/>
              <a:t>petit groupe d'enseignants</a:t>
            </a:r>
            <a:r>
              <a:rPr lang="fr-FR" dirty="0"/>
              <a:t>. Elle est constituée en vue d'un </a:t>
            </a:r>
            <a:r>
              <a:rPr lang="fr-FR" b="1" dirty="0"/>
              <a:t>accompagnement spécifique </a:t>
            </a:r>
            <a:r>
              <a:rPr lang="fr-FR" dirty="0"/>
              <a:t>: l'enseignement des </a:t>
            </a:r>
            <a:r>
              <a:rPr lang="fr-FR" dirty="0" smtClean="0"/>
              <a:t>mathématiques ou du français</a:t>
            </a:r>
          </a:p>
          <a:p>
            <a:endParaRPr lang="fr-FR" dirty="0"/>
          </a:p>
          <a:p>
            <a:r>
              <a:rPr lang="fr-FR" dirty="0" smtClean="0"/>
              <a:t>Basé </a:t>
            </a:r>
            <a:r>
              <a:rPr lang="fr-FR" dirty="0"/>
              <a:t>sur </a:t>
            </a:r>
            <a:r>
              <a:rPr lang="fr-FR" b="1" dirty="0"/>
              <a:t>vos pratiques </a:t>
            </a:r>
            <a:r>
              <a:rPr lang="fr-FR" dirty="0"/>
              <a:t>et des </a:t>
            </a:r>
            <a:r>
              <a:rPr lang="fr-FR" b="1" dirty="0"/>
              <a:t>apports didactiques</a:t>
            </a:r>
            <a:r>
              <a:rPr lang="fr-FR" dirty="0"/>
              <a:t>, cet accompagnement vous permettra de développer vos </a:t>
            </a:r>
            <a:r>
              <a:rPr lang="fr-FR" dirty="0" smtClean="0"/>
              <a:t>                  compétences </a:t>
            </a:r>
            <a:r>
              <a:rPr lang="fr-FR" dirty="0"/>
              <a:t>professionnelles</a:t>
            </a:r>
            <a:r>
              <a:rPr lang="fr-FR" dirty="0" smtClean="0"/>
              <a:t>.</a:t>
            </a:r>
          </a:p>
          <a:p>
            <a:endParaRPr lang="fr-FR" dirty="0"/>
          </a:p>
          <a:p>
            <a:r>
              <a:rPr lang="fr-FR" dirty="0"/>
              <a:t>C'est un travail </a:t>
            </a:r>
            <a:r>
              <a:rPr lang="fr-FR" b="1" dirty="0"/>
              <a:t>collectif de co-construction et de partage</a:t>
            </a:r>
            <a:r>
              <a:rPr lang="fr-FR" dirty="0"/>
              <a:t>.</a:t>
            </a:r>
          </a:p>
        </p:txBody>
      </p:sp>
      <p:pic>
        <p:nvPicPr>
          <p:cNvPr id="4" name="Image 3"/>
          <p:cNvPicPr>
            <a:picLocks noChangeAspect="1"/>
          </p:cNvPicPr>
          <p:nvPr/>
        </p:nvPicPr>
        <p:blipFill>
          <a:blip r:embed="rId3"/>
          <a:stretch>
            <a:fillRect/>
          </a:stretch>
        </p:blipFill>
        <p:spPr>
          <a:xfrm>
            <a:off x="9105900" y="2991729"/>
            <a:ext cx="3086100" cy="3094243"/>
          </a:xfrm>
          <a:prstGeom prst="rect">
            <a:avLst/>
          </a:prstGeom>
        </p:spPr>
      </p:pic>
      <p:sp>
        <p:nvSpPr>
          <p:cNvPr id="5" name="Espace réservé du numéro de diapositive 4"/>
          <p:cNvSpPr>
            <a:spLocks noGrp="1"/>
          </p:cNvSpPr>
          <p:nvPr>
            <p:ph type="sldNum" sz="quarter" idx="12"/>
          </p:nvPr>
        </p:nvSpPr>
        <p:spPr/>
        <p:txBody>
          <a:bodyPr/>
          <a:lstStyle/>
          <a:p>
            <a:fld id="{EEE6CC25-BF01-4150-A034-70E5A638795A}" type="slidenum">
              <a:rPr lang="fr-FR" smtClean="0"/>
              <a:t>13</a:t>
            </a:fld>
            <a:endParaRPr lang="fr-FR"/>
          </a:p>
        </p:txBody>
      </p:sp>
    </p:spTree>
    <p:extLst>
      <p:ext uri="{BB962C8B-B14F-4D97-AF65-F5344CB8AC3E}">
        <p14:creationId xmlns:p14="http://schemas.microsoft.com/office/powerpoint/2010/main" val="2303797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0070C0"/>
                </a:solidFill>
              </a:rPr>
              <a:t>COMMENT </a:t>
            </a:r>
            <a:r>
              <a:rPr lang="fr-FR" b="1" dirty="0" smtClean="0">
                <a:solidFill>
                  <a:srgbClr val="0070C0"/>
                </a:solidFill>
              </a:rPr>
              <a:t>?</a:t>
            </a:r>
            <a:endParaRPr lang="fr-FR" dirty="0">
              <a:solidFill>
                <a:srgbClr val="0070C0"/>
              </a:solidFill>
            </a:endParaRPr>
          </a:p>
        </p:txBody>
      </p:sp>
      <p:sp>
        <p:nvSpPr>
          <p:cNvPr id="3" name="Espace réservé du contenu 2"/>
          <p:cNvSpPr>
            <a:spLocks noGrp="1"/>
          </p:cNvSpPr>
          <p:nvPr>
            <p:ph idx="1"/>
          </p:nvPr>
        </p:nvSpPr>
        <p:spPr/>
        <p:txBody>
          <a:bodyPr/>
          <a:lstStyle/>
          <a:p>
            <a:r>
              <a:rPr lang="fr-FR" dirty="0" smtClean="0"/>
              <a:t>Des </a:t>
            </a:r>
            <a:r>
              <a:rPr lang="fr-FR" dirty="0"/>
              <a:t>temps d'échanges en petits </a:t>
            </a:r>
            <a:r>
              <a:rPr lang="fr-FR" dirty="0" smtClean="0"/>
              <a:t>groupes</a:t>
            </a:r>
          </a:p>
          <a:p>
            <a:endParaRPr lang="fr-FR" dirty="0"/>
          </a:p>
          <a:p>
            <a:r>
              <a:rPr lang="fr-FR" dirty="0" smtClean="0"/>
              <a:t>Des </a:t>
            </a:r>
            <a:r>
              <a:rPr lang="fr-FR" dirty="0"/>
              <a:t>temps de pratique en classe</a:t>
            </a:r>
          </a:p>
          <a:p>
            <a:endParaRPr lang="fr-FR" dirty="0" smtClean="0"/>
          </a:p>
          <a:p>
            <a:r>
              <a:rPr lang="fr-FR" dirty="0" smtClean="0"/>
              <a:t>Des </a:t>
            </a:r>
            <a:r>
              <a:rPr lang="fr-FR" dirty="0"/>
              <a:t>temps de collaboration</a:t>
            </a:r>
          </a:p>
        </p:txBody>
      </p:sp>
      <p:sp>
        <p:nvSpPr>
          <p:cNvPr id="4" name="Rectangle 3"/>
          <p:cNvSpPr/>
          <p:nvPr/>
        </p:nvSpPr>
        <p:spPr>
          <a:xfrm>
            <a:off x="4859547" y="4569942"/>
            <a:ext cx="6096000" cy="2031325"/>
          </a:xfrm>
          <a:prstGeom prst="rect">
            <a:avLst/>
          </a:prstGeom>
        </p:spPr>
        <p:txBody>
          <a:bodyPr>
            <a:spAutoFit/>
          </a:bodyPr>
          <a:lstStyle/>
          <a:p>
            <a:r>
              <a:rPr lang="fr-FR" dirty="0"/>
              <a:t>Du temps pour réfléchir en équipe : </a:t>
            </a:r>
          </a:p>
          <a:p>
            <a:r>
              <a:rPr lang="fr-FR" dirty="0"/>
              <a:t>Qu'est-ce qui me réussit ? Qu'est-ce qui me pose problème ? Qu'est-ce que je modifie ?</a:t>
            </a:r>
          </a:p>
          <a:p>
            <a:r>
              <a:rPr lang="fr-FR" dirty="0"/>
              <a:t>Des éclaircissements théoriques pour alimenter la réflexion</a:t>
            </a:r>
          </a:p>
          <a:p>
            <a:r>
              <a:rPr lang="fr-FR" dirty="0"/>
              <a:t>Des outils, des dispositifs, à partager, à tester...</a:t>
            </a:r>
          </a:p>
          <a:p>
            <a:r>
              <a:rPr lang="fr-FR" dirty="0"/>
              <a:t>Des </a:t>
            </a:r>
            <a:r>
              <a:rPr lang="fr-FR" dirty="0" err="1"/>
              <a:t>co</a:t>
            </a:r>
            <a:r>
              <a:rPr lang="fr-FR" dirty="0"/>
              <a:t>-observations en classe pour mener une analyse réflexive des pratiques</a:t>
            </a:r>
          </a:p>
        </p:txBody>
      </p:sp>
      <p:sp>
        <p:nvSpPr>
          <p:cNvPr id="5" name="Espace réservé du numéro de diapositive 4"/>
          <p:cNvSpPr>
            <a:spLocks noGrp="1"/>
          </p:cNvSpPr>
          <p:nvPr>
            <p:ph type="sldNum" sz="quarter" idx="12"/>
          </p:nvPr>
        </p:nvSpPr>
        <p:spPr/>
        <p:txBody>
          <a:bodyPr/>
          <a:lstStyle/>
          <a:p>
            <a:fld id="{EEE6CC25-BF01-4150-A034-70E5A638795A}" type="slidenum">
              <a:rPr lang="fr-FR" smtClean="0"/>
              <a:t>14</a:t>
            </a:fld>
            <a:endParaRPr lang="fr-FR"/>
          </a:p>
        </p:txBody>
      </p:sp>
    </p:spTree>
    <p:extLst>
      <p:ext uri="{BB962C8B-B14F-4D97-AF65-F5344CB8AC3E}">
        <p14:creationId xmlns:p14="http://schemas.microsoft.com/office/powerpoint/2010/main" val="2794608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900" y="365125"/>
            <a:ext cx="8978900" cy="1325563"/>
          </a:xfrm>
        </p:spPr>
        <p:txBody>
          <a:bodyPr/>
          <a:lstStyle/>
          <a:p>
            <a:r>
              <a:rPr lang="fr-FR" b="1" dirty="0" smtClean="0"/>
              <a:t>Une nouvelle modalité de formation :</a:t>
            </a:r>
            <a:endParaRPr lang="fr-FR" b="1" dirty="0"/>
          </a:p>
        </p:txBody>
      </p:sp>
      <p:sp>
        <p:nvSpPr>
          <p:cNvPr id="3" name="Espace réservé du contenu 2"/>
          <p:cNvSpPr>
            <a:spLocks noGrp="1"/>
          </p:cNvSpPr>
          <p:nvPr>
            <p:ph idx="1"/>
          </p:nvPr>
        </p:nvSpPr>
        <p:spPr>
          <a:xfrm>
            <a:off x="88900" y="1443789"/>
            <a:ext cx="11099800" cy="5372143"/>
          </a:xfrm>
        </p:spPr>
        <p:txBody>
          <a:bodyPr>
            <a:normAutofit/>
          </a:bodyPr>
          <a:lstStyle/>
          <a:p>
            <a:r>
              <a:rPr lang="fr-FR" sz="3200" b="1" dirty="0"/>
              <a:t>La lesson </a:t>
            </a:r>
            <a:r>
              <a:rPr lang="fr-FR" sz="3200" b="1" dirty="0" smtClean="0"/>
              <a:t>study: c’est </a:t>
            </a:r>
            <a:r>
              <a:rPr lang="fr-FR" sz="3200" b="1" dirty="0"/>
              <a:t>l’étude collective d’une </a:t>
            </a:r>
            <a:r>
              <a:rPr lang="fr-FR" sz="3200" b="1" dirty="0" smtClean="0"/>
              <a:t>                                        séance</a:t>
            </a:r>
            <a:r>
              <a:rPr lang="fr-FR" sz="3200" b="1" dirty="0"/>
              <a:t>, d’une séquence ou d’une situation</a:t>
            </a:r>
            <a:r>
              <a:rPr lang="fr-FR" dirty="0" smtClean="0"/>
              <a:t>.</a:t>
            </a:r>
          </a:p>
          <a:p>
            <a:pPr marL="0" indent="0">
              <a:buNone/>
            </a:pPr>
            <a:r>
              <a:rPr lang="fr-FR" sz="2000" dirty="0" smtClean="0"/>
              <a:t>Elle </a:t>
            </a:r>
            <a:r>
              <a:rPr lang="fr-FR" sz="2000" dirty="0"/>
              <a:t>correspond à une démarche de recherche-formation à l’échelle de </a:t>
            </a:r>
            <a:r>
              <a:rPr lang="fr-FR" sz="2000" dirty="0" smtClean="0"/>
              <a:t>l’école                                         </a:t>
            </a:r>
            <a:r>
              <a:rPr lang="fr-FR" sz="2000" dirty="0"/>
              <a:t>favorisant le développement professionnel de l’équipe enseignante</a:t>
            </a:r>
            <a:r>
              <a:rPr lang="fr-FR" sz="2000" dirty="0" smtClean="0"/>
              <a:t>.</a:t>
            </a:r>
          </a:p>
          <a:p>
            <a:pPr marL="0" indent="0">
              <a:buNone/>
            </a:pPr>
            <a:r>
              <a:rPr lang="fr-FR" sz="2000" dirty="0" smtClean="0"/>
              <a:t> </a:t>
            </a:r>
          </a:p>
          <a:p>
            <a:pPr marL="0" indent="0">
              <a:buNone/>
            </a:pPr>
            <a:r>
              <a:rPr lang="fr-FR" sz="2000" dirty="0" smtClean="0"/>
              <a:t>La </a:t>
            </a:r>
            <a:r>
              <a:rPr lang="fr-FR" sz="2000" dirty="0"/>
              <a:t>séance ou la séquence </a:t>
            </a:r>
            <a:r>
              <a:rPr lang="fr-FR" sz="2000" b="1" dirty="0"/>
              <a:t>élaborée collectivement</a:t>
            </a:r>
            <a:r>
              <a:rPr lang="fr-FR" sz="2000" dirty="0"/>
              <a:t>, avec </a:t>
            </a:r>
            <a:r>
              <a:rPr lang="fr-FR" sz="2000" dirty="0" smtClean="0"/>
              <a:t>l’aide du formateur est </a:t>
            </a:r>
            <a:r>
              <a:rPr lang="fr-FR" sz="2000" dirty="0"/>
              <a:t>ensuite mise en œuvre dans une classe par un ou plusieurs </a:t>
            </a:r>
            <a:r>
              <a:rPr lang="fr-FR" sz="2000" dirty="0" smtClean="0"/>
              <a:t>enseignants</a:t>
            </a:r>
            <a:r>
              <a:rPr lang="fr-FR" sz="2000" dirty="0"/>
              <a:t> </a:t>
            </a:r>
            <a:r>
              <a:rPr lang="fr-FR" sz="2000" dirty="0" smtClean="0"/>
              <a:t>ou des classes.</a:t>
            </a:r>
          </a:p>
          <a:p>
            <a:pPr marL="0" indent="0">
              <a:buNone/>
            </a:pPr>
            <a:endParaRPr lang="fr-FR" sz="2000" dirty="0" smtClean="0"/>
          </a:p>
          <a:p>
            <a:pPr marL="0" indent="0">
              <a:buNone/>
            </a:pPr>
            <a:r>
              <a:rPr lang="fr-FR" sz="2000" dirty="0" smtClean="0"/>
              <a:t>Les </a:t>
            </a:r>
            <a:r>
              <a:rPr lang="fr-FR" sz="2000" dirty="0"/>
              <a:t>autres enseignants du groupe</a:t>
            </a:r>
            <a:r>
              <a:rPr lang="fr-FR" sz="2000" b="1" dirty="0"/>
              <a:t> observent </a:t>
            </a:r>
            <a:r>
              <a:rPr lang="fr-FR" sz="2000" dirty="0"/>
              <a:t>cette mise en œuvre</a:t>
            </a:r>
            <a:r>
              <a:rPr lang="fr-FR" sz="2000" dirty="0" smtClean="0"/>
              <a:t>, ou la  </a:t>
            </a:r>
            <a:r>
              <a:rPr lang="fr-FR" sz="2000" b="1" dirty="0" smtClean="0"/>
              <a:t>mettent en œuvre </a:t>
            </a:r>
            <a:r>
              <a:rPr lang="fr-FR" sz="2000" dirty="0" smtClean="0"/>
              <a:t>dans leur classe pour observer les réussites et les difficultés des élèves.</a:t>
            </a:r>
          </a:p>
          <a:p>
            <a:pPr marL="0" indent="0">
              <a:buNone/>
            </a:pPr>
            <a:endParaRPr lang="fr-FR" sz="2000" dirty="0" smtClean="0"/>
          </a:p>
          <a:p>
            <a:pPr marL="0" indent="0">
              <a:buNone/>
            </a:pPr>
            <a:r>
              <a:rPr lang="fr-FR" sz="2000" dirty="0" smtClean="0"/>
              <a:t>L’étape </a:t>
            </a:r>
            <a:r>
              <a:rPr lang="fr-FR" sz="2000" dirty="0"/>
              <a:t>suivante consiste à </a:t>
            </a:r>
            <a:r>
              <a:rPr lang="fr-FR" sz="2000" dirty="0" smtClean="0"/>
              <a:t>échanger  et à analyser  les différents leviers observés afin de faire </a:t>
            </a:r>
            <a:r>
              <a:rPr lang="fr-FR" sz="2000" b="1" dirty="0" smtClean="0"/>
              <a:t>évoluer les pratiques de classe pour faire réussir tous les élèves.</a:t>
            </a:r>
            <a:endParaRPr lang="fr-FR" sz="2000" b="1" dirty="0"/>
          </a:p>
        </p:txBody>
      </p:sp>
      <p:pic>
        <p:nvPicPr>
          <p:cNvPr id="5" name="Image 4"/>
          <p:cNvPicPr>
            <a:picLocks noChangeAspect="1"/>
          </p:cNvPicPr>
          <p:nvPr/>
        </p:nvPicPr>
        <p:blipFill>
          <a:blip r:embed="rId2"/>
          <a:stretch>
            <a:fillRect/>
          </a:stretch>
        </p:blipFill>
        <p:spPr>
          <a:xfrm>
            <a:off x="8826500" y="324247"/>
            <a:ext cx="3042106" cy="2732881"/>
          </a:xfrm>
          <a:prstGeom prst="rect">
            <a:avLst/>
          </a:prstGeom>
        </p:spPr>
      </p:pic>
      <p:sp>
        <p:nvSpPr>
          <p:cNvPr id="4" name="Espace réservé du numéro de diapositive 3"/>
          <p:cNvSpPr>
            <a:spLocks noGrp="1"/>
          </p:cNvSpPr>
          <p:nvPr>
            <p:ph type="sldNum" sz="quarter" idx="12"/>
          </p:nvPr>
        </p:nvSpPr>
        <p:spPr/>
        <p:txBody>
          <a:bodyPr/>
          <a:lstStyle/>
          <a:p>
            <a:fld id="{EEE6CC25-BF01-4150-A034-70E5A638795A}" type="slidenum">
              <a:rPr lang="fr-FR" smtClean="0"/>
              <a:t>15</a:t>
            </a:fld>
            <a:endParaRPr lang="fr-FR"/>
          </a:p>
        </p:txBody>
      </p:sp>
    </p:spTree>
    <p:extLst>
      <p:ext uri="{BB962C8B-B14F-4D97-AF65-F5344CB8AC3E}">
        <p14:creationId xmlns:p14="http://schemas.microsoft.com/office/powerpoint/2010/main" val="3512873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0070C0"/>
                </a:solidFill>
              </a:rPr>
              <a:t>LES 3 PILIERS DE </a:t>
            </a:r>
            <a:r>
              <a:rPr lang="fr-FR" b="1" dirty="0" smtClean="0">
                <a:solidFill>
                  <a:srgbClr val="0070C0"/>
                </a:solidFill>
              </a:rPr>
              <a:t>L ’ACCOMPAGNEMENT </a:t>
            </a:r>
            <a:endParaRPr lang="fr-FR" dirty="0">
              <a:solidFill>
                <a:srgbClr val="0070C0"/>
              </a:solidFill>
            </a:endParaRPr>
          </a:p>
        </p:txBody>
      </p:sp>
      <p:sp>
        <p:nvSpPr>
          <p:cNvPr id="3" name="Espace réservé du contenu 2"/>
          <p:cNvSpPr>
            <a:spLocks noGrp="1"/>
          </p:cNvSpPr>
          <p:nvPr>
            <p:ph idx="1"/>
          </p:nvPr>
        </p:nvSpPr>
        <p:spPr/>
        <p:txBody>
          <a:bodyPr>
            <a:normAutofit fontScale="92500" lnSpcReduction="10000"/>
          </a:bodyPr>
          <a:lstStyle/>
          <a:p>
            <a:pPr marL="0" indent="0">
              <a:buNone/>
            </a:pPr>
            <a:r>
              <a:rPr lang="fr-FR" b="1" dirty="0" smtClean="0"/>
              <a:t>1/la </a:t>
            </a:r>
            <a:r>
              <a:rPr lang="fr-FR" b="1" dirty="0"/>
              <a:t>confiance sans jugement</a:t>
            </a:r>
          </a:p>
          <a:p>
            <a:r>
              <a:rPr lang="fr-FR" dirty="0"/>
              <a:t>Des temps d'échanges en petits groupes</a:t>
            </a:r>
          </a:p>
          <a:p>
            <a:r>
              <a:rPr lang="fr-FR" dirty="0"/>
              <a:t>Des temps de pratique en classe</a:t>
            </a:r>
          </a:p>
          <a:p>
            <a:r>
              <a:rPr lang="fr-FR" dirty="0"/>
              <a:t>Des temps de collaboration</a:t>
            </a:r>
          </a:p>
          <a:p>
            <a:pPr marL="0" indent="0">
              <a:buNone/>
            </a:pPr>
            <a:endParaRPr lang="fr-FR" dirty="0" smtClean="0"/>
          </a:p>
          <a:p>
            <a:pPr marL="0" indent="0">
              <a:buNone/>
            </a:pPr>
            <a:r>
              <a:rPr lang="fr-FR" b="1" dirty="0" smtClean="0"/>
              <a:t>2/un </a:t>
            </a:r>
            <a:r>
              <a:rPr lang="fr-FR" b="1" dirty="0"/>
              <a:t>regard ET des pratiques partagés</a:t>
            </a:r>
          </a:p>
          <a:p>
            <a:pPr marL="0" indent="0">
              <a:buNone/>
            </a:pPr>
            <a:endParaRPr lang="fr-FR" dirty="0" smtClean="0"/>
          </a:p>
          <a:p>
            <a:pPr marL="0" indent="0">
              <a:buNone/>
            </a:pPr>
            <a:r>
              <a:rPr lang="fr-FR" b="1" dirty="0" smtClean="0"/>
              <a:t>3/un </a:t>
            </a:r>
            <a:r>
              <a:rPr lang="fr-FR" b="1" dirty="0"/>
              <a:t>objectif commun : </a:t>
            </a:r>
            <a:r>
              <a:rPr lang="fr-FR" b="1" dirty="0" smtClean="0"/>
              <a:t>faire évoluer sa pratique de classe pour faire réussir TOUS les élèves</a:t>
            </a:r>
            <a:endParaRPr lang="fr-FR" b="1" dirty="0"/>
          </a:p>
          <a:p>
            <a:pPr marL="0" indent="0">
              <a:buNone/>
            </a:pPr>
            <a:r>
              <a:rPr lang="fr-FR" dirty="0"/>
              <a:t>CONFIANCE    PARTAGE  PROGRES</a:t>
            </a:r>
          </a:p>
          <a:p>
            <a:endParaRPr lang="fr-FR" dirty="0"/>
          </a:p>
        </p:txBody>
      </p:sp>
      <p:sp>
        <p:nvSpPr>
          <p:cNvPr id="4" name="Espace réservé du numéro de diapositive 3"/>
          <p:cNvSpPr>
            <a:spLocks noGrp="1"/>
          </p:cNvSpPr>
          <p:nvPr>
            <p:ph type="sldNum" sz="quarter" idx="12"/>
          </p:nvPr>
        </p:nvSpPr>
        <p:spPr/>
        <p:txBody>
          <a:bodyPr/>
          <a:lstStyle/>
          <a:p>
            <a:fld id="{EEE6CC25-BF01-4150-A034-70E5A638795A}" type="slidenum">
              <a:rPr lang="fr-FR" smtClean="0"/>
              <a:t>16</a:t>
            </a:fld>
            <a:endParaRPr lang="fr-FR"/>
          </a:p>
        </p:txBody>
      </p:sp>
    </p:spTree>
    <p:extLst>
      <p:ext uri="{BB962C8B-B14F-4D97-AF65-F5344CB8AC3E}">
        <p14:creationId xmlns:p14="http://schemas.microsoft.com/office/powerpoint/2010/main" val="2330948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0"/>
            <a:ext cx="2870200" cy="2206659"/>
          </a:xfrm>
          <a:prstGeom prst="rect">
            <a:avLst/>
          </a:prstGeom>
        </p:spPr>
      </p:pic>
      <p:pic>
        <p:nvPicPr>
          <p:cNvPr id="3" name="Image 2"/>
          <p:cNvPicPr>
            <a:picLocks noChangeAspect="1"/>
          </p:cNvPicPr>
          <p:nvPr/>
        </p:nvPicPr>
        <p:blipFill>
          <a:blip r:embed="rId3"/>
          <a:stretch>
            <a:fillRect/>
          </a:stretch>
        </p:blipFill>
        <p:spPr>
          <a:xfrm>
            <a:off x="2689750" y="1409701"/>
            <a:ext cx="9297788" cy="5133552"/>
          </a:xfrm>
          <a:prstGeom prst="rect">
            <a:avLst/>
          </a:prstGeom>
        </p:spPr>
      </p:pic>
      <p:sp>
        <p:nvSpPr>
          <p:cNvPr id="4" name="Espace réservé du numéro de diapositive 3"/>
          <p:cNvSpPr>
            <a:spLocks noGrp="1"/>
          </p:cNvSpPr>
          <p:nvPr>
            <p:ph type="sldNum" sz="quarter" idx="12"/>
          </p:nvPr>
        </p:nvSpPr>
        <p:spPr/>
        <p:txBody>
          <a:bodyPr/>
          <a:lstStyle/>
          <a:p>
            <a:fld id="{EEE6CC25-BF01-4150-A034-70E5A638795A}" type="slidenum">
              <a:rPr lang="fr-FR" smtClean="0"/>
              <a:t>17</a:t>
            </a:fld>
            <a:endParaRPr lang="fr-FR"/>
          </a:p>
        </p:txBody>
      </p:sp>
    </p:spTree>
    <p:extLst>
      <p:ext uri="{BB962C8B-B14F-4D97-AF65-F5344CB8AC3E}">
        <p14:creationId xmlns:p14="http://schemas.microsoft.com/office/powerpoint/2010/main" val="2520135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rotWithShape="1">
          <a:blip r:embed="rId3"/>
          <a:srcRect l="832" t="12869" r="2220" b="970"/>
          <a:stretch/>
        </p:blipFill>
        <p:spPr bwMode="auto">
          <a:xfrm>
            <a:off x="1571223" y="128787"/>
            <a:ext cx="9002332" cy="5718221"/>
          </a:xfrm>
          <a:prstGeom prst="rect">
            <a:avLst/>
          </a:prstGeom>
          <a:ln>
            <a:noFill/>
          </a:ln>
          <a:extLst>
            <a:ext uri="{53640926-AAD7-44D8-BBD7-CCE9431645EC}">
              <a14:shadowObscured xmlns:a14="http://schemas.microsoft.com/office/drawing/2010/main"/>
            </a:ext>
          </a:extLst>
        </p:spPr>
      </p:pic>
      <p:sp>
        <p:nvSpPr>
          <p:cNvPr id="5" name="ZoneTexte 4"/>
          <p:cNvSpPr txBox="1"/>
          <p:nvPr/>
        </p:nvSpPr>
        <p:spPr>
          <a:xfrm>
            <a:off x="1056068" y="6040192"/>
            <a:ext cx="9517487" cy="369332"/>
          </a:xfrm>
          <a:prstGeom prst="rect">
            <a:avLst/>
          </a:prstGeom>
          <a:noFill/>
        </p:spPr>
        <p:txBody>
          <a:bodyPr wrap="square" rtlCol="0">
            <a:spAutoFit/>
          </a:bodyPr>
          <a:lstStyle/>
          <a:p>
            <a:r>
              <a:rPr lang="fr-FR" dirty="0" smtClean="0"/>
              <a:t>D’après les travaux de Roland GOIGOUX – 2016 (Ifé – Centre Alain Savary)</a:t>
            </a:r>
            <a:endParaRPr lang="fr-FR" dirty="0"/>
          </a:p>
        </p:txBody>
      </p:sp>
      <p:sp>
        <p:nvSpPr>
          <p:cNvPr id="3" name="Espace réservé du numéro de diapositive 2"/>
          <p:cNvSpPr>
            <a:spLocks noGrp="1"/>
          </p:cNvSpPr>
          <p:nvPr>
            <p:ph type="sldNum" sz="quarter" idx="12"/>
          </p:nvPr>
        </p:nvSpPr>
        <p:spPr/>
        <p:txBody>
          <a:bodyPr/>
          <a:lstStyle/>
          <a:p>
            <a:fld id="{EEE6CC25-BF01-4150-A034-70E5A638795A}" type="slidenum">
              <a:rPr lang="fr-FR" smtClean="0"/>
              <a:t>18</a:t>
            </a:fld>
            <a:endParaRPr lang="fr-FR"/>
          </a:p>
        </p:txBody>
      </p:sp>
    </p:spTree>
    <p:extLst>
      <p:ext uri="{BB962C8B-B14F-4D97-AF65-F5344CB8AC3E}">
        <p14:creationId xmlns:p14="http://schemas.microsoft.com/office/powerpoint/2010/main" val="3284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28600" y="151103"/>
            <a:ext cx="11170008" cy="1639597"/>
          </a:xfrm>
        </p:spPr>
        <p:txBody>
          <a:bodyPr>
            <a:normAutofit/>
          </a:bodyPr>
          <a:lstStyle/>
          <a:p>
            <a:pPr algn="ctr"/>
            <a:r>
              <a:rPr lang="fr-FR" sz="4800" b="1" dirty="0" smtClean="0"/>
              <a:t>Mise en œuvre du plan Math et plan Français</a:t>
            </a:r>
            <a:br>
              <a:rPr lang="fr-FR" sz="4800" b="1" dirty="0" smtClean="0"/>
            </a:br>
            <a:r>
              <a:rPr lang="fr-FR" sz="4800" b="1" dirty="0" smtClean="0"/>
              <a:t> de la circonscription L3 Ronchin</a:t>
            </a:r>
            <a:endParaRPr lang="fr-FR" sz="4800" b="1" dirty="0"/>
          </a:p>
        </p:txBody>
      </p:sp>
      <p:pic>
        <p:nvPicPr>
          <p:cNvPr id="2" name="Image 1"/>
          <p:cNvPicPr>
            <a:picLocks noChangeAspect="1"/>
          </p:cNvPicPr>
          <p:nvPr/>
        </p:nvPicPr>
        <p:blipFill>
          <a:blip r:embed="rId2"/>
          <a:stretch>
            <a:fillRect/>
          </a:stretch>
        </p:blipFill>
        <p:spPr>
          <a:xfrm>
            <a:off x="6739686" y="1962869"/>
            <a:ext cx="4286250" cy="4381500"/>
          </a:xfrm>
          <a:prstGeom prst="rect">
            <a:avLst/>
          </a:prstGeom>
        </p:spPr>
      </p:pic>
      <p:sp>
        <p:nvSpPr>
          <p:cNvPr id="3" name="Espace réservé du numéro de diapositive 2"/>
          <p:cNvSpPr>
            <a:spLocks noGrp="1"/>
          </p:cNvSpPr>
          <p:nvPr>
            <p:ph type="sldNum" sz="quarter" idx="12"/>
          </p:nvPr>
        </p:nvSpPr>
        <p:spPr/>
        <p:txBody>
          <a:bodyPr/>
          <a:lstStyle/>
          <a:p>
            <a:fld id="{EEE6CC25-BF01-4150-A034-70E5A638795A}" type="slidenum">
              <a:rPr lang="fr-FR" smtClean="0"/>
              <a:t>19</a:t>
            </a:fld>
            <a:endParaRPr lang="fr-F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87717">
            <a:off x="999562" y="2370720"/>
            <a:ext cx="5174400" cy="3104640"/>
          </a:xfrm>
          <a:prstGeom prst="rect">
            <a:avLst/>
          </a:prstGeom>
        </p:spPr>
      </p:pic>
    </p:spTree>
    <p:extLst>
      <p:ext uri="{BB962C8B-B14F-4D97-AF65-F5344CB8AC3E}">
        <p14:creationId xmlns:p14="http://schemas.microsoft.com/office/powerpoint/2010/main" val="3961107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normAutofit fontScale="90000"/>
          </a:bodyPr>
          <a:lstStyle/>
          <a:p>
            <a:r>
              <a:rPr lang="fr-FR" dirty="0" smtClean="0"/>
              <a:t>Le contexte : </a:t>
            </a:r>
            <a:br>
              <a:rPr lang="fr-FR" dirty="0" smtClean="0"/>
            </a:br>
            <a:r>
              <a:rPr lang="fr-FR" dirty="0" smtClean="0"/>
              <a:t>de nouvelles modalités de formation continue pour les enseignants</a:t>
            </a:r>
            <a:endParaRPr lang="fr-FR" dirty="0"/>
          </a:p>
        </p:txBody>
      </p:sp>
      <p:sp>
        <p:nvSpPr>
          <p:cNvPr id="2" name="Espace réservé du numéro de diapositive 1"/>
          <p:cNvSpPr>
            <a:spLocks noGrp="1"/>
          </p:cNvSpPr>
          <p:nvPr>
            <p:ph type="sldNum" sz="quarter" idx="12"/>
          </p:nvPr>
        </p:nvSpPr>
        <p:spPr/>
        <p:txBody>
          <a:bodyPr/>
          <a:lstStyle/>
          <a:p>
            <a:fld id="{EEE6CC25-BF01-4150-A034-70E5A638795A}" type="slidenum">
              <a:rPr lang="fr-FR" smtClean="0"/>
              <a:t>2</a:t>
            </a:fld>
            <a:endParaRPr lang="fr-FR"/>
          </a:p>
        </p:txBody>
      </p:sp>
    </p:spTree>
    <p:extLst>
      <p:ext uri="{BB962C8B-B14F-4D97-AF65-F5344CB8AC3E}">
        <p14:creationId xmlns:p14="http://schemas.microsoft.com/office/powerpoint/2010/main" val="14160500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6600" b="1" dirty="0" smtClean="0">
                <a:latin typeface="+mn-lt"/>
              </a:rPr>
              <a:t>Français</a:t>
            </a:r>
            <a:endParaRPr lang="fr-FR" sz="6600" b="1" dirty="0">
              <a:latin typeface="+mn-lt"/>
            </a:endParaRPr>
          </a:p>
        </p:txBody>
      </p:sp>
      <p:sp>
        <p:nvSpPr>
          <p:cNvPr id="3" name="Espace réservé du contenu 2"/>
          <p:cNvSpPr>
            <a:spLocks noGrp="1"/>
          </p:cNvSpPr>
          <p:nvPr>
            <p:ph idx="1"/>
          </p:nvPr>
        </p:nvSpPr>
        <p:spPr/>
        <p:txBody>
          <a:bodyPr/>
          <a:lstStyle/>
          <a:p>
            <a:pPr marL="0" indent="0">
              <a:buNone/>
            </a:pPr>
            <a:r>
              <a:rPr lang="fr-FR" sz="5400" b="1" dirty="0" smtClean="0"/>
              <a:t>Priorité donnée à </a:t>
            </a:r>
            <a:r>
              <a:rPr lang="fr-FR" sz="5400" dirty="0" smtClean="0"/>
              <a:t>: </a:t>
            </a:r>
          </a:p>
          <a:p>
            <a:pPr lvl="1"/>
            <a:r>
              <a:rPr lang="fr-FR" sz="4800" dirty="0" smtClean="0">
                <a:solidFill>
                  <a:srgbClr val="FF0000"/>
                </a:solidFill>
              </a:rPr>
              <a:t>Etude de la langue </a:t>
            </a:r>
          </a:p>
          <a:p>
            <a:pPr lvl="1"/>
            <a:r>
              <a:rPr lang="fr-FR" sz="4800" dirty="0" smtClean="0">
                <a:solidFill>
                  <a:srgbClr val="FF0000"/>
                </a:solidFill>
              </a:rPr>
              <a:t>Produire des écrits</a:t>
            </a:r>
          </a:p>
          <a:p>
            <a:pPr marL="457200" lvl="1" indent="0">
              <a:buNone/>
            </a:pPr>
            <a:endParaRPr lang="fr-FR" dirty="0"/>
          </a:p>
        </p:txBody>
      </p:sp>
      <p:sp>
        <p:nvSpPr>
          <p:cNvPr id="4" name="Espace réservé du numéro de diapositive 3"/>
          <p:cNvSpPr>
            <a:spLocks noGrp="1"/>
          </p:cNvSpPr>
          <p:nvPr>
            <p:ph type="sldNum" sz="quarter" idx="12"/>
          </p:nvPr>
        </p:nvSpPr>
        <p:spPr/>
        <p:txBody>
          <a:bodyPr/>
          <a:lstStyle/>
          <a:p>
            <a:fld id="{EEE6CC25-BF01-4150-A034-70E5A638795A}" type="slidenum">
              <a:rPr lang="fr-FR" smtClean="0"/>
              <a:t>20</a:t>
            </a:fld>
            <a:endParaRPr lang="fr-FR"/>
          </a:p>
        </p:txBody>
      </p:sp>
    </p:spTree>
    <p:extLst>
      <p:ext uri="{BB962C8B-B14F-4D97-AF65-F5344CB8AC3E}">
        <p14:creationId xmlns:p14="http://schemas.microsoft.com/office/powerpoint/2010/main" val="2432743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6600" b="1" dirty="0" smtClean="0">
                <a:latin typeface="+mn-lt"/>
              </a:rPr>
              <a:t>MATHEMATIQUES</a:t>
            </a:r>
            <a:endParaRPr lang="fr-FR" sz="6600" b="1" dirty="0">
              <a:latin typeface="+mn-lt"/>
            </a:endParaRPr>
          </a:p>
        </p:txBody>
      </p:sp>
      <p:sp>
        <p:nvSpPr>
          <p:cNvPr id="3" name="Espace réservé du contenu 2"/>
          <p:cNvSpPr>
            <a:spLocks noGrp="1"/>
          </p:cNvSpPr>
          <p:nvPr>
            <p:ph idx="1"/>
          </p:nvPr>
        </p:nvSpPr>
        <p:spPr/>
        <p:txBody>
          <a:bodyPr/>
          <a:lstStyle/>
          <a:p>
            <a:pPr marL="0" indent="0">
              <a:buNone/>
            </a:pPr>
            <a:r>
              <a:rPr lang="fr-FR" sz="5400" b="1" dirty="0" smtClean="0"/>
              <a:t>Priorité donnée à </a:t>
            </a:r>
            <a:r>
              <a:rPr lang="fr-FR" sz="5400" dirty="0" smtClean="0"/>
              <a:t>: </a:t>
            </a:r>
          </a:p>
          <a:p>
            <a:pPr lvl="1"/>
            <a:r>
              <a:rPr lang="fr-FR" sz="4800" dirty="0" smtClean="0"/>
              <a:t>Résolution problème</a:t>
            </a:r>
          </a:p>
          <a:p>
            <a:pPr lvl="1"/>
            <a:r>
              <a:rPr lang="fr-FR" sz="4800" dirty="0" smtClean="0"/>
              <a:t>Construction du nombre</a:t>
            </a:r>
          </a:p>
          <a:p>
            <a:pPr marL="457200" lvl="1" indent="0">
              <a:buNone/>
            </a:pPr>
            <a:endParaRPr lang="fr-FR" dirty="0"/>
          </a:p>
        </p:txBody>
      </p:sp>
      <p:sp>
        <p:nvSpPr>
          <p:cNvPr id="4" name="Espace réservé du numéro de diapositive 3"/>
          <p:cNvSpPr>
            <a:spLocks noGrp="1"/>
          </p:cNvSpPr>
          <p:nvPr>
            <p:ph type="sldNum" sz="quarter" idx="12"/>
          </p:nvPr>
        </p:nvSpPr>
        <p:spPr/>
        <p:txBody>
          <a:bodyPr/>
          <a:lstStyle/>
          <a:p>
            <a:fld id="{EEE6CC25-BF01-4150-A034-70E5A638795A}" type="slidenum">
              <a:rPr lang="fr-FR" smtClean="0"/>
              <a:t>21</a:t>
            </a:fld>
            <a:endParaRPr lang="fr-FR"/>
          </a:p>
        </p:txBody>
      </p:sp>
    </p:spTree>
    <p:extLst>
      <p:ext uri="{BB962C8B-B14F-4D97-AF65-F5344CB8AC3E}">
        <p14:creationId xmlns:p14="http://schemas.microsoft.com/office/powerpoint/2010/main" val="2963977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EE6CC25-BF01-4150-A034-70E5A638795A}" type="slidenum">
              <a:rPr lang="fr-FR" smtClean="0"/>
              <a:t>22</a:t>
            </a:fld>
            <a:endParaRPr lang="fr-FR"/>
          </a:p>
        </p:txBody>
      </p:sp>
      <p:pic>
        <p:nvPicPr>
          <p:cNvPr id="4" name="Image 3"/>
          <p:cNvPicPr>
            <a:picLocks noChangeAspect="1"/>
          </p:cNvPicPr>
          <p:nvPr/>
        </p:nvPicPr>
        <p:blipFill>
          <a:blip r:embed="rId2"/>
          <a:stretch>
            <a:fillRect/>
          </a:stretch>
        </p:blipFill>
        <p:spPr>
          <a:xfrm>
            <a:off x="150422" y="162104"/>
            <a:ext cx="10943147" cy="6500289"/>
          </a:xfrm>
          <a:prstGeom prst="rect">
            <a:avLst/>
          </a:prstGeom>
        </p:spPr>
      </p:pic>
    </p:spTree>
    <p:extLst>
      <p:ext uri="{BB962C8B-B14F-4D97-AF65-F5344CB8AC3E}">
        <p14:creationId xmlns:p14="http://schemas.microsoft.com/office/powerpoint/2010/main" val="1451524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2592" y="0"/>
            <a:ext cx="10515600" cy="1325563"/>
          </a:xfrm>
        </p:spPr>
        <p:txBody>
          <a:bodyPr/>
          <a:lstStyle/>
          <a:p>
            <a:r>
              <a:rPr lang="fr-FR" dirty="0" smtClean="0"/>
              <a:t>Plan Français</a:t>
            </a:r>
            <a:endParaRPr lang="fr-FR" dirty="0"/>
          </a:p>
        </p:txBody>
      </p:sp>
      <p:sp>
        <p:nvSpPr>
          <p:cNvPr id="4" name="Espace réservé du numéro de diapositive 3"/>
          <p:cNvSpPr>
            <a:spLocks noGrp="1"/>
          </p:cNvSpPr>
          <p:nvPr>
            <p:ph type="sldNum" sz="quarter" idx="12"/>
          </p:nvPr>
        </p:nvSpPr>
        <p:spPr/>
        <p:txBody>
          <a:bodyPr/>
          <a:lstStyle/>
          <a:p>
            <a:fld id="{EEE6CC25-BF01-4150-A034-70E5A638795A}" type="slidenum">
              <a:rPr lang="fr-FR" smtClean="0"/>
              <a:t>23</a:t>
            </a:fld>
            <a:endParaRPr lang="fr-FR"/>
          </a:p>
        </p:txBody>
      </p:sp>
      <p:sp>
        <p:nvSpPr>
          <p:cNvPr id="6" name="ZoneTexte 5"/>
          <p:cNvSpPr txBox="1"/>
          <p:nvPr/>
        </p:nvSpPr>
        <p:spPr>
          <a:xfrm>
            <a:off x="182592" y="1040189"/>
            <a:ext cx="11171208" cy="4278094"/>
          </a:xfrm>
          <a:prstGeom prst="rect">
            <a:avLst/>
          </a:prstGeom>
          <a:noFill/>
        </p:spPr>
        <p:txBody>
          <a:bodyPr wrap="square" rtlCol="0">
            <a:spAutoFit/>
          </a:bodyPr>
          <a:lstStyle/>
          <a:p>
            <a:r>
              <a:rPr lang="fr-FR" sz="3600" dirty="0" smtClean="0"/>
              <a:t>4 constellations en cycle 2:</a:t>
            </a:r>
          </a:p>
          <a:p>
            <a:pPr marL="571500" indent="-571500">
              <a:buFont typeface="Arial" panose="020B0604020202020204" pitchFamily="34" charset="0"/>
              <a:buChar char="•"/>
            </a:pPr>
            <a:r>
              <a:rPr lang="fr-FR" sz="2000" dirty="0" smtClean="0"/>
              <a:t>Appui sur le travail et l’expérimentation menés en </a:t>
            </a:r>
            <a:r>
              <a:rPr lang="fr-FR" sz="2000" dirty="0"/>
              <a:t>formation </a:t>
            </a:r>
            <a:r>
              <a:rPr lang="fr-FR" sz="2000" dirty="0" smtClean="0"/>
              <a:t>continue, en 2021-2022, sur l’étude de la langue : </a:t>
            </a:r>
            <a:r>
              <a:rPr lang="fr-FR" sz="2000" u="sng" dirty="0">
                <a:hlinkClick r:id="rId2"/>
              </a:rPr>
              <a:t>https://</a:t>
            </a:r>
            <a:r>
              <a:rPr lang="fr-FR" sz="2000" u="sng" dirty="0" smtClean="0">
                <a:hlinkClick r:id="rId2"/>
              </a:rPr>
              <a:t>padlet.com/classiotalexandre/4hymq26ctnappeee</a:t>
            </a:r>
            <a:endParaRPr lang="fr-FR" sz="2000" u="sng" dirty="0" smtClean="0"/>
          </a:p>
          <a:p>
            <a:pPr marL="571500" indent="-571500">
              <a:buFont typeface="Arial" panose="020B0604020202020204" pitchFamily="34" charset="0"/>
              <a:buChar char="•"/>
            </a:pPr>
            <a:endParaRPr lang="fr-FR" sz="2000" u="sng" dirty="0"/>
          </a:p>
          <a:p>
            <a:pPr marL="571500" indent="-571500">
              <a:buFont typeface="Arial" panose="020B0604020202020204" pitchFamily="34" charset="0"/>
              <a:buChar char="•"/>
            </a:pPr>
            <a:r>
              <a:rPr lang="fr-FR" sz="2000" dirty="0" smtClean="0"/>
              <a:t>Travail autour des liens qui peuvent être tissés entre les compétences développées par les élèves en étude de la langue et la rédaction de textes.</a:t>
            </a:r>
          </a:p>
          <a:p>
            <a:pPr marL="571500" indent="-571500">
              <a:buFont typeface="Arial" panose="020B0604020202020204" pitchFamily="34" charset="0"/>
              <a:buChar char="•"/>
            </a:pPr>
            <a:endParaRPr lang="fr-FR" sz="2000" dirty="0"/>
          </a:p>
          <a:p>
            <a:pPr marL="571500" indent="-571500">
              <a:buFont typeface="Arial" panose="020B0604020202020204" pitchFamily="34" charset="0"/>
              <a:buChar char="•"/>
            </a:pPr>
            <a:r>
              <a:rPr lang="fr-FR" sz="2000" dirty="0" smtClean="0"/>
              <a:t>Différentes modalités de travail : par niveau, par groupe école</a:t>
            </a:r>
          </a:p>
          <a:p>
            <a:pPr marL="571500" indent="-571500">
              <a:buFont typeface="Arial" panose="020B0604020202020204" pitchFamily="34" charset="0"/>
              <a:buChar char="•"/>
            </a:pPr>
            <a:endParaRPr lang="fr-FR" sz="2000" dirty="0"/>
          </a:p>
          <a:p>
            <a:pPr marL="571500" indent="-571500">
              <a:buFont typeface="Arial" panose="020B0604020202020204" pitchFamily="34" charset="0"/>
              <a:buChar char="•"/>
            </a:pPr>
            <a:r>
              <a:rPr lang="fr-FR" sz="2000" dirty="0" smtClean="0"/>
              <a:t>Premier temps de formation en période 1, entre le 29/09 et le 18/10, par groupe, dans les écoles</a:t>
            </a:r>
          </a:p>
          <a:p>
            <a:pPr marL="571500" indent="-571500">
              <a:buFont typeface="Arial" panose="020B0604020202020204" pitchFamily="34" charset="0"/>
              <a:buChar char="•"/>
            </a:pPr>
            <a:r>
              <a:rPr lang="fr-FR" sz="2000" dirty="0" smtClean="0"/>
              <a:t>Début de l’expérimentation en classe, et des visites croisées, en période 2.</a:t>
            </a:r>
          </a:p>
          <a:p>
            <a:pPr marL="571500" indent="-571500">
              <a:buFont typeface="Arial" panose="020B0604020202020204" pitchFamily="34" charset="0"/>
              <a:buChar char="•"/>
            </a:pPr>
            <a:endParaRPr lang="fr-FR" sz="3600" dirty="0"/>
          </a:p>
        </p:txBody>
      </p:sp>
    </p:spTree>
    <p:extLst>
      <p:ext uri="{BB962C8B-B14F-4D97-AF65-F5344CB8AC3E}">
        <p14:creationId xmlns:p14="http://schemas.microsoft.com/office/powerpoint/2010/main" val="1655056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EE6CC25-BF01-4150-A034-70E5A638795A}" type="slidenum">
              <a:rPr lang="fr-FR" smtClean="0"/>
              <a:t>24</a:t>
            </a:fld>
            <a:endParaRPr lang="fr-FR"/>
          </a:p>
        </p:txBody>
      </p:sp>
      <p:sp>
        <p:nvSpPr>
          <p:cNvPr id="6" name="ZoneTexte 5"/>
          <p:cNvSpPr txBox="1"/>
          <p:nvPr/>
        </p:nvSpPr>
        <p:spPr>
          <a:xfrm>
            <a:off x="182592" y="261191"/>
            <a:ext cx="5283754" cy="646331"/>
          </a:xfrm>
          <a:prstGeom prst="rect">
            <a:avLst/>
          </a:prstGeom>
          <a:noFill/>
        </p:spPr>
        <p:txBody>
          <a:bodyPr wrap="none" rtlCol="0">
            <a:spAutoFit/>
          </a:bodyPr>
          <a:lstStyle/>
          <a:p>
            <a:r>
              <a:rPr lang="fr-FR" sz="3600" dirty="0" smtClean="0"/>
              <a:t>4 constellations en cycle 2: </a:t>
            </a:r>
            <a:endParaRPr lang="fr-FR" sz="3600" dirty="0"/>
          </a:p>
        </p:txBody>
      </p:sp>
      <p:pic>
        <p:nvPicPr>
          <p:cNvPr id="7" name="Image 6"/>
          <p:cNvPicPr>
            <a:picLocks noChangeAspect="1"/>
          </p:cNvPicPr>
          <p:nvPr/>
        </p:nvPicPr>
        <p:blipFill>
          <a:blip r:embed="rId2"/>
          <a:stretch>
            <a:fillRect/>
          </a:stretch>
        </p:blipFill>
        <p:spPr>
          <a:xfrm>
            <a:off x="182592" y="1648727"/>
            <a:ext cx="11564505" cy="3320087"/>
          </a:xfrm>
          <a:prstGeom prst="rect">
            <a:avLst/>
          </a:prstGeom>
        </p:spPr>
      </p:pic>
    </p:spTree>
    <p:extLst>
      <p:ext uri="{BB962C8B-B14F-4D97-AF65-F5344CB8AC3E}">
        <p14:creationId xmlns:p14="http://schemas.microsoft.com/office/powerpoint/2010/main" val="3929339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84422" y="357780"/>
            <a:ext cx="7545859" cy="798512"/>
          </a:xfrm>
        </p:spPr>
        <p:txBody>
          <a:bodyPr>
            <a:normAutofit fontScale="90000"/>
          </a:bodyPr>
          <a:lstStyle/>
          <a:p>
            <a:r>
              <a:rPr lang="fr-FR" dirty="0" smtClean="0">
                <a:solidFill>
                  <a:srgbClr val="0070C0"/>
                </a:solidFill>
              </a:rPr>
              <a:t>PLAN MATHEMATIQUE</a:t>
            </a:r>
            <a:endParaRPr lang="fr-FR" dirty="0">
              <a:solidFill>
                <a:srgbClr val="0070C0"/>
              </a:solidFill>
            </a:endParaRPr>
          </a:p>
        </p:txBody>
      </p:sp>
      <p:sp>
        <p:nvSpPr>
          <p:cNvPr id="3" name="Sous-titre 2"/>
          <p:cNvSpPr>
            <a:spLocks noGrp="1"/>
          </p:cNvSpPr>
          <p:nvPr>
            <p:ph type="subTitle" idx="1"/>
          </p:nvPr>
        </p:nvSpPr>
        <p:spPr>
          <a:xfrm>
            <a:off x="0" y="1849084"/>
            <a:ext cx="11281718" cy="1334529"/>
          </a:xfrm>
        </p:spPr>
        <p:txBody>
          <a:bodyPr>
            <a:normAutofit/>
          </a:bodyPr>
          <a:lstStyle/>
          <a:p>
            <a:r>
              <a:rPr lang="fr-FR" sz="3600" b="1" dirty="0" smtClean="0"/>
              <a:t>Cycle 1    4 CTL autour de la construction du nombre</a:t>
            </a:r>
            <a:endParaRPr lang="fr-FR" sz="3600" b="1" dirty="0"/>
          </a:p>
        </p:txBody>
      </p:sp>
      <p:sp>
        <p:nvSpPr>
          <p:cNvPr id="4" name="Espace réservé du numéro de diapositive 3"/>
          <p:cNvSpPr>
            <a:spLocks noGrp="1"/>
          </p:cNvSpPr>
          <p:nvPr>
            <p:ph type="sldNum" sz="quarter" idx="12"/>
          </p:nvPr>
        </p:nvSpPr>
        <p:spPr/>
        <p:txBody>
          <a:bodyPr/>
          <a:lstStyle/>
          <a:p>
            <a:fld id="{EEE6CC25-BF01-4150-A034-70E5A638795A}" type="slidenum">
              <a:rPr lang="fr-FR" smtClean="0"/>
              <a:t>25</a:t>
            </a:fld>
            <a:endParaRPr lang="fr-FR"/>
          </a:p>
        </p:txBody>
      </p:sp>
      <p:sp>
        <p:nvSpPr>
          <p:cNvPr id="5" name="ZoneTexte 4"/>
          <p:cNvSpPr txBox="1"/>
          <p:nvPr/>
        </p:nvSpPr>
        <p:spPr>
          <a:xfrm>
            <a:off x="583154" y="2560693"/>
            <a:ext cx="11084009" cy="1938992"/>
          </a:xfrm>
          <a:prstGeom prst="rect">
            <a:avLst/>
          </a:prstGeom>
          <a:noFill/>
        </p:spPr>
        <p:txBody>
          <a:bodyPr wrap="square" rtlCol="0">
            <a:spAutoFit/>
          </a:bodyPr>
          <a:lstStyle/>
          <a:p>
            <a:pPr marL="342900" indent="-342900">
              <a:buFont typeface="Wingdings" panose="05000000000000000000" pitchFamily="2" charset="2"/>
              <a:buChar char="Ø"/>
            </a:pPr>
            <a:endParaRPr lang="fr-FR" sz="2400" dirty="0" smtClean="0"/>
          </a:p>
          <a:p>
            <a:r>
              <a:rPr lang="fr-FR" sz="2400" dirty="0" smtClean="0"/>
              <a:t>Formation rattachée à une </a:t>
            </a:r>
            <a:r>
              <a:rPr lang="fr-FR" sz="2400" b="1" dirty="0" smtClean="0"/>
              <a:t>recherche menée par Miche Fayol «  les ours »                      </a:t>
            </a:r>
            <a:r>
              <a:rPr lang="fr-FR" sz="2400" dirty="0" smtClean="0"/>
              <a:t>et les apports didactiques exposés l’année dernière lors de sa conférence à CEREMA</a:t>
            </a:r>
            <a:r>
              <a:rPr lang="fr-FR" sz="2400" b="1" dirty="0" smtClean="0"/>
              <a:t>.</a:t>
            </a:r>
          </a:p>
          <a:p>
            <a:endParaRPr lang="fr-FR" sz="2400" dirty="0"/>
          </a:p>
          <a:p>
            <a:endParaRPr lang="fr-FR" sz="2400" dirty="0"/>
          </a:p>
        </p:txBody>
      </p:sp>
      <p:sp>
        <p:nvSpPr>
          <p:cNvPr id="7" name="ZoneTexte 6"/>
          <p:cNvSpPr txBox="1"/>
          <p:nvPr/>
        </p:nvSpPr>
        <p:spPr>
          <a:xfrm>
            <a:off x="839827" y="4588375"/>
            <a:ext cx="11084009" cy="461665"/>
          </a:xfrm>
          <a:prstGeom prst="rect">
            <a:avLst/>
          </a:prstGeom>
          <a:noFill/>
        </p:spPr>
        <p:txBody>
          <a:bodyPr wrap="square" rtlCol="0">
            <a:spAutoFit/>
          </a:bodyPr>
          <a:lstStyle/>
          <a:p>
            <a:r>
              <a:rPr lang="fr-FR" sz="2400" dirty="0"/>
              <a:t>Différentes </a:t>
            </a:r>
            <a:r>
              <a:rPr lang="fr-FR" sz="2400" dirty="0" smtClean="0"/>
              <a:t>constitution de constellation : </a:t>
            </a:r>
            <a:r>
              <a:rPr lang="fr-FR" sz="2400" dirty="0"/>
              <a:t>par </a:t>
            </a:r>
            <a:r>
              <a:rPr lang="fr-FR" sz="2400" dirty="0" smtClean="0"/>
              <a:t>niveau ou par </a:t>
            </a:r>
            <a:r>
              <a:rPr lang="fr-FR" sz="2400" dirty="0"/>
              <a:t>groupe école</a:t>
            </a:r>
          </a:p>
        </p:txBody>
      </p:sp>
      <p:pic>
        <p:nvPicPr>
          <p:cNvPr id="9" name="Image 8"/>
          <p:cNvPicPr>
            <a:picLocks noChangeAspect="1"/>
          </p:cNvPicPr>
          <p:nvPr/>
        </p:nvPicPr>
        <p:blipFill>
          <a:blip r:embed="rId2"/>
          <a:stretch>
            <a:fillRect/>
          </a:stretch>
        </p:blipFill>
        <p:spPr>
          <a:xfrm>
            <a:off x="7745928" y="51990"/>
            <a:ext cx="3435527" cy="1816193"/>
          </a:xfrm>
          <a:prstGeom prst="rect">
            <a:avLst/>
          </a:prstGeom>
        </p:spPr>
      </p:pic>
    </p:spTree>
    <p:extLst>
      <p:ext uri="{BB962C8B-B14F-4D97-AF65-F5344CB8AC3E}">
        <p14:creationId xmlns:p14="http://schemas.microsoft.com/office/powerpoint/2010/main" val="1760416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88987" y="1248322"/>
            <a:ext cx="10256165" cy="2848934"/>
          </a:xfrm>
          <a:prstGeom prst="rect">
            <a:avLst/>
          </a:prstGeom>
        </p:spPr>
      </p:pic>
      <p:sp>
        <p:nvSpPr>
          <p:cNvPr id="2" name="Titre 1"/>
          <p:cNvSpPr>
            <a:spLocks noGrp="1"/>
          </p:cNvSpPr>
          <p:nvPr>
            <p:ph type="title"/>
          </p:nvPr>
        </p:nvSpPr>
        <p:spPr>
          <a:xfrm>
            <a:off x="10345152" y="2801936"/>
            <a:ext cx="2326105" cy="521370"/>
          </a:xfrm>
        </p:spPr>
        <p:txBody>
          <a:bodyPr>
            <a:noAutofit/>
          </a:bodyPr>
          <a:lstStyle/>
          <a:p>
            <a:r>
              <a:rPr lang="fr-FR" sz="2800" dirty="0" smtClean="0">
                <a:latin typeface="+mn-lt"/>
              </a:rPr>
              <a:t>05/10/22</a:t>
            </a:r>
            <a:endParaRPr lang="fr-FR" sz="2800" dirty="0">
              <a:latin typeface="+mn-lt"/>
            </a:endParaRPr>
          </a:p>
        </p:txBody>
      </p:sp>
      <p:sp>
        <p:nvSpPr>
          <p:cNvPr id="3" name="Espace réservé du contenu 2"/>
          <p:cNvSpPr>
            <a:spLocks noGrp="1"/>
          </p:cNvSpPr>
          <p:nvPr>
            <p:ph idx="1"/>
          </p:nvPr>
        </p:nvSpPr>
        <p:spPr>
          <a:xfrm>
            <a:off x="10345152" y="2109166"/>
            <a:ext cx="2017295" cy="657726"/>
          </a:xfrm>
        </p:spPr>
        <p:txBody>
          <a:bodyPr/>
          <a:lstStyle/>
          <a:p>
            <a:pPr marL="0" indent="0">
              <a:buNone/>
            </a:pPr>
            <a:r>
              <a:rPr lang="fr-FR" dirty="0" smtClean="0"/>
              <a:t>30/09/22</a:t>
            </a:r>
            <a:endParaRPr lang="fr-FR" dirty="0"/>
          </a:p>
        </p:txBody>
      </p:sp>
      <p:sp>
        <p:nvSpPr>
          <p:cNvPr id="4" name="Espace réservé du numéro de diapositive 3"/>
          <p:cNvSpPr>
            <a:spLocks noGrp="1"/>
          </p:cNvSpPr>
          <p:nvPr>
            <p:ph type="sldNum" sz="quarter" idx="12"/>
          </p:nvPr>
        </p:nvSpPr>
        <p:spPr/>
        <p:txBody>
          <a:bodyPr/>
          <a:lstStyle/>
          <a:p>
            <a:fld id="{EEE6CC25-BF01-4150-A034-70E5A638795A}" type="slidenum">
              <a:rPr lang="fr-FR" smtClean="0"/>
              <a:t>26</a:t>
            </a:fld>
            <a:endParaRPr lang="fr-FR"/>
          </a:p>
        </p:txBody>
      </p:sp>
      <p:sp>
        <p:nvSpPr>
          <p:cNvPr id="6" name="ZoneTexte 5"/>
          <p:cNvSpPr txBox="1"/>
          <p:nvPr/>
        </p:nvSpPr>
        <p:spPr>
          <a:xfrm>
            <a:off x="10284302" y="3614140"/>
            <a:ext cx="1641686" cy="523220"/>
          </a:xfrm>
          <a:prstGeom prst="rect">
            <a:avLst/>
          </a:prstGeom>
          <a:noFill/>
        </p:spPr>
        <p:txBody>
          <a:bodyPr wrap="square" rtlCol="0">
            <a:spAutoFit/>
          </a:bodyPr>
          <a:lstStyle/>
          <a:p>
            <a:r>
              <a:rPr lang="fr-FR" sz="2800" dirty="0" smtClean="0"/>
              <a:t>18/10/22</a:t>
            </a:r>
            <a:endParaRPr lang="fr-FR" sz="2800" dirty="0"/>
          </a:p>
        </p:txBody>
      </p:sp>
      <p:sp>
        <p:nvSpPr>
          <p:cNvPr id="7" name="ZoneTexte 6"/>
          <p:cNvSpPr txBox="1"/>
          <p:nvPr/>
        </p:nvSpPr>
        <p:spPr>
          <a:xfrm>
            <a:off x="10345152" y="1365736"/>
            <a:ext cx="1620253" cy="523220"/>
          </a:xfrm>
          <a:prstGeom prst="rect">
            <a:avLst/>
          </a:prstGeom>
          <a:noFill/>
        </p:spPr>
        <p:txBody>
          <a:bodyPr wrap="square" rtlCol="0">
            <a:spAutoFit/>
          </a:bodyPr>
          <a:lstStyle/>
          <a:p>
            <a:r>
              <a:rPr lang="fr-FR" sz="2800" dirty="0" smtClean="0"/>
              <a:t>Période 2</a:t>
            </a:r>
            <a:endParaRPr lang="fr-FR" sz="2800" dirty="0"/>
          </a:p>
        </p:txBody>
      </p:sp>
      <p:sp>
        <p:nvSpPr>
          <p:cNvPr id="8" name="ZoneTexte 7"/>
          <p:cNvSpPr txBox="1"/>
          <p:nvPr/>
        </p:nvSpPr>
        <p:spPr>
          <a:xfrm>
            <a:off x="561474" y="4428767"/>
            <a:ext cx="11364514" cy="707886"/>
          </a:xfrm>
          <a:prstGeom prst="rect">
            <a:avLst/>
          </a:prstGeom>
          <a:noFill/>
        </p:spPr>
        <p:txBody>
          <a:bodyPr wrap="square" rtlCol="0">
            <a:spAutoFit/>
          </a:bodyPr>
          <a:lstStyle/>
          <a:p>
            <a:r>
              <a:rPr lang="fr-FR" sz="2000" dirty="0" smtClean="0"/>
              <a:t>Période 2 : Observations dans les classes pour les CTL 2 Et CTL 4</a:t>
            </a:r>
          </a:p>
          <a:p>
            <a:r>
              <a:rPr lang="fr-FR" sz="2000" dirty="0" smtClean="0"/>
              <a:t>Temps de formation pour les CTL 1 et CTL3 </a:t>
            </a:r>
            <a:endParaRPr lang="fr-FR" sz="2000" dirty="0"/>
          </a:p>
        </p:txBody>
      </p:sp>
      <p:sp>
        <p:nvSpPr>
          <p:cNvPr id="9" name="ZoneTexte 8"/>
          <p:cNvSpPr txBox="1"/>
          <p:nvPr/>
        </p:nvSpPr>
        <p:spPr>
          <a:xfrm>
            <a:off x="417095" y="144379"/>
            <a:ext cx="11508893" cy="923330"/>
          </a:xfrm>
          <a:prstGeom prst="rect">
            <a:avLst/>
          </a:prstGeom>
          <a:noFill/>
        </p:spPr>
        <p:txBody>
          <a:bodyPr wrap="square" rtlCol="0">
            <a:spAutoFit/>
          </a:bodyPr>
          <a:lstStyle/>
          <a:p>
            <a:r>
              <a:rPr lang="fr-FR" dirty="0" smtClean="0"/>
              <a:t>Date des premiers temps de formation:</a:t>
            </a:r>
          </a:p>
          <a:p>
            <a:pPr marL="285750" indent="-285750">
              <a:buFontTx/>
              <a:buChar char="-"/>
            </a:pPr>
            <a:r>
              <a:rPr lang="fr-FR" dirty="0" smtClean="0"/>
              <a:t>28 septembre : présentation de la modalité constellation</a:t>
            </a:r>
          </a:p>
          <a:p>
            <a:pPr marL="285750" indent="-285750">
              <a:buFontTx/>
              <a:buChar char="-"/>
            </a:pPr>
            <a:r>
              <a:rPr lang="fr-FR" dirty="0"/>
              <a:t>P</a:t>
            </a:r>
            <a:r>
              <a:rPr lang="fr-FR" dirty="0" smtClean="0"/>
              <a:t>ériode 1 : premier temps de formation</a:t>
            </a:r>
            <a:endParaRPr lang="fr-FR" dirty="0"/>
          </a:p>
        </p:txBody>
      </p:sp>
      <p:pic>
        <p:nvPicPr>
          <p:cNvPr id="10" name="Image 9"/>
          <p:cNvPicPr>
            <a:picLocks noChangeAspect="1"/>
          </p:cNvPicPr>
          <p:nvPr/>
        </p:nvPicPr>
        <p:blipFill>
          <a:blip r:embed="rId3"/>
          <a:stretch>
            <a:fillRect/>
          </a:stretch>
        </p:blipFill>
        <p:spPr>
          <a:xfrm>
            <a:off x="8843246" y="4002317"/>
            <a:ext cx="1673702" cy="2260785"/>
          </a:xfrm>
          <a:prstGeom prst="rect">
            <a:avLst/>
          </a:prstGeom>
        </p:spPr>
      </p:pic>
    </p:spTree>
    <p:extLst>
      <p:ext uri="{BB962C8B-B14F-4D97-AF65-F5344CB8AC3E}">
        <p14:creationId xmlns:p14="http://schemas.microsoft.com/office/powerpoint/2010/main" val="846195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00681" y="402820"/>
            <a:ext cx="11401168" cy="916502"/>
          </a:xfrm>
        </p:spPr>
        <p:txBody>
          <a:bodyPr>
            <a:noAutofit/>
          </a:bodyPr>
          <a:lstStyle/>
          <a:p>
            <a:pPr algn="l"/>
            <a:r>
              <a:rPr lang="fr-FR" sz="2800" b="1" dirty="0" smtClean="0">
                <a:latin typeface="+mn-lt"/>
              </a:rPr>
              <a:t>Cycle 3 : Formation rattachée à une recherche menée par Michel Fayol, Bruno </a:t>
            </a:r>
            <a:r>
              <a:rPr lang="fr-FR" sz="2800" b="1" dirty="0" err="1" smtClean="0">
                <a:latin typeface="+mn-lt"/>
              </a:rPr>
              <a:t>Vilette</a:t>
            </a:r>
            <a:r>
              <a:rPr lang="fr-FR" sz="2800" b="1" dirty="0" smtClean="0">
                <a:latin typeface="+mn-lt"/>
              </a:rPr>
              <a:t> et Ingrid </a:t>
            </a:r>
            <a:r>
              <a:rPr lang="fr-FR" sz="2800" b="1" dirty="0" err="1" smtClean="0">
                <a:latin typeface="+mn-lt"/>
              </a:rPr>
              <a:t>Claracq</a:t>
            </a:r>
            <a:r>
              <a:rPr lang="fr-FR" sz="2800" b="1" dirty="0" smtClean="0">
                <a:latin typeface="+mn-lt"/>
              </a:rPr>
              <a:t>                                                                                        (suite de l’expérimentation réalisée en CE2, puis en CM1 l’année dernière).</a:t>
            </a:r>
            <a:endParaRPr lang="fr-FR" sz="2800" b="1" dirty="0">
              <a:latin typeface="+mn-lt"/>
            </a:endParaRPr>
          </a:p>
        </p:txBody>
      </p:sp>
      <p:sp>
        <p:nvSpPr>
          <p:cNvPr id="3" name="Sous-titre 2"/>
          <p:cNvSpPr>
            <a:spLocks noGrp="1"/>
          </p:cNvSpPr>
          <p:nvPr>
            <p:ph type="subTitle" idx="1"/>
          </p:nvPr>
        </p:nvSpPr>
        <p:spPr>
          <a:xfrm>
            <a:off x="300681" y="1527628"/>
            <a:ext cx="11277600" cy="708953"/>
          </a:xfrm>
        </p:spPr>
        <p:txBody>
          <a:bodyPr>
            <a:noAutofit/>
          </a:bodyPr>
          <a:lstStyle/>
          <a:p>
            <a:pPr algn="l"/>
            <a:r>
              <a:rPr lang="fr-FR" dirty="0" smtClean="0"/>
              <a:t>Travail sur la compréhension des énoncés mathématiques et sur leurs représentations.</a:t>
            </a:r>
          </a:p>
          <a:p>
            <a:pPr algn="l"/>
            <a:endParaRPr lang="fr-FR" dirty="0" smtClean="0"/>
          </a:p>
          <a:p>
            <a:pPr algn="l"/>
            <a:endParaRPr lang="fr-FR" dirty="0" smtClean="0"/>
          </a:p>
          <a:p>
            <a:pPr algn="l"/>
            <a:endParaRPr lang="fr-FR" dirty="0"/>
          </a:p>
        </p:txBody>
      </p:sp>
      <p:sp>
        <p:nvSpPr>
          <p:cNvPr id="4" name="Espace réservé du numéro de diapositive 3"/>
          <p:cNvSpPr>
            <a:spLocks noGrp="1"/>
          </p:cNvSpPr>
          <p:nvPr>
            <p:ph type="sldNum" sz="quarter" idx="12"/>
          </p:nvPr>
        </p:nvSpPr>
        <p:spPr/>
        <p:txBody>
          <a:bodyPr/>
          <a:lstStyle/>
          <a:p>
            <a:fld id="{EEE6CC25-BF01-4150-A034-70E5A638795A}" type="slidenum">
              <a:rPr lang="fr-FR" smtClean="0"/>
              <a:t>27</a:t>
            </a:fld>
            <a:endParaRPr lang="fr-FR"/>
          </a:p>
        </p:txBody>
      </p:sp>
      <p:sp>
        <p:nvSpPr>
          <p:cNvPr id="5" name="ZoneTexte 4"/>
          <p:cNvSpPr txBox="1"/>
          <p:nvPr/>
        </p:nvSpPr>
        <p:spPr>
          <a:xfrm>
            <a:off x="2606734" y="3768545"/>
            <a:ext cx="6003866" cy="2308324"/>
          </a:xfrm>
          <a:prstGeom prst="rect">
            <a:avLst/>
          </a:prstGeom>
          <a:noFill/>
        </p:spPr>
        <p:txBody>
          <a:bodyPr wrap="square" rtlCol="0">
            <a:spAutoFit/>
          </a:bodyPr>
          <a:lstStyle/>
          <a:p>
            <a:r>
              <a:rPr lang="fr-FR" b="1" dirty="0" smtClean="0"/>
              <a:t>Temps de formation</a:t>
            </a:r>
          </a:p>
          <a:p>
            <a:r>
              <a:rPr lang="fr-FR" dirty="0" smtClean="0"/>
              <a:t>Période 1</a:t>
            </a:r>
          </a:p>
          <a:p>
            <a:pPr marL="285750" indent="-285750">
              <a:buFont typeface="Arial" panose="020B0604020202020204" pitchFamily="34" charset="0"/>
              <a:buChar char="•"/>
            </a:pPr>
            <a:r>
              <a:rPr lang="fr-FR" dirty="0"/>
              <a:t>P</a:t>
            </a:r>
            <a:r>
              <a:rPr lang="fr-FR" dirty="0" smtClean="0"/>
              <a:t>résentation de la modalité CONSTELLATION</a:t>
            </a:r>
          </a:p>
          <a:p>
            <a:pPr marL="285750" indent="-285750">
              <a:buFont typeface="Arial" panose="020B0604020202020204" pitchFamily="34" charset="0"/>
              <a:buChar char="•"/>
            </a:pPr>
            <a:r>
              <a:rPr lang="fr-FR" dirty="0" smtClean="0"/>
              <a:t>Présentation de la recherche 11/10/22 en </a:t>
            </a:r>
            <a:r>
              <a:rPr lang="fr-FR" dirty="0" err="1" smtClean="0"/>
              <a:t>visio</a:t>
            </a:r>
            <a:r>
              <a:rPr lang="fr-FR" dirty="0" smtClean="0"/>
              <a:t> de 18h-19h</a:t>
            </a:r>
          </a:p>
          <a:p>
            <a:pPr marL="285750" indent="-285750">
              <a:buFont typeface="Arial" panose="020B0604020202020204" pitchFamily="34" charset="0"/>
              <a:buChar char="•"/>
            </a:pPr>
            <a:r>
              <a:rPr lang="fr-FR" dirty="0" smtClean="0"/>
              <a:t>Présentation de la démarche 18/10/22 en </a:t>
            </a:r>
            <a:r>
              <a:rPr lang="fr-FR" dirty="0" err="1" smtClean="0"/>
              <a:t>visio</a:t>
            </a:r>
            <a:r>
              <a:rPr lang="fr-FR" dirty="0" smtClean="0"/>
              <a:t> de 17h-19h </a:t>
            </a:r>
          </a:p>
          <a:p>
            <a:endParaRPr lang="fr-FR" dirty="0"/>
          </a:p>
          <a:p>
            <a:r>
              <a:rPr lang="fr-FR" dirty="0" smtClean="0"/>
              <a:t>Période 2, 3 : Expérimentation dans les classes et observations</a:t>
            </a:r>
          </a:p>
          <a:p>
            <a:endParaRPr lang="fr-FR" dirty="0"/>
          </a:p>
        </p:txBody>
      </p:sp>
      <p:pic>
        <p:nvPicPr>
          <p:cNvPr id="6" name="Image 5"/>
          <p:cNvPicPr>
            <a:picLocks noChangeAspect="1"/>
          </p:cNvPicPr>
          <p:nvPr/>
        </p:nvPicPr>
        <p:blipFill>
          <a:blip r:embed="rId2"/>
          <a:stretch>
            <a:fillRect/>
          </a:stretch>
        </p:blipFill>
        <p:spPr>
          <a:xfrm>
            <a:off x="378247" y="2178900"/>
            <a:ext cx="11323602" cy="1116895"/>
          </a:xfrm>
          <a:prstGeom prst="rect">
            <a:avLst/>
          </a:prstGeom>
        </p:spPr>
      </p:pic>
    </p:spTree>
    <p:extLst>
      <p:ext uri="{BB962C8B-B14F-4D97-AF65-F5344CB8AC3E}">
        <p14:creationId xmlns:p14="http://schemas.microsoft.com/office/powerpoint/2010/main" val="21007261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268488" y="93731"/>
            <a:ext cx="10515600" cy="6053070"/>
          </a:xfrm>
        </p:spPr>
        <p:txBody>
          <a:bodyPr>
            <a:normAutofit/>
          </a:bodyPr>
          <a:lstStyle/>
          <a:p>
            <a:pPr algn="ctr"/>
            <a:r>
              <a:rPr lang="fr-FR" i="1" dirty="0" smtClean="0"/>
              <a:t>... Et pour </a:t>
            </a:r>
            <a:r>
              <a:rPr lang="fr-FR" i="1" dirty="0"/>
              <a:t>le formateur </a:t>
            </a:r>
            <a:r>
              <a:rPr lang="fr-FR" i="1" dirty="0" smtClean="0"/>
              <a:t>?...</a:t>
            </a:r>
            <a:br>
              <a:rPr lang="fr-FR" i="1" dirty="0" smtClean="0"/>
            </a:br>
            <a:r>
              <a:rPr lang="fr-FR" dirty="0" smtClean="0"/>
              <a:t/>
            </a:r>
            <a:br>
              <a:rPr lang="fr-FR" dirty="0" smtClean="0"/>
            </a:br>
            <a:r>
              <a:rPr lang="fr-FR" sz="3600" dirty="0" smtClean="0"/>
              <a:t>Travailler </a:t>
            </a:r>
            <a:r>
              <a:rPr lang="fr-FR" sz="3600" dirty="0"/>
              <a:t>avec les enseignants </a:t>
            </a:r>
            <a:r>
              <a:rPr lang="fr-FR" sz="3600" dirty="0" smtClean="0"/>
              <a:t>comme </a:t>
            </a:r>
            <a:r>
              <a:rPr lang="fr-FR" sz="3600" dirty="0"/>
              <a:t>ils </a:t>
            </a:r>
            <a:r>
              <a:rPr lang="fr-FR" sz="3600" dirty="0" smtClean="0"/>
              <a:t>sont </a:t>
            </a:r>
            <a:br>
              <a:rPr lang="fr-FR" sz="3600" dirty="0" smtClean="0"/>
            </a:br>
            <a:r>
              <a:rPr lang="fr-FR" sz="3600" dirty="0" smtClean="0"/>
              <a:t>ET </a:t>
            </a:r>
            <a:r>
              <a:rPr lang="fr-FR" sz="3600" dirty="0"/>
              <a:t>PAS comme </a:t>
            </a:r>
            <a:r>
              <a:rPr lang="fr-FR" sz="3600" dirty="0" smtClean="0"/>
              <a:t>on voudrait qu’ils soient.</a:t>
            </a:r>
            <a:r>
              <a:rPr lang="fr-FR" dirty="0" smtClean="0"/>
              <a:t/>
            </a:r>
            <a:br>
              <a:rPr lang="fr-FR" dirty="0" smtClean="0"/>
            </a:br>
            <a:r>
              <a:rPr lang="fr-FR" dirty="0" smtClean="0"/>
              <a:t/>
            </a:r>
            <a:br>
              <a:rPr lang="fr-FR" dirty="0" smtClean="0"/>
            </a:br>
            <a:r>
              <a:rPr lang="fr-FR" sz="5400" dirty="0" smtClean="0"/>
              <a:t>« </a:t>
            </a:r>
            <a:r>
              <a:rPr lang="fr-FR" sz="6000" b="1" i="1" dirty="0" smtClean="0"/>
              <a:t>Soutenir l’existant </a:t>
            </a:r>
            <a:br>
              <a:rPr lang="fr-FR" sz="6000" b="1" i="1" dirty="0" smtClean="0"/>
            </a:br>
            <a:r>
              <a:rPr lang="fr-FR" sz="6000" b="1" i="1" dirty="0" smtClean="0"/>
              <a:t>plutôt que prescrire l’idéal. »</a:t>
            </a:r>
            <a:endParaRPr lang="fr-FR" sz="6000" b="1" i="1" dirty="0"/>
          </a:p>
        </p:txBody>
      </p:sp>
      <p:sp>
        <p:nvSpPr>
          <p:cNvPr id="3" name="Espace réservé du numéro de diapositive 2"/>
          <p:cNvSpPr>
            <a:spLocks noGrp="1"/>
          </p:cNvSpPr>
          <p:nvPr>
            <p:ph type="sldNum" sz="quarter" idx="12"/>
          </p:nvPr>
        </p:nvSpPr>
        <p:spPr/>
        <p:txBody>
          <a:bodyPr/>
          <a:lstStyle/>
          <a:p>
            <a:fld id="{EEE6CC25-BF01-4150-A034-70E5A638795A}" type="slidenum">
              <a:rPr lang="fr-FR" smtClean="0"/>
              <a:t>28</a:t>
            </a:fld>
            <a:endParaRPr lang="fr-FR"/>
          </a:p>
        </p:txBody>
      </p:sp>
    </p:spTree>
    <p:extLst>
      <p:ext uri="{BB962C8B-B14F-4D97-AF65-F5344CB8AC3E}">
        <p14:creationId xmlns:p14="http://schemas.microsoft.com/office/powerpoint/2010/main" val="1252627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La circulaire de rentrée 22-23 :</a:t>
            </a:r>
            <a:endParaRPr lang="fr-FR" dirty="0"/>
          </a:p>
        </p:txBody>
      </p:sp>
      <p:sp>
        <p:nvSpPr>
          <p:cNvPr id="2" name="Espace réservé du numéro de diapositive 1"/>
          <p:cNvSpPr>
            <a:spLocks noGrp="1"/>
          </p:cNvSpPr>
          <p:nvPr>
            <p:ph type="sldNum" sz="quarter" idx="12"/>
          </p:nvPr>
        </p:nvSpPr>
        <p:spPr/>
        <p:txBody>
          <a:bodyPr/>
          <a:lstStyle/>
          <a:p>
            <a:fld id="{EEE6CC25-BF01-4150-A034-70E5A638795A}" type="slidenum">
              <a:rPr lang="fr-FR" smtClean="0"/>
              <a:t>3</a:t>
            </a:fld>
            <a:endParaRPr lang="fr-FR"/>
          </a:p>
        </p:txBody>
      </p:sp>
      <p:pic>
        <p:nvPicPr>
          <p:cNvPr id="4" name="Image 3"/>
          <p:cNvPicPr>
            <a:picLocks noChangeAspect="1"/>
          </p:cNvPicPr>
          <p:nvPr/>
        </p:nvPicPr>
        <p:blipFill>
          <a:blip r:embed="rId3"/>
          <a:stretch>
            <a:fillRect/>
          </a:stretch>
        </p:blipFill>
        <p:spPr>
          <a:xfrm>
            <a:off x="374821" y="1690688"/>
            <a:ext cx="11442357" cy="2055080"/>
          </a:xfrm>
          <a:prstGeom prst="rect">
            <a:avLst/>
          </a:prstGeom>
        </p:spPr>
      </p:pic>
      <p:sp>
        <p:nvSpPr>
          <p:cNvPr id="5" name="ZoneTexte 4"/>
          <p:cNvSpPr txBox="1"/>
          <p:nvPr/>
        </p:nvSpPr>
        <p:spPr>
          <a:xfrm>
            <a:off x="691978" y="4226011"/>
            <a:ext cx="10661822" cy="2062103"/>
          </a:xfrm>
          <a:prstGeom prst="rect">
            <a:avLst/>
          </a:prstGeom>
          <a:noFill/>
        </p:spPr>
        <p:txBody>
          <a:bodyPr wrap="square" rtlCol="0">
            <a:spAutoFit/>
          </a:bodyPr>
          <a:lstStyle/>
          <a:p>
            <a:r>
              <a:rPr lang="fr-FR" sz="2800" dirty="0" smtClean="0"/>
              <a:t>Réaffirme les principes:</a:t>
            </a:r>
          </a:p>
          <a:p>
            <a:pPr marL="457200" indent="-457200">
              <a:buFontTx/>
              <a:buChar char="-"/>
            </a:pPr>
            <a:r>
              <a:rPr lang="fr-FR" sz="2800" dirty="0" smtClean="0"/>
              <a:t>La FC est un levier pour atteindre les objectifs: </a:t>
            </a:r>
          </a:p>
          <a:p>
            <a:pPr marL="742950" lvl="1" indent="-285750">
              <a:buFontTx/>
              <a:buChar char="-"/>
            </a:pPr>
            <a:r>
              <a:rPr lang="fr-FR" sz="2400" i="1" dirty="0" smtClean="0"/>
              <a:t>Objectif de maîtrise des fondamentaux</a:t>
            </a:r>
          </a:p>
          <a:p>
            <a:pPr marL="742950" lvl="1" indent="-285750">
              <a:buFontTx/>
              <a:buChar char="-"/>
            </a:pPr>
            <a:r>
              <a:rPr lang="fr-FR" sz="2400" i="1" dirty="0" smtClean="0"/>
              <a:t>Une formation adaptée, qui répond aux besoins (exprimés / constatés)</a:t>
            </a:r>
          </a:p>
          <a:p>
            <a:pPr marL="742950" lvl="1" indent="-285750">
              <a:buFontTx/>
              <a:buChar char="-"/>
            </a:pPr>
            <a:r>
              <a:rPr lang="fr-FR" sz="2400" i="1" dirty="0" smtClean="0"/>
              <a:t>Une formation ancrée dans le réel de la classe </a:t>
            </a:r>
            <a:endParaRPr lang="fr-FR" sz="2400" i="1" dirty="0"/>
          </a:p>
        </p:txBody>
      </p:sp>
    </p:spTree>
    <p:extLst>
      <p:ext uri="{BB962C8B-B14F-4D97-AF65-F5344CB8AC3E}">
        <p14:creationId xmlns:p14="http://schemas.microsoft.com/office/powerpoint/2010/main" val="2458886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smtClean="0"/>
              <a:t>Historique :</a:t>
            </a:r>
            <a:endParaRPr lang="fr-FR" dirty="0"/>
          </a:p>
        </p:txBody>
      </p:sp>
      <p:sp>
        <p:nvSpPr>
          <p:cNvPr id="9" name="Espace réservé du contenu 8"/>
          <p:cNvSpPr>
            <a:spLocks noGrp="1"/>
          </p:cNvSpPr>
          <p:nvPr>
            <p:ph idx="1"/>
          </p:nvPr>
        </p:nvSpPr>
        <p:spPr/>
        <p:txBody>
          <a:bodyPr>
            <a:normAutofit/>
          </a:bodyPr>
          <a:lstStyle/>
          <a:p>
            <a:r>
              <a:rPr lang="fr-FR" i="1" dirty="0" smtClean="0"/>
              <a:t>Dans le cadre de leurs obligations réglementaires de service telles que définies dans  le décret n° 2008-775 du 30 juillet 2008 et des modalités d'application précisées par la circulaire n° 2013-019 du 4 février 2013, il est fixé </a:t>
            </a:r>
            <a:r>
              <a:rPr lang="fr-FR" b="1" i="1" dirty="0" smtClean="0"/>
              <a:t>que les professeurs des écoles consacrent 18 heures annuelles à l'animation pédagogique ainsi qu'à des actions de formation continue. </a:t>
            </a:r>
            <a:r>
              <a:rPr lang="fr-FR" i="1" dirty="0" smtClean="0"/>
              <a:t>Les actions de formation continue doivent représenter au moins la moitié des 18 heures et être, pour tout ou partie, consacrées à des sessions de formation à distance sur des supports numériques.</a:t>
            </a:r>
          </a:p>
          <a:p>
            <a:r>
              <a:rPr lang="fr-FR" sz="2400" i="1" dirty="0" smtClean="0"/>
              <a:t>La circulaire actualise et remplace la circulaire n° 2013-123 du 13 août 2013 relative à la formation à distance des professeurs des écoles.</a:t>
            </a:r>
          </a:p>
          <a:p>
            <a:endParaRPr lang="fr-FR" dirty="0" smtClean="0"/>
          </a:p>
          <a:p>
            <a:endParaRPr lang="fr-FR" dirty="0"/>
          </a:p>
        </p:txBody>
      </p:sp>
      <p:sp>
        <p:nvSpPr>
          <p:cNvPr id="2" name="Espace réservé du numéro de diapositive 1"/>
          <p:cNvSpPr>
            <a:spLocks noGrp="1"/>
          </p:cNvSpPr>
          <p:nvPr>
            <p:ph type="sldNum" sz="quarter" idx="12"/>
          </p:nvPr>
        </p:nvSpPr>
        <p:spPr/>
        <p:txBody>
          <a:bodyPr/>
          <a:lstStyle/>
          <a:p>
            <a:fld id="{EEE6CC25-BF01-4150-A034-70E5A638795A}" type="slidenum">
              <a:rPr lang="fr-FR" smtClean="0"/>
              <a:t>4</a:t>
            </a:fld>
            <a:endParaRPr lang="fr-FR"/>
          </a:p>
        </p:txBody>
      </p:sp>
    </p:spTree>
    <p:extLst>
      <p:ext uri="{BB962C8B-B14F-4D97-AF65-F5344CB8AC3E}">
        <p14:creationId xmlns:p14="http://schemas.microsoft.com/office/powerpoint/2010/main" val="42752022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Se former tout au long de la vie</a:t>
            </a:r>
            <a:br>
              <a:rPr lang="fr-FR" b="1" dirty="0" smtClean="0"/>
            </a:br>
            <a:endParaRPr lang="fr-FR" dirty="0"/>
          </a:p>
        </p:txBody>
      </p:sp>
      <p:sp>
        <p:nvSpPr>
          <p:cNvPr id="3" name="Espace réservé du contenu 2"/>
          <p:cNvSpPr>
            <a:spLocks noGrp="1"/>
          </p:cNvSpPr>
          <p:nvPr>
            <p:ph idx="1"/>
          </p:nvPr>
        </p:nvSpPr>
        <p:spPr/>
        <p:txBody>
          <a:bodyPr/>
          <a:lstStyle/>
          <a:p>
            <a:pPr marL="0" indent="0">
              <a:buNone/>
            </a:pPr>
            <a:r>
              <a:rPr lang="fr-FR" b="1" i="1" dirty="0" smtClean="0">
                <a:solidFill>
                  <a:srgbClr val="FF0000"/>
                </a:solidFill>
              </a:rPr>
              <a:t>« Enseigner est un métier qui s'apprend tout au long de la vie : la pratique professionnelle doit être nourrie, par l'appropriation de nouveaux savoirs ou pratiques, par l'actualisation de compétences, par des échanges réguliers avec les collègues et les acteurs de la communauté éducative. »</a:t>
            </a:r>
          </a:p>
          <a:p>
            <a:r>
              <a:rPr lang="fr-FR" dirty="0" smtClean="0">
                <a:hlinkClick r:id="rId2" tooltip="Se former dans son environnement la formation en presentiel"/>
              </a:rPr>
              <a:t>Se former dans son environnement : la formation en présentiel</a:t>
            </a:r>
            <a:endParaRPr lang="fr-FR" dirty="0" smtClean="0"/>
          </a:p>
          <a:p>
            <a:r>
              <a:rPr lang="fr-FR" dirty="0" smtClean="0">
                <a:hlinkClick r:id="rId3" tooltip="Se former a distance pour completer le presentiel"/>
              </a:rPr>
              <a:t>Se former à distance pour compléter le présentiel</a:t>
            </a:r>
            <a:endParaRPr lang="fr-FR" dirty="0" smtClean="0"/>
          </a:p>
          <a:p>
            <a:r>
              <a:rPr lang="fr-FR" dirty="0" smtClean="0">
                <a:hlinkClick r:id="rId4" tooltip="Se former tout le temps les ressources numeriques"/>
              </a:rPr>
              <a:t>Se former tout le temps : les ressources numériques</a:t>
            </a:r>
            <a:endParaRPr lang="fr-FR" dirty="0" smtClean="0"/>
          </a:p>
        </p:txBody>
      </p:sp>
      <p:sp>
        <p:nvSpPr>
          <p:cNvPr id="4" name="Espace réservé du numéro de diapositive 3"/>
          <p:cNvSpPr>
            <a:spLocks noGrp="1"/>
          </p:cNvSpPr>
          <p:nvPr>
            <p:ph type="sldNum" sz="quarter" idx="12"/>
          </p:nvPr>
        </p:nvSpPr>
        <p:spPr/>
        <p:txBody>
          <a:bodyPr/>
          <a:lstStyle/>
          <a:p>
            <a:fld id="{EEE6CC25-BF01-4150-A034-70E5A638795A}" type="slidenum">
              <a:rPr lang="fr-FR" smtClean="0"/>
              <a:t>5</a:t>
            </a:fld>
            <a:endParaRPr lang="fr-FR"/>
          </a:p>
        </p:txBody>
      </p:sp>
    </p:spTree>
    <p:extLst>
      <p:ext uri="{BB962C8B-B14F-4D97-AF65-F5344CB8AC3E}">
        <p14:creationId xmlns:p14="http://schemas.microsoft.com/office/powerpoint/2010/main" val="4842102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Modalités :</a:t>
            </a:r>
            <a:endParaRPr lang="fr-FR" dirty="0"/>
          </a:p>
        </p:txBody>
      </p:sp>
      <p:sp>
        <p:nvSpPr>
          <p:cNvPr id="3" name="Espace réservé du contenu 2"/>
          <p:cNvSpPr>
            <a:spLocks noGrp="1"/>
          </p:cNvSpPr>
          <p:nvPr>
            <p:ph idx="1"/>
          </p:nvPr>
        </p:nvSpPr>
        <p:spPr>
          <a:xfrm>
            <a:off x="838200" y="1690688"/>
            <a:ext cx="10515600" cy="4486275"/>
          </a:xfrm>
        </p:spPr>
        <p:txBody>
          <a:bodyPr>
            <a:normAutofit fontScale="85000" lnSpcReduction="20000"/>
          </a:bodyPr>
          <a:lstStyle/>
          <a:p>
            <a:pPr marL="0" indent="0">
              <a:buNone/>
            </a:pPr>
            <a:r>
              <a:rPr lang="fr-FR" dirty="0" smtClean="0"/>
              <a:t>L'enseignant bénéficie d'une formation continue, dispensée par l'Éducation nationale, qui peut se faire en présence ou à distance.</a:t>
            </a:r>
          </a:p>
          <a:p>
            <a:r>
              <a:rPr lang="fr-FR" dirty="0" smtClean="0"/>
              <a:t>Des séminaires et </a:t>
            </a:r>
            <a:r>
              <a:rPr lang="fr-FR" b="1" dirty="0" smtClean="0"/>
              <a:t>animations pédagogiques </a:t>
            </a:r>
            <a:r>
              <a:rPr lang="fr-FR" dirty="0" smtClean="0"/>
              <a:t>sont aussi organisés durant l'année.</a:t>
            </a:r>
          </a:p>
          <a:p>
            <a:r>
              <a:rPr lang="fr-FR" dirty="0" smtClean="0"/>
              <a:t>L'enseignant dispose également de </a:t>
            </a:r>
            <a:r>
              <a:rPr lang="fr-FR" b="1" dirty="0" smtClean="0"/>
              <a:t>nombreuses ressources pédagogiques</a:t>
            </a:r>
            <a:r>
              <a:rPr lang="fr-FR" dirty="0" smtClean="0"/>
              <a:t> utiles à la mise en œuvre des enseignements.</a:t>
            </a:r>
          </a:p>
          <a:p>
            <a:r>
              <a:rPr lang="fr-FR" dirty="0" smtClean="0"/>
              <a:t>La </a:t>
            </a:r>
            <a:r>
              <a:rPr lang="fr-FR" b="1" dirty="0" smtClean="0"/>
              <a:t>formation continue s'adapte à la grande diversité des besoins, </a:t>
            </a:r>
            <a:r>
              <a:rPr lang="fr-FR" dirty="0" smtClean="0"/>
              <a:t>notamment grâce au numérique, et donne lieu à de plus en plus de certifications afin de valoriser l'investissement des personnels.</a:t>
            </a:r>
          </a:p>
          <a:p>
            <a:pPr marL="0" indent="0">
              <a:buNone/>
            </a:pPr>
            <a:r>
              <a:rPr lang="fr-FR" sz="3800" b="1" dirty="0" smtClean="0"/>
              <a:t/>
            </a:r>
            <a:br>
              <a:rPr lang="fr-FR" sz="3800" b="1" dirty="0" smtClean="0"/>
            </a:br>
            <a:r>
              <a:rPr lang="fr-FR" sz="3800" b="1" dirty="0" smtClean="0"/>
              <a:t>Se former dans son environnement</a:t>
            </a:r>
            <a:r>
              <a:rPr lang="fr-FR" b="1" dirty="0" smtClean="0"/>
              <a:t> : la formation en présentiel</a:t>
            </a:r>
          </a:p>
          <a:p>
            <a:r>
              <a:rPr lang="fr-FR" dirty="0" smtClean="0"/>
              <a:t>C'est au niveau local: à</a:t>
            </a:r>
            <a:r>
              <a:rPr lang="fr-FR" b="1" dirty="0" smtClean="0"/>
              <a:t> l'échelon de l'académie, du département / de la circonscription / de l’école </a:t>
            </a:r>
            <a:r>
              <a:rPr lang="fr-FR" dirty="0" smtClean="0"/>
              <a:t>que l'offre de formation est proposée à chaque enseignant. L'offre locale décline les priorités nationales, détaillées dans le Plan national de formation (PNF), en fonction des problématiques et enjeux locaux.</a:t>
            </a:r>
          </a:p>
          <a:p>
            <a:endParaRPr lang="fr-FR" dirty="0"/>
          </a:p>
        </p:txBody>
      </p:sp>
      <p:sp>
        <p:nvSpPr>
          <p:cNvPr id="4" name="Espace réservé du numéro de diapositive 3"/>
          <p:cNvSpPr>
            <a:spLocks noGrp="1"/>
          </p:cNvSpPr>
          <p:nvPr>
            <p:ph type="sldNum" sz="quarter" idx="12"/>
          </p:nvPr>
        </p:nvSpPr>
        <p:spPr/>
        <p:txBody>
          <a:bodyPr/>
          <a:lstStyle/>
          <a:p>
            <a:fld id="{EEE6CC25-BF01-4150-A034-70E5A638795A}" type="slidenum">
              <a:rPr lang="fr-FR" smtClean="0"/>
              <a:t>6</a:t>
            </a:fld>
            <a:endParaRPr lang="fr-FR"/>
          </a:p>
        </p:txBody>
      </p:sp>
    </p:spTree>
    <p:extLst>
      <p:ext uri="{BB962C8B-B14F-4D97-AF65-F5344CB8AC3E}">
        <p14:creationId xmlns:p14="http://schemas.microsoft.com/office/powerpoint/2010/main" val="107174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Objectifs de la FC : </a:t>
            </a:r>
            <a:r>
              <a:rPr lang="fr-FR" b="1" dirty="0" smtClean="0">
                <a:solidFill>
                  <a:srgbClr val="002060"/>
                </a:solidFill>
              </a:rPr>
              <a:t>Faire réussir les élèves</a:t>
            </a:r>
            <a:endParaRPr lang="fr-FR" b="1" dirty="0">
              <a:solidFill>
                <a:srgbClr val="002060"/>
              </a:solidFill>
            </a:endParaRPr>
          </a:p>
        </p:txBody>
      </p:sp>
      <p:sp>
        <p:nvSpPr>
          <p:cNvPr id="3" name="Espace réservé du contenu 2"/>
          <p:cNvSpPr>
            <a:spLocks noGrp="1"/>
          </p:cNvSpPr>
          <p:nvPr>
            <p:ph idx="1"/>
          </p:nvPr>
        </p:nvSpPr>
        <p:spPr/>
        <p:txBody>
          <a:bodyPr>
            <a:normAutofit/>
          </a:bodyPr>
          <a:lstStyle/>
          <a:p>
            <a:pPr marL="0" indent="0">
              <a:buNone/>
            </a:pPr>
            <a:r>
              <a:rPr lang="fr-FR" b="1" dirty="0"/>
              <a:t>Le cadre national, académique et départemental…</a:t>
            </a:r>
            <a:endParaRPr lang="fr-FR" dirty="0"/>
          </a:p>
          <a:p>
            <a:pPr marL="0" indent="0">
              <a:buNone/>
            </a:pPr>
            <a:r>
              <a:rPr lang="fr-FR" dirty="0"/>
              <a:t>Le cadre national a pour enjeu de favoriser la mobilité sociale ascendante afin :</a:t>
            </a:r>
          </a:p>
          <a:p>
            <a:pPr lvl="1"/>
            <a:r>
              <a:rPr lang="fr-FR" b="1" dirty="0" smtClean="0">
                <a:solidFill>
                  <a:srgbClr val="C00000"/>
                </a:solidFill>
              </a:rPr>
              <a:t>renforcer l’approche territoriale par plus de proximité.</a:t>
            </a:r>
            <a:endParaRPr lang="fr-FR" b="1" dirty="0">
              <a:solidFill>
                <a:srgbClr val="C00000"/>
              </a:solidFill>
            </a:endParaRPr>
          </a:p>
        </p:txBody>
      </p:sp>
      <p:sp>
        <p:nvSpPr>
          <p:cNvPr id="4" name="Espace réservé du numéro de diapositive 3"/>
          <p:cNvSpPr>
            <a:spLocks noGrp="1"/>
          </p:cNvSpPr>
          <p:nvPr>
            <p:ph type="sldNum" sz="quarter" idx="12"/>
          </p:nvPr>
        </p:nvSpPr>
        <p:spPr/>
        <p:txBody>
          <a:bodyPr/>
          <a:lstStyle/>
          <a:p>
            <a:fld id="{EEE6CC25-BF01-4150-A034-70E5A638795A}" type="slidenum">
              <a:rPr lang="fr-FR" smtClean="0"/>
              <a:t>7</a:t>
            </a:fld>
            <a:endParaRPr lang="fr-FR"/>
          </a:p>
        </p:txBody>
      </p:sp>
    </p:spTree>
    <p:extLst>
      <p:ext uri="{BB962C8B-B14F-4D97-AF65-F5344CB8AC3E}">
        <p14:creationId xmlns:p14="http://schemas.microsoft.com/office/powerpoint/2010/main" val="23556983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Les priorités :</a:t>
            </a:r>
            <a:endParaRPr lang="fr-FR" dirty="0"/>
          </a:p>
        </p:txBody>
      </p:sp>
      <p:sp>
        <p:nvSpPr>
          <p:cNvPr id="3" name="Espace réservé du contenu 2"/>
          <p:cNvSpPr>
            <a:spLocks noGrp="1"/>
          </p:cNvSpPr>
          <p:nvPr>
            <p:ph idx="1"/>
          </p:nvPr>
        </p:nvSpPr>
        <p:spPr>
          <a:xfrm>
            <a:off x="317500" y="1825625"/>
            <a:ext cx="11036300" cy="4351338"/>
          </a:xfrm>
        </p:spPr>
        <p:txBody>
          <a:bodyPr/>
          <a:lstStyle/>
          <a:p>
            <a:pPr marL="0" indent="0">
              <a:buNone/>
            </a:pPr>
            <a:r>
              <a:rPr lang="fr-FR" b="1" dirty="0" smtClean="0"/>
              <a:t>	La </a:t>
            </a:r>
            <a:r>
              <a:rPr lang="fr-FR" b="1" dirty="0"/>
              <a:t>formation</a:t>
            </a:r>
            <a:r>
              <a:rPr lang="fr-FR" dirty="0"/>
              <a:t> </a:t>
            </a:r>
            <a:r>
              <a:rPr lang="fr-FR" b="1" dirty="0"/>
              <a:t>continue</a:t>
            </a:r>
            <a:r>
              <a:rPr lang="fr-FR" dirty="0"/>
              <a:t> est un des leviers utilisés afin de répondre à l’ambition du système éducatif  : l’enjeu est donc </a:t>
            </a:r>
            <a:r>
              <a:rPr lang="fr-FR" dirty="0" smtClean="0"/>
              <a:t>qualitatif</a:t>
            </a:r>
            <a:r>
              <a:rPr lang="fr-FR" dirty="0"/>
              <a:t> </a:t>
            </a:r>
            <a:r>
              <a:rPr lang="fr-FR" dirty="0" smtClean="0"/>
              <a:t>avant tout.</a:t>
            </a:r>
          </a:p>
          <a:p>
            <a:pPr marL="0" indent="0">
              <a:buNone/>
            </a:pPr>
            <a:endParaRPr lang="fr-FR" dirty="0" smtClean="0"/>
          </a:p>
          <a:p>
            <a:pPr marL="0" indent="0">
              <a:buNone/>
            </a:pPr>
            <a:r>
              <a:rPr lang="fr-FR" dirty="0" smtClean="0"/>
              <a:t>Cette </a:t>
            </a:r>
            <a:r>
              <a:rPr lang="fr-FR" dirty="0"/>
              <a:t>finalité induit une nécessaire </a:t>
            </a:r>
            <a:r>
              <a:rPr lang="fr-FR" b="1" dirty="0"/>
              <a:t>évolution de paradigme</a:t>
            </a:r>
            <a:r>
              <a:rPr lang="fr-FR" dirty="0"/>
              <a:t> pour la formation proposée au sein du système éducatif : passer d’une logique de l’offre à une </a:t>
            </a:r>
            <a:r>
              <a:rPr lang="fr-FR" b="1" dirty="0"/>
              <a:t>logique de </a:t>
            </a:r>
            <a:r>
              <a:rPr lang="fr-FR" b="1" dirty="0" smtClean="0"/>
              <a:t>demande: </a:t>
            </a:r>
          </a:p>
          <a:p>
            <a:pPr marL="0" indent="0" algn="ctr">
              <a:buNone/>
            </a:pPr>
            <a:r>
              <a:rPr lang="fr-FR" sz="4000" b="1" i="1" dirty="0" smtClean="0"/>
              <a:t>convergence entre les </a:t>
            </a:r>
            <a:r>
              <a:rPr lang="fr-FR" sz="4000" b="1" i="1" dirty="0"/>
              <a:t>priorités de l’Institution, </a:t>
            </a:r>
            <a:r>
              <a:rPr lang="fr-FR" sz="4000" b="1" i="1" dirty="0" smtClean="0"/>
              <a:t>les </a:t>
            </a:r>
            <a:r>
              <a:rPr lang="fr-FR" sz="4000" b="1" i="1" dirty="0"/>
              <a:t>besoins des élèves et </a:t>
            </a:r>
            <a:r>
              <a:rPr lang="fr-FR" sz="4000" b="1" i="1" dirty="0" smtClean="0"/>
              <a:t>les </a:t>
            </a:r>
            <a:r>
              <a:rPr lang="fr-FR" sz="4000" b="1" i="1" dirty="0"/>
              <a:t>demandes du terrain</a:t>
            </a:r>
            <a:r>
              <a:rPr lang="fr-FR" sz="4000" i="1" dirty="0"/>
              <a:t>.</a:t>
            </a:r>
          </a:p>
        </p:txBody>
      </p:sp>
      <p:sp>
        <p:nvSpPr>
          <p:cNvPr id="4" name="Espace réservé du numéro de diapositive 3"/>
          <p:cNvSpPr>
            <a:spLocks noGrp="1"/>
          </p:cNvSpPr>
          <p:nvPr>
            <p:ph type="sldNum" sz="quarter" idx="12"/>
          </p:nvPr>
        </p:nvSpPr>
        <p:spPr/>
        <p:txBody>
          <a:bodyPr/>
          <a:lstStyle/>
          <a:p>
            <a:fld id="{EEE6CC25-BF01-4150-A034-70E5A638795A}" type="slidenum">
              <a:rPr lang="fr-FR" smtClean="0"/>
              <a:t>8</a:t>
            </a:fld>
            <a:endParaRPr lang="fr-FR"/>
          </a:p>
        </p:txBody>
      </p:sp>
    </p:spTree>
    <p:extLst>
      <p:ext uri="{BB962C8B-B14F-4D97-AF65-F5344CB8AC3E}">
        <p14:creationId xmlns:p14="http://schemas.microsoft.com/office/powerpoint/2010/main" val="2054875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u="sng" dirty="0" smtClean="0"/>
              <a:t>Les grands enjeux</a:t>
            </a:r>
            <a:r>
              <a:rPr lang="fr-FR" b="1" dirty="0" smtClean="0"/>
              <a:t> : </a:t>
            </a:r>
            <a:endParaRPr lang="fr-FR" dirty="0"/>
          </a:p>
        </p:txBody>
      </p:sp>
      <p:sp>
        <p:nvSpPr>
          <p:cNvPr id="3" name="Espace réservé du contenu 2"/>
          <p:cNvSpPr>
            <a:spLocks noGrp="1"/>
          </p:cNvSpPr>
          <p:nvPr>
            <p:ph idx="1"/>
          </p:nvPr>
        </p:nvSpPr>
        <p:spPr/>
        <p:txBody>
          <a:bodyPr>
            <a:normAutofit lnSpcReduction="10000"/>
          </a:bodyPr>
          <a:lstStyle/>
          <a:p>
            <a:pPr lvl="0"/>
            <a:r>
              <a:rPr lang="fr-FR" dirty="0" smtClean="0"/>
              <a:t>Centrer </a:t>
            </a:r>
            <a:r>
              <a:rPr lang="fr-FR" dirty="0"/>
              <a:t>les contenus de formation sur les didactiques participant à la maitrise des savoirs fondamentaux ;</a:t>
            </a:r>
          </a:p>
          <a:p>
            <a:pPr lvl="0"/>
            <a:r>
              <a:rPr lang="fr-FR" b="1" dirty="0" smtClean="0"/>
              <a:t>Faire évoluer, réexaminer les pratiques de classe </a:t>
            </a:r>
            <a:r>
              <a:rPr lang="fr-FR" dirty="0" smtClean="0"/>
              <a:t>et </a:t>
            </a:r>
            <a:r>
              <a:rPr lang="fr-FR" dirty="0"/>
              <a:t>de formation au regard des résultats des </a:t>
            </a:r>
            <a:r>
              <a:rPr lang="fr-FR" dirty="0" smtClean="0"/>
              <a:t>élèves </a:t>
            </a:r>
            <a:r>
              <a:rPr lang="fr-FR" dirty="0"/>
              <a:t>aux évaluations nationales et des résultats de la recherche ;</a:t>
            </a:r>
          </a:p>
          <a:p>
            <a:pPr lvl="0"/>
            <a:r>
              <a:rPr lang="fr-FR" b="1" dirty="0" smtClean="0"/>
              <a:t>Assurer </a:t>
            </a:r>
            <a:r>
              <a:rPr lang="fr-FR" b="1" dirty="0"/>
              <a:t>la prise en compte du parcours de l’élève du cycle 1 au cycle 2 et vers le cycle 3 ;</a:t>
            </a:r>
          </a:p>
          <a:p>
            <a:pPr lvl="0"/>
            <a:r>
              <a:rPr lang="fr-FR" b="1" dirty="0"/>
              <a:t>Concentrer les efforts sur l’accompagnement individuel et collectif des enseignantes/enseignants en différenciant, en s’adaptant aux besoins des territoires et en accompagnant au plus près le travail d’équipe. </a:t>
            </a:r>
          </a:p>
        </p:txBody>
      </p:sp>
      <p:sp>
        <p:nvSpPr>
          <p:cNvPr id="4" name="Espace réservé du numéro de diapositive 3"/>
          <p:cNvSpPr>
            <a:spLocks noGrp="1"/>
          </p:cNvSpPr>
          <p:nvPr>
            <p:ph type="sldNum" sz="quarter" idx="12"/>
          </p:nvPr>
        </p:nvSpPr>
        <p:spPr/>
        <p:txBody>
          <a:bodyPr/>
          <a:lstStyle/>
          <a:p>
            <a:fld id="{EEE6CC25-BF01-4150-A034-70E5A638795A}" type="slidenum">
              <a:rPr lang="fr-FR" smtClean="0"/>
              <a:t>9</a:t>
            </a:fld>
            <a:endParaRPr lang="fr-FR"/>
          </a:p>
        </p:txBody>
      </p:sp>
    </p:spTree>
    <p:extLst>
      <p:ext uri="{BB962C8B-B14F-4D97-AF65-F5344CB8AC3E}">
        <p14:creationId xmlns:p14="http://schemas.microsoft.com/office/powerpoint/2010/main" val="296287746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1594</TotalTime>
  <Words>2053</Words>
  <Application>Microsoft Office PowerPoint</Application>
  <PresentationFormat>Grand écran</PresentationFormat>
  <Paragraphs>204</Paragraphs>
  <Slides>28</Slides>
  <Notes>6</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28</vt:i4>
      </vt:variant>
    </vt:vector>
  </HeadingPairs>
  <TitlesOfParts>
    <vt:vector size="33" baseType="lpstr">
      <vt:lpstr>Arial</vt:lpstr>
      <vt:lpstr>Calibri</vt:lpstr>
      <vt:lpstr>Calibri Light</vt:lpstr>
      <vt:lpstr>Wingdings</vt:lpstr>
      <vt:lpstr>Thème Office</vt:lpstr>
      <vt:lpstr>Présentation des formations rénovées : les constellations Math et Français</vt:lpstr>
      <vt:lpstr>Le contexte :  de nouvelles modalités de formation continue pour les enseignants</vt:lpstr>
      <vt:lpstr>La circulaire de rentrée 22-23 :</vt:lpstr>
      <vt:lpstr>Historique :</vt:lpstr>
      <vt:lpstr>Se former tout au long de la vie </vt:lpstr>
      <vt:lpstr>Modalités :</vt:lpstr>
      <vt:lpstr>Objectifs de la FC : Faire réussir les élèves</vt:lpstr>
      <vt:lpstr>Les priorités :</vt:lpstr>
      <vt:lpstr>Les grands enjeux : </vt:lpstr>
      <vt:lpstr>Cadrage national de la formation continue :</vt:lpstr>
      <vt:lpstr>Présentation PowerPoint</vt:lpstr>
      <vt:lpstr>Mise en œuvre d’une constellation :</vt:lpstr>
      <vt:lpstr>Constellations Math ou Français : QU’EST-CE QUE C’EST ?</vt:lpstr>
      <vt:lpstr>COMMENT ?</vt:lpstr>
      <vt:lpstr>Une nouvelle modalité de formation :</vt:lpstr>
      <vt:lpstr>LES 3 PILIERS DE L ’ACCOMPAGNEMENT </vt:lpstr>
      <vt:lpstr>Présentation PowerPoint</vt:lpstr>
      <vt:lpstr>Présentation PowerPoint</vt:lpstr>
      <vt:lpstr>Mise en œuvre du plan Math et plan Français  de la circonscription L3 Ronchin</vt:lpstr>
      <vt:lpstr>Français</vt:lpstr>
      <vt:lpstr>MATHEMATIQUES</vt:lpstr>
      <vt:lpstr>Présentation PowerPoint</vt:lpstr>
      <vt:lpstr>Plan Français</vt:lpstr>
      <vt:lpstr>Présentation PowerPoint</vt:lpstr>
      <vt:lpstr>PLAN MATHEMATIQUE</vt:lpstr>
      <vt:lpstr>05/10/22</vt:lpstr>
      <vt:lpstr>Cycle 3 : Formation rattachée à une recherche menée par Michel Fayol, Bruno Vilette et Ingrid Claracq                                                                                        (suite de l’expérimentation réalisée en CE2, puis en CM1 l’année dernière).</vt:lpstr>
      <vt:lpstr>... Et pour le formateur ?...  Travailler avec les enseignants comme ils sont  ET PAS comme on voudrait qu’ils soient.  « Soutenir l’existant  plutôt que prescrire l’idéal.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Animation pédagogique  « Constellations mathématiques »</dc:title>
  <dc:creator>Hewlett-Packard Company</dc:creator>
  <cp:lastModifiedBy>Brigitte CAPELAIN</cp:lastModifiedBy>
  <cp:revision>173</cp:revision>
  <cp:lastPrinted>2021-09-13T09:52:54Z</cp:lastPrinted>
  <dcterms:created xsi:type="dcterms:W3CDTF">2020-09-14T09:52:03Z</dcterms:created>
  <dcterms:modified xsi:type="dcterms:W3CDTF">2022-09-16T08:04:19Z</dcterms:modified>
</cp:coreProperties>
</file>