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A630276-44E2-4FCE-B8D2-9448DD960580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335680" y="1345680"/>
            <a:ext cx="7520400" cy="92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A728A4C-E6A3-4B72-9AE6-E6C5A20DC6AE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335680" y="1345680"/>
            <a:ext cx="7520400" cy="92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C788299-A1AE-4239-86B4-FD8E027941E2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335680" y="1345680"/>
            <a:ext cx="7520400" cy="92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6F9CD36-6A83-4F84-A80E-73A80885836A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335680" y="1345680"/>
            <a:ext cx="7520400" cy="92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C0E0FD4-7C6C-4491-B3A3-5BD066EB06CD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335680" y="1345680"/>
            <a:ext cx="7520400" cy="92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D82C2EF-4179-4328-BE85-C4205B63AE32}" type="slidenum">
              <a:t>‹N°›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335680" y="1345680"/>
            <a:ext cx="7520400" cy="92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A36A47C-BBB4-4392-B7D8-C54144A605CC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335680" y="1345680"/>
            <a:ext cx="7520400" cy="92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31174CF-8FE0-4F60-85A6-CA8372B4D14D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335680" y="1345680"/>
            <a:ext cx="7520400" cy="4280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45B1B35-ECB2-40E4-9574-6378E63AA0AB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335680" y="1345680"/>
            <a:ext cx="7520400" cy="92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5FD2747-0271-4359-8F21-5B2D7B81EABD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335680" y="1345680"/>
            <a:ext cx="7520400" cy="92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ABD8E7-A138-4C8B-AB81-3EA9A5ACAEA2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335680" y="1345680"/>
            <a:ext cx="7520400" cy="92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E4C27BB-C1A0-4B96-AA21-7EDEC1D7B1D1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335680" y="1345680"/>
            <a:ext cx="7520400" cy="923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fr-FR" sz="2000" b="0" strike="noStrike" spc="-1">
                <a:solidFill>
                  <a:srgbClr val="000000"/>
                </a:solidFill>
                <a:latin typeface="Franklin Gothic Book"/>
              </a:rPr>
              <a:t>Maxime Owczarczak Ecole Georges Brassens à Bruay-sur-l’Escaut</a:t>
            </a:r>
            <a:br>
              <a:rPr sz="2000"/>
            </a:br>
            <a:r>
              <a:rPr lang="fr-FR" sz="2000" b="0" strike="noStrike" spc="-1">
                <a:solidFill>
                  <a:srgbClr val="000000"/>
                </a:solidFill>
                <a:latin typeface="Franklin Gothic Book"/>
              </a:rPr>
              <a:t>Sheryne Ochi Ecole élémentaire Lagrange à Bruay-sur-l’Escaut</a:t>
            </a:r>
            <a:br>
              <a:rPr sz="2000"/>
            </a:br>
            <a:r>
              <a:rPr lang="fr-FR" sz="2000" b="0" strike="noStrike" spc="-1">
                <a:solidFill>
                  <a:srgbClr val="000000"/>
                </a:solidFill>
                <a:latin typeface="Franklin Gothic Book"/>
              </a:rPr>
              <a:t>Yoann Jansem ERUN Circonscription Valenciennes-Bruay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buNone/>
              <a:defRPr lang="fr-FR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</a:rPr>
              <a:t>&lt;pied de page&gt;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2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buNone/>
              <a:defRPr lang="en-US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B2B2B2"/>
                </a:solidFill>
                <a:latin typeface="Calibri"/>
              </a:rPr>
              <a:t>&lt;date/heure&gt;</a:t>
            </a:r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fr-FR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8F4A0FD-D2C9-400D-8C9C-34626F8FF383}" type="slidenum">
              <a:rPr lang="fr-FR" sz="1800" b="0" strike="noStrike" spc="-1">
                <a:solidFill>
                  <a:srgbClr val="B2B2B2"/>
                </a:solidFill>
                <a:latin typeface="Calibri"/>
              </a:rPr>
              <a:t>‹N°›</a:t>
            </a:fld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-19800" y="23400"/>
            <a:ext cx="12185280" cy="6857640"/>
          </a:xfrm>
          <a:prstGeom prst="rect">
            <a:avLst/>
          </a:pr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buNone/>
            </a:pPr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object 5"/>
          <p:cNvSpPr/>
          <p:nvPr/>
        </p:nvSpPr>
        <p:spPr>
          <a:xfrm>
            <a:off x="162000" y="4442760"/>
            <a:ext cx="2716200" cy="1846440"/>
          </a:xfrm>
          <a:prstGeom prst="rect">
            <a:avLst/>
          </a:prstGeom>
          <a:gradFill rotWithShape="0">
            <a:gsLst>
              <a:gs pos="0">
                <a:srgbClr val="FF9F9F"/>
              </a:gs>
              <a:gs pos="100000">
                <a:srgbClr val="FFC5C5"/>
              </a:gs>
            </a:gsLst>
            <a:lin ang="2700000"/>
          </a:gradFill>
          <a:ln w="9525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2400" rIns="0" bIns="0" anchor="t">
            <a:spAutoFit/>
          </a:bodyPr>
          <a:lstStyle/>
          <a:p>
            <a:pPr marL="90720">
              <a:lnSpc>
                <a:spcPct val="100000"/>
              </a:lnSpc>
              <a:spcBef>
                <a:spcPts val="255"/>
              </a:spcBef>
              <a:buNone/>
            </a:pPr>
            <a:r>
              <a:rPr lang="fr-FR" sz="1700" b="0" strike="noStrike" spc="-7">
                <a:solidFill>
                  <a:schemeClr val="dk1"/>
                </a:solidFill>
                <a:latin typeface="Arial"/>
              </a:rPr>
              <a:t>Votre </a:t>
            </a:r>
            <a:r>
              <a:rPr lang="fr-FR" sz="1700" b="1" strike="noStrike" spc="-7">
                <a:solidFill>
                  <a:schemeClr val="dk1"/>
                </a:solidFill>
                <a:latin typeface="Arial"/>
              </a:rPr>
              <a:t>numéro de téléphone </a:t>
            </a:r>
            <a:r>
              <a:rPr lang="fr-FR" sz="1700" b="0" strike="noStrike" spc="-7">
                <a:solidFill>
                  <a:schemeClr val="dk1"/>
                </a:solidFill>
                <a:latin typeface="Arial"/>
              </a:rPr>
              <a:t>est nécessaire pour vous </a:t>
            </a:r>
            <a:r>
              <a:rPr lang="fr-FR" sz="1700" b="1" strike="noStrike" spc="-7">
                <a:solidFill>
                  <a:schemeClr val="dk1"/>
                </a:solidFill>
                <a:latin typeface="Arial"/>
              </a:rPr>
              <a:t>connecter</a:t>
            </a:r>
            <a:r>
              <a:rPr lang="fr-FR" sz="1700" b="0" strike="noStrike" spc="-7">
                <a:solidFill>
                  <a:schemeClr val="dk1"/>
                </a:solidFill>
                <a:latin typeface="Arial"/>
              </a:rPr>
              <a:t>. Vous devez </a:t>
            </a:r>
            <a:r>
              <a:rPr lang="fr-FR" sz="1700" b="1" strike="noStrike" spc="-7">
                <a:solidFill>
                  <a:schemeClr val="dk1"/>
                </a:solidFill>
                <a:latin typeface="Arial"/>
              </a:rPr>
              <a:t>prévenir</a:t>
            </a:r>
            <a:r>
              <a:rPr lang="fr-FR" sz="1700" b="0" strike="noStrike" spc="-7">
                <a:solidFill>
                  <a:schemeClr val="dk1"/>
                </a:solidFill>
                <a:latin typeface="Arial"/>
              </a:rPr>
              <a:t> </a:t>
            </a:r>
            <a:r>
              <a:rPr lang="fr-FR" sz="1700" b="1" strike="noStrike" spc="-7">
                <a:solidFill>
                  <a:schemeClr val="dk1"/>
                </a:solidFill>
                <a:latin typeface="Arial"/>
              </a:rPr>
              <a:t>l’école</a:t>
            </a:r>
            <a:r>
              <a:rPr lang="fr-FR" sz="1700" b="0" strike="noStrike" spc="-7">
                <a:solidFill>
                  <a:schemeClr val="dk1"/>
                </a:solidFill>
                <a:latin typeface="Arial"/>
              </a:rPr>
              <a:t> de tout changement !</a:t>
            </a:r>
            <a:endParaRPr lang="fr-FR" sz="17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Rectangle 5"/>
          <p:cNvSpPr/>
          <p:nvPr/>
        </p:nvSpPr>
        <p:spPr>
          <a:xfrm>
            <a:off x="-371880" y="157680"/>
            <a:ext cx="3727080" cy="120032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fr-FR" sz="3600" b="1" strike="noStrike" spc="-1" dirty="0">
                <a:latin typeface="Calibri"/>
              </a:rPr>
              <a:t>ENTHDF &amp; Educonnect</a:t>
            </a:r>
            <a:endParaRPr lang="fr-FR" sz="3600" b="0" strike="noStrike" spc="-1" dirty="0">
              <a:latin typeface="Calibri"/>
            </a:endParaRPr>
          </a:p>
        </p:txBody>
      </p:sp>
      <p:pic>
        <p:nvPicPr>
          <p:cNvPr id="43" name="Image 2"/>
          <p:cNvPicPr/>
          <p:nvPr/>
        </p:nvPicPr>
        <p:blipFill>
          <a:blip r:embed="rId3"/>
          <a:stretch/>
        </p:blipFill>
        <p:spPr>
          <a:xfrm>
            <a:off x="217440" y="1695240"/>
            <a:ext cx="2403360" cy="1207080"/>
          </a:xfrm>
          <a:prstGeom prst="rect">
            <a:avLst/>
          </a:prstGeom>
          <a:ln w="0">
            <a:noFill/>
          </a:ln>
        </p:spPr>
      </p:pic>
      <p:sp>
        <p:nvSpPr>
          <p:cNvPr id="44" name="object 5"/>
          <p:cNvSpPr/>
          <p:nvPr/>
        </p:nvSpPr>
        <p:spPr>
          <a:xfrm>
            <a:off x="2693160" y="137880"/>
            <a:ext cx="9403560" cy="1545951"/>
          </a:xfrm>
          <a:prstGeom prst="rect">
            <a:avLst/>
          </a:prstGeom>
          <a:gradFill rotWithShape="0">
            <a:gsLst>
              <a:gs pos="0">
                <a:srgbClr val="9AB4E4"/>
              </a:gs>
              <a:gs pos="100000">
                <a:srgbClr val="C1D1EC"/>
              </a:gs>
            </a:gsLst>
            <a:lin ang="8100000"/>
          </a:gradFill>
          <a:ln w="9525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2400" rIns="0" bIns="0" anchor="t">
            <a:spAutoFit/>
          </a:bodyPr>
          <a:lstStyle/>
          <a:p>
            <a:pPr marL="90720">
              <a:lnSpc>
                <a:spcPct val="100000"/>
              </a:lnSpc>
              <a:spcBef>
                <a:spcPts val="255"/>
              </a:spcBef>
              <a:buNone/>
            </a:pPr>
            <a:r>
              <a:rPr lang="fr-FR" sz="1700" b="0" strike="noStrike" spc="-7" dirty="0">
                <a:solidFill>
                  <a:schemeClr val="dk1"/>
                </a:solidFill>
                <a:latin typeface="Arial"/>
              </a:rPr>
              <a:t>Madame, Monsieur,</a:t>
            </a:r>
            <a:endParaRPr lang="fr-FR" sz="1700" b="0" strike="noStrike" spc="-1" dirty="0">
              <a:solidFill>
                <a:srgbClr val="000000"/>
              </a:solidFill>
              <a:latin typeface="Calibri"/>
            </a:endParaRPr>
          </a:p>
          <a:p>
            <a:pPr marL="90720">
              <a:lnSpc>
                <a:spcPct val="100000"/>
              </a:lnSpc>
              <a:spcBef>
                <a:spcPts val="255"/>
              </a:spcBef>
              <a:spcAft>
                <a:spcPts val="1001"/>
              </a:spcAft>
              <a:buNone/>
            </a:pPr>
            <a:r>
              <a:rPr lang="fr-FR" sz="1700" b="0" strike="noStrike" spc="-7" dirty="0">
                <a:solidFill>
                  <a:schemeClr val="dk1"/>
                </a:solidFill>
                <a:latin typeface="Arial"/>
                <a:ea typeface="Arial"/>
              </a:rPr>
              <a:t>Dès la rentrée scolaire de septembre 2023, l’accès à l’ENT </a:t>
            </a:r>
            <a:r>
              <a:rPr lang="fr-FR" sz="1700" b="1" strike="noStrike" spc="-7" dirty="0">
                <a:solidFill>
                  <a:schemeClr val="dk1"/>
                </a:solidFill>
                <a:latin typeface="Arial"/>
                <a:ea typeface="Arial"/>
              </a:rPr>
              <a:t>pour les parents et représentants légaux</a:t>
            </a:r>
            <a:r>
              <a:rPr lang="fr-FR" sz="1700" b="0" strike="noStrike" spc="-7" dirty="0">
                <a:solidFill>
                  <a:schemeClr val="dk1"/>
                </a:solidFill>
                <a:latin typeface="Arial"/>
                <a:ea typeface="Arial"/>
              </a:rPr>
              <a:t> se fera </a:t>
            </a:r>
            <a:r>
              <a:rPr lang="fr-FR" sz="1700" b="1" strike="noStrike" spc="-7" dirty="0">
                <a:solidFill>
                  <a:schemeClr val="dk1"/>
                </a:solidFill>
                <a:latin typeface="Arial"/>
                <a:ea typeface="Arial"/>
              </a:rPr>
              <a:t>uniquement</a:t>
            </a:r>
            <a:r>
              <a:rPr lang="fr-FR" sz="1700" b="0" strike="noStrike" spc="-7" dirty="0">
                <a:solidFill>
                  <a:schemeClr val="dk1"/>
                </a:solidFill>
                <a:latin typeface="Arial"/>
                <a:ea typeface="Arial"/>
              </a:rPr>
              <a:t> via le service d’authentification national </a:t>
            </a:r>
            <a:r>
              <a:rPr lang="fr-FR" sz="1700" b="0" strike="noStrike" spc="-7" dirty="0" err="1">
                <a:solidFill>
                  <a:schemeClr val="dk1"/>
                </a:solidFill>
                <a:latin typeface="Arial"/>
                <a:ea typeface="Arial"/>
              </a:rPr>
              <a:t>EduConnect</a:t>
            </a:r>
            <a:r>
              <a:rPr lang="fr-FR" sz="1700" b="0" strike="noStrike" spc="-7" dirty="0">
                <a:solidFill>
                  <a:schemeClr val="dk1"/>
                </a:solidFill>
                <a:latin typeface="Arial"/>
                <a:ea typeface="Arial"/>
              </a:rPr>
              <a:t>. </a:t>
            </a:r>
            <a:endParaRPr lang="fr-FR" sz="1700" b="0" strike="noStrike" spc="-1" dirty="0">
              <a:solidFill>
                <a:srgbClr val="000000"/>
              </a:solidFill>
              <a:latin typeface="Calibri"/>
            </a:endParaRPr>
          </a:p>
          <a:p>
            <a:pPr marL="90720">
              <a:lnSpc>
                <a:spcPct val="100000"/>
              </a:lnSpc>
              <a:spcBef>
                <a:spcPts val="255"/>
              </a:spcBef>
              <a:spcAft>
                <a:spcPts val="1001"/>
              </a:spcAft>
              <a:buNone/>
            </a:pPr>
            <a:r>
              <a:rPr lang="fr-FR" sz="1700" spc="-7">
                <a:solidFill>
                  <a:schemeClr val="dk1"/>
                </a:solidFill>
                <a:latin typeface="Arial"/>
                <a:ea typeface="Arial"/>
              </a:rPr>
              <a:t>Cet accès </a:t>
            </a:r>
            <a:r>
              <a:rPr lang="fr-FR" sz="1700" b="0" strike="noStrike" spc="-7">
                <a:solidFill>
                  <a:schemeClr val="dk1"/>
                </a:solidFill>
                <a:latin typeface="Arial"/>
                <a:ea typeface="Arial"/>
              </a:rPr>
              <a:t>est </a:t>
            </a:r>
            <a:r>
              <a:rPr lang="fr-FR" sz="1700" b="0" strike="noStrike" spc="-7" dirty="0">
                <a:solidFill>
                  <a:schemeClr val="dk1"/>
                </a:solidFill>
                <a:latin typeface="Arial"/>
                <a:ea typeface="Arial"/>
              </a:rPr>
              <a:t>d’ailleurs </a:t>
            </a:r>
            <a:r>
              <a:rPr lang="fr-FR" sz="1700" b="1" strike="noStrike" spc="-7" dirty="0">
                <a:solidFill>
                  <a:schemeClr val="dk1"/>
                </a:solidFill>
                <a:latin typeface="Arial"/>
                <a:ea typeface="Arial"/>
              </a:rPr>
              <a:t>d’ores et déjà disponible</a:t>
            </a:r>
            <a:r>
              <a:rPr lang="fr-FR" sz="1700" b="0" strike="noStrike" spc="-7" dirty="0">
                <a:solidFill>
                  <a:schemeClr val="dk1"/>
                </a:solidFill>
                <a:latin typeface="Arial"/>
                <a:ea typeface="Arial"/>
              </a:rPr>
              <a:t>. N’hésitez pas à vous y habituer dès maintenant !</a:t>
            </a:r>
            <a:endParaRPr lang="fr-FR" sz="17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5" name="Groupe 15"/>
          <p:cNvGrpSpPr/>
          <p:nvPr/>
        </p:nvGrpSpPr>
        <p:grpSpPr>
          <a:xfrm>
            <a:off x="714960" y="1679760"/>
            <a:ext cx="1278360" cy="1244160"/>
            <a:chOff x="714960" y="1679760"/>
            <a:chExt cx="1278360" cy="1244160"/>
          </a:xfrm>
        </p:grpSpPr>
        <p:sp>
          <p:nvSpPr>
            <p:cNvPr id="46" name="Connecteur droit 8"/>
            <p:cNvSpPr/>
            <p:nvPr/>
          </p:nvSpPr>
          <p:spPr>
            <a:xfrm>
              <a:off x="844920" y="1679760"/>
              <a:ext cx="1148400" cy="1244160"/>
            </a:xfrm>
            <a:prstGeom prst="line">
              <a:avLst/>
            </a:prstGeom>
            <a:ln w="38099">
              <a:solidFill>
                <a:srgbClr val="FF0000"/>
              </a:solidFill>
              <a:round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t" anchorCtr="1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7" name="Connecteur droit 9"/>
            <p:cNvSpPr/>
            <p:nvPr/>
          </p:nvSpPr>
          <p:spPr>
            <a:xfrm flipH="1">
              <a:off x="714960" y="1727280"/>
              <a:ext cx="1244160" cy="1148760"/>
            </a:xfrm>
            <a:prstGeom prst="line">
              <a:avLst/>
            </a:prstGeom>
            <a:ln w="38099">
              <a:solidFill>
                <a:srgbClr val="FF0000"/>
              </a:solidFill>
              <a:round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t" anchorCtr="1">
              <a:noAutofit/>
            </a:bodyPr>
            <a:lstStyle/>
            <a:p>
              <a:endParaRPr lang="fr-FR" sz="18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</p:grpSp>
      <p:pic>
        <p:nvPicPr>
          <p:cNvPr id="48" name="Image 16"/>
          <p:cNvPicPr/>
          <p:nvPr/>
        </p:nvPicPr>
        <p:blipFill>
          <a:blip r:embed="rId4"/>
          <a:stretch/>
        </p:blipFill>
        <p:spPr>
          <a:xfrm>
            <a:off x="403560" y="3039840"/>
            <a:ext cx="2082600" cy="1047240"/>
          </a:xfrm>
          <a:prstGeom prst="rect">
            <a:avLst/>
          </a:prstGeom>
          <a:ln w="0">
            <a:noFill/>
          </a:ln>
        </p:spPr>
      </p:pic>
      <p:sp>
        <p:nvSpPr>
          <p:cNvPr id="49" name="Connecteur droit avec flèche 18"/>
          <p:cNvSpPr/>
          <p:nvPr/>
        </p:nvSpPr>
        <p:spPr>
          <a:xfrm>
            <a:off x="1577160" y="2332440"/>
            <a:ext cx="360" cy="96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150">
            <a:solidFill>
              <a:srgbClr val="94FD2B"/>
            </a:solidFill>
            <a:round/>
            <a:tailEnd type="triangle" w="med" len="med"/>
          </a:ln>
          <a:effectLst>
            <a:outerShdw blurRad="50760" dist="38160" algn="l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0" name="Image 19"/>
          <p:cNvPicPr/>
          <p:nvPr/>
        </p:nvPicPr>
        <p:blipFill>
          <a:blip r:embed="rId5"/>
          <a:stretch/>
        </p:blipFill>
        <p:spPr>
          <a:xfrm>
            <a:off x="2980080" y="3004560"/>
            <a:ext cx="2733480" cy="2647440"/>
          </a:xfrm>
          <a:prstGeom prst="rect">
            <a:avLst/>
          </a:prstGeom>
          <a:ln w="0">
            <a:noFill/>
          </a:ln>
        </p:spPr>
      </p:pic>
      <p:grpSp>
        <p:nvGrpSpPr>
          <p:cNvPr id="51" name="Groupe 21"/>
          <p:cNvGrpSpPr/>
          <p:nvPr/>
        </p:nvGrpSpPr>
        <p:grpSpPr>
          <a:xfrm>
            <a:off x="5352480" y="4210560"/>
            <a:ext cx="361080" cy="361080"/>
            <a:chOff x="5352480" y="4210560"/>
            <a:chExt cx="361080" cy="361080"/>
          </a:xfrm>
        </p:grpSpPr>
        <p:sp>
          <p:nvSpPr>
            <p:cNvPr id="52" name="Ellipse 22"/>
            <p:cNvSpPr/>
            <p:nvPr/>
          </p:nvSpPr>
          <p:spPr>
            <a:xfrm>
              <a:off x="5352480" y="4210560"/>
              <a:ext cx="361080" cy="36108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  <a:buNone/>
              </a:pPr>
              <a:endParaRPr lang="fr-FR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3" name="Zone de texte 359291221"/>
            <p:cNvSpPr/>
            <p:nvPr/>
          </p:nvSpPr>
          <p:spPr>
            <a:xfrm>
              <a:off x="5402520" y="4226400"/>
              <a:ext cx="237240" cy="261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numCol="1" spcCol="0" anchor="t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1"/>
                </a:spcAft>
                <a:buNone/>
              </a:pPr>
              <a:r>
                <a:rPr lang="fr-FR" sz="14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1</a:t>
              </a:r>
              <a:endParaRPr lang="fr-FR" sz="14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4" name="object 5"/>
          <p:cNvSpPr/>
          <p:nvPr/>
        </p:nvSpPr>
        <p:spPr>
          <a:xfrm>
            <a:off x="2502900" y="2140560"/>
            <a:ext cx="3469320" cy="85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2400" rIns="0" bIns="0" anchor="t">
            <a:spAutoFit/>
          </a:bodyPr>
          <a:lstStyle/>
          <a:p>
            <a:pPr marL="90720" algn="r">
              <a:lnSpc>
                <a:spcPct val="100000"/>
              </a:lnSpc>
              <a:spcBef>
                <a:spcPts val="255"/>
              </a:spcBef>
              <a:buNone/>
            </a:pPr>
            <a:r>
              <a:rPr lang="fr-FR" sz="1800" b="1" strike="noStrike" spc="-7" dirty="0">
                <a:solidFill>
                  <a:schemeClr val="dk1"/>
                </a:solidFill>
                <a:latin typeface="Arial"/>
              </a:rPr>
              <a:t>Pas encore de compte ?    </a:t>
            </a:r>
            <a:r>
              <a:rPr lang="fr-FR" sz="1800" b="0" strike="noStrike" spc="-7" dirty="0">
                <a:solidFill>
                  <a:schemeClr val="dk1"/>
                </a:solidFill>
                <a:latin typeface="Arial"/>
              </a:rPr>
              <a:t>Créez votre accès à l’ENT avec « </a:t>
            </a:r>
            <a:r>
              <a:rPr lang="fr-FR" sz="1800" b="0" strike="noStrike" spc="-7" dirty="0" err="1">
                <a:solidFill>
                  <a:schemeClr val="dk1"/>
                </a:solidFill>
                <a:latin typeface="Arial"/>
              </a:rPr>
              <a:t>FranceConnect</a:t>
            </a:r>
            <a:r>
              <a:rPr lang="fr-FR" sz="1800" b="0" strike="noStrike" spc="-7" dirty="0">
                <a:solidFill>
                  <a:schemeClr val="dk1"/>
                </a:solidFill>
                <a:latin typeface="Arial"/>
              </a:rPr>
              <a:t> ».</a:t>
            </a:r>
            <a:endParaRPr lang="fr-FR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5" name="Image 26"/>
          <p:cNvPicPr/>
          <p:nvPr/>
        </p:nvPicPr>
        <p:blipFill>
          <a:blip r:embed="rId6"/>
          <a:stretch/>
        </p:blipFill>
        <p:spPr>
          <a:xfrm>
            <a:off x="6134760" y="2140560"/>
            <a:ext cx="2320560" cy="2865960"/>
          </a:xfrm>
          <a:prstGeom prst="rect">
            <a:avLst/>
          </a:prstGeom>
          <a:ln w="0">
            <a:noFill/>
          </a:ln>
        </p:spPr>
      </p:pic>
      <p:grpSp>
        <p:nvGrpSpPr>
          <p:cNvPr id="56" name="Groupe 41"/>
          <p:cNvGrpSpPr/>
          <p:nvPr/>
        </p:nvGrpSpPr>
        <p:grpSpPr>
          <a:xfrm>
            <a:off x="7340400" y="4782600"/>
            <a:ext cx="361440" cy="361440"/>
            <a:chOff x="7340400" y="4782600"/>
            <a:chExt cx="361440" cy="361440"/>
          </a:xfrm>
        </p:grpSpPr>
        <p:sp>
          <p:nvSpPr>
            <p:cNvPr id="57" name="Ellipse 28"/>
            <p:cNvSpPr/>
            <p:nvPr/>
          </p:nvSpPr>
          <p:spPr>
            <a:xfrm>
              <a:off x="7340400" y="4782600"/>
              <a:ext cx="361440" cy="36144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  <a:buNone/>
              </a:pPr>
              <a:endParaRPr lang="fr-FR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8" name="Zone de texte 389336960"/>
            <p:cNvSpPr/>
            <p:nvPr/>
          </p:nvSpPr>
          <p:spPr>
            <a:xfrm>
              <a:off x="7377120" y="4799880"/>
              <a:ext cx="241560" cy="3186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numCol="1" spcCol="0" anchor="t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1"/>
                </a:spcAft>
                <a:buNone/>
              </a:pPr>
              <a:r>
                <a:rPr lang="fr-FR" sz="14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2</a:t>
              </a:r>
              <a:endParaRPr lang="fr-FR" sz="14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</p:grpSp>
      <p:pic>
        <p:nvPicPr>
          <p:cNvPr id="59" name="Image 30"/>
          <p:cNvPicPr/>
          <p:nvPr/>
        </p:nvPicPr>
        <p:blipFill>
          <a:blip r:embed="rId7"/>
          <a:stretch/>
        </p:blipFill>
        <p:spPr>
          <a:xfrm>
            <a:off x="4522320" y="5309280"/>
            <a:ext cx="3970440" cy="1218960"/>
          </a:xfrm>
          <a:prstGeom prst="rect">
            <a:avLst/>
          </a:prstGeom>
          <a:ln w="0">
            <a:noFill/>
          </a:ln>
        </p:spPr>
      </p:pic>
      <p:sp>
        <p:nvSpPr>
          <p:cNvPr id="60" name="Connecteur : en arc 31"/>
          <p:cNvSpPr/>
          <p:nvPr/>
        </p:nvSpPr>
        <p:spPr>
          <a:xfrm flipV="1">
            <a:off x="5713920" y="3573000"/>
            <a:ext cx="420480" cy="75420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4F81BD"/>
            </a:solidFill>
            <a:round/>
            <a:tailEnd type="triangle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Connecteur : en arc 34"/>
          <p:cNvSpPr/>
          <p:nvPr/>
        </p:nvSpPr>
        <p:spPr>
          <a:xfrm rot="5400000">
            <a:off x="6750720" y="4764240"/>
            <a:ext cx="301680" cy="78768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4F81BD"/>
            </a:solidFill>
            <a:round/>
            <a:tailEnd type="triangle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62" name="Groupe 37"/>
          <p:cNvGrpSpPr/>
          <p:nvPr/>
        </p:nvGrpSpPr>
        <p:grpSpPr>
          <a:xfrm>
            <a:off x="7720200" y="6134760"/>
            <a:ext cx="361440" cy="361440"/>
            <a:chOff x="7720200" y="6134760"/>
            <a:chExt cx="361440" cy="361440"/>
          </a:xfrm>
        </p:grpSpPr>
        <p:sp>
          <p:nvSpPr>
            <p:cNvPr id="63" name="Ellipse 38"/>
            <p:cNvSpPr/>
            <p:nvPr/>
          </p:nvSpPr>
          <p:spPr>
            <a:xfrm>
              <a:off x="7720200" y="6134760"/>
              <a:ext cx="361440" cy="36144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FFF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  <a:buNone/>
              </a:pPr>
              <a:endParaRPr lang="fr-FR" sz="1800" b="0" strike="noStrike" spc="-1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64" name="Zone de texte 653966445"/>
            <p:cNvSpPr/>
            <p:nvPr/>
          </p:nvSpPr>
          <p:spPr>
            <a:xfrm>
              <a:off x="7763400" y="6134760"/>
              <a:ext cx="275400" cy="306000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numCol="1" spcCol="0" anchor="t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1"/>
                </a:spcAft>
                <a:buNone/>
              </a:pPr>
              <a:r>
                <a:rPr lang="fr-FR" sz="1600" b="1" strike="noStrike" spc="-1">
                  <a:solidFill>
                    <a:srgbClr val="FFFFFF"/>
                  </a:solidFill>
                  <a:latin typeface="Arial"/>
                  <a:ea typeface="Arial"/>
                </a:rPr>
                <a:t>3</a:t>
              </a:r>
              <a:endParaRPr lang="fr-FR" sz="1600" b="0" strike="noStrike" spc="-1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65" name="object 5"/>
          <p:cNvSpPr/>
          <p:nvPr/>
        </p:nvSpPr>
        <p:spPr>
          <a:xfrm>
            <a:off x="8664120" y="2220120"/>
            <a:ext cx="3469320" cy="58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2400" rIns="0" bIns="0" anchor="t">
            <a:spAutoFit/>
          </a:bodyPr>
          <a:lstStyle/>
          <a:p>
            <a:pPr marL="90720">
              <a:lnSpc>
                <a:spcPct val="100000"/>
              </a:lnSpc>
              <a:spcBef>
                <a:spcPts val="255"/>
              </a:spcBef>
              <a:buNone/>
            </a:pPr>
            <a:r>
              <a:rPr lang="fr-FR" sz="1800" b="1" strike="noStrike" spc="-7">
                <a:solidFill>
                  <a:schemeClr val="dk1"/>
                </a:solidFill>
                <a:latin typeface="Arial"/>
              </a:rPr>
              <a:t>Sur l’application One Pocket ? Même principe !</a:t>
            </a:r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6" name="Image 43"/>
          <p:cNvPicPr/>
          <p:nvPr/>
        </p:nvPicPr>
        <p:blipFill>
          <a:blip r:embed="rId8">
            <a:alphaModFix amt="48000"/>
          </a:blip>
          <a:stretch/>
        </p:blipFill>
        <p:spPr>
          <a:xfrm>
            <a:off x="11091240" y="1977840"/>
            <a:ext cx="627840" cy="586440"/>
          </a:xfrm>
          <a:prstGeom prst="rect">
            <a:avLst/>
          </a:prstGeom>
          <a:ln w="0">
            <a:noFill/>
          </a:ln>
        </p:spPr>
      </p:pic>
      <p:pic>
        <p:nvPicPr>
          <p:cNvPr id="67" name="Image 44"/>
          <p:cNvPicPr/>
          <p:nvPr/>
        </p:nvPicPr>
        <p:blipFill>
          <a:blip r:embed="rId9"/>
          <a:srcRect b="23047"/>
          <a:stretch/>
        </p:blipFill>
        <p:spPr>
          <a:xfrm>
            <a:off x="8695800" y="2804760"/>
            <a:ext cx="1233000" cy="2053440"/>
          </a:xfrm>
          <a:prstGeom prst="rect">
            <a:avLst/>
          </a:prstGeom>
          <a:ln w="0">
            <a:noFill/>
          </a:ln>
        </p:spPr>
      </p:pic>
      <p:pic>
        <p:nvPicPr>
          <p:cNvPr id="68" name="Image 45"/>
          <p:cNvPicPr/>
          <p:nvPr/>
        </p:nvPicPr>
        <p:blipFill>
          <a:blip r:embed="rId10"/>
          <a:srcRect t="45756" r="-3245"/>
          <a:stretch/>
        </p:blipFill>
        <p:spPr>
          <a:xfrm>
            <a:off x="10655280" y="2811240"/>
            <a:ext cx="1533600" cy="1891440"/>
          </a:xfrm>
          <a:prstGeom prst="rect">
            <a:avLst/>
          </a:prstGeom>
          <a:ln w="0">
            <a:noFill/>
          </a:ln>
        </p:spPr>
      </p:pic>
      <p:pic>
        <p:nvPicPr>
          <p:cNvPr id="69" name="Image 46"/>
          <p:cNvPicPr/>
          <p:nvPr/>
        </p:nvPicPr>
        <p:blipFill>
          <a:blip r:embed="rId11"/>
          <a:srcRect t="5941" b="9247"/>
          <a:stretch/>
        </p:blipFill>
        <p:spPr>
          <a:xfrm>
            <a:off x="9678960" y="3879720"/>
            <a:ext cx="1227960" cy="2254680"/>
          </a:xfrm>
          <a:prstGeom prst="rect">
            <a:avLst/>
          </a:prstGeom>
          <a:ln w="0">
            <a:noFill/>
          </a:ln>
        </p:spPr>
      </p:pic>
      <p:sp>
        <p:nvSpPr>
          <p:cNvPr id="70" name="Connecteur : en arc 51"/>
          <p:cNvSpPr/>
          <p:nvPr/>
        </p:nvSpPr>
        <p:spPr>
          <a:xfrm>
            <a:off x="9929160" y="3458520"/>
            <a:ext cx="725760" cy="29844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4F81BD"/>
            </a:solidFill>
            <a:round/>
            <a:tailEnd type="triangle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Connecteur : en arc 54"/>
          <p:cNvSpPr/>
          <p:nvPr/>
        </p:nvSpPr>
        <p:spPr>
          <a:xfrm rot="5400000">
            <a:off x="11013120" y="4597560"/>
            <a:ext cx="303480" cy="514440"/>
          </a:xfrm>
          <a:prstGeom prst="curvedConnector2">
            <a:avLst/>
          </a:prstGeom>
          <a:noFill/>
          <a:ln>
            <a:solidFill>
              <a:srgbClr val="4F81BD"/>
            </a:solidFill>
            <a:round/>
            <a:tailEnd type="triangle" w="med" len="med"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5939</TotalTime>
  <Words>95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Franklin Gothic Book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 collaboratif</dc:title>
  <dc:subject/>
  <dc:creator>Yoann Jansem</dc:creator>
  <dc:description/>
  <cp:lastModifiedBy>Diana DIAS ALVES</cp:lastModifiedBy>
  <cp:revision>173</cp:revision>
  <dcterms:created xsi:type="dcterms:W3CDTF">2020-04-23T23:02:56Z</dcterms:created>
  <dcterms:modified xsi:type="dcterms:W3CDTF">2023-08-29T13:08:30Z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Grand écran</vt:lpwstr>
  </property>
  <property fmtid="{D5CDD505-2E9C-101B-9397-08002B2CF9AE}" pid="3" name="Slides">
    <vt:r8>1</vt:r8>
  </property>
</Properties>
</file>